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 id="2147483682" r:id="rId2"/>
    <p:sldMasterId id="2147483701" r:id="rId3"/>
    <p:sldMasterId id="2147483713" r:id="rId4"/>
    <p:sldMasterId id="2147483725" r:id="rId5"/>
  </p:sldMasterIdLst>
  <p:notesMasterIdLst>
    <p:notesMasterId r:id="rId54"/>
  </p:notesMasterIdLst>
  <p:handoutMasterIdLst>
    <p:handoutMasterId r:id="rId55"/>
  </p:handoutMasterIdLst>
  <p:sldIdLst>
    <p:sldId id="256" r:id="rId6"/>
    <p:sldId id="763" r:id="rId7"/>
    <p:sldId id="794" r:id="rId8"/>
    <p:sldId id="577" r:id="rId9"/>
    <p:sldId id="730" r:id="rId10"/>
    <p:sldId id="655" r:id="rId11"/>
    <p:sldId id="626" r:id="rId12"/>
    <p:sldId id="724" r:id="rId13"/>
    <p:sldId id="731" r:id="rId14"/>
    <p:sldId id="726" r:id="rId15"/>
    <p:sldId id="735" r:id="rId16"/>
    <p:sldId id="717" r:id="rId17"/>
    <p:sldId id="804" r:id="rId18"/>
    <p:sldId id="795" r:id="rId19"/>
    <p:sldId id="719" r:id="rId20"/>
    <p:sldId id="783" r:id="rId21"/>
    <p:sldId id="784" r:id="rId22"/>
    <p:sldId id="736" r:id="rId23"/>
    <p:sldId id="798" r:id="rId24"/>
    <p:sldId id="785" r:id="rId25"/>
    <p:sldId id="729" r:id="rId26"/>
    <p:sldId id="720" r:id="rId27"/>
    <p:sldId id="786" r:id="rId28"/>
    <p:sldId id="799" r:id="rId29"/>
    <p:sldId id="800" r:id="rId30"/>
    <p:sldId id="737" r:id="rId31"/>
    <p:sldId id="757" r:id="rId32"/>
    <p:sldId id="787" r:id="rId33"/>
    <p:sldId id="728" r:id="rId34"/>
    <p:sldId id="722" r:id="rId35"/>
    <p:sldId id="788" r:id="rId36"/>
    <p:sldId id="801" r:id="rId37"/>
    <p:sldId id="802" r:id="rId38"/>
    <p:sldId id="803" r:id="rId39"/>
    <p:sldId id="738" r:id="rId40"/>
    <p:sldId id="758" r:id="rId41"/>
    <p:sldId id="759" r:id="rId42"/>
    <p:sldId id="760" r:id="rId43"/>
    <p:sldId id="789" r:id="rId44"/>
    <p:sldId id="727" r:id="rId45"/>
    <p:sldId id="723" r:id="rId46"/>
    <p:sldId id="790" r:id="rId47"/>
    <p:sldId id="739" r:id="rId48"/>
    <p:sldId id="761" r:id="rId49"/>
    <p:sldId id="762" r:id="rId50"/>
    <p:sldId id="688" r:id="rId51"/>
    <p:sldId id="691" r:id="rId52"/>
    <p:sldId id="53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 Gay" initials="RG" lastIdx="9" clrIdx="0">
    <p:extLst>
      <p:ext uri="{19B8F6BF-5375-455C-9EA6-DF929625EA0E}">
        <p15:presenceInfo xmlns:p15="http://schemas.microsoft.com/office/powerpoint/2012/main" userId="S::groby@ctc.ca.gov::30d3ee07-bd7d-4e2c-93c1-a688bc048d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9341"/>
    <a:srgbClr val="096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66" autoAdjust="0"/>
    <p:restoredTop sz="85984" autoAdjust="0"/>
  </p:normalViewPr>
  <p:slideViewPr>
    <p:cSldViewPr snapToGrid="0">
      <p:cViewPr varScale="1">
        <p:scale>
          <a:sx n="60" d="100"/>
          <a:sy n="60" d="100"/>
        </p:scale>
        <p:origin x="184" y="712"/>
      </p:cViewPr>
      <p:guideLst/>
    </p:cSldViewPr>
  </p:slideViewPr>
  <p:outlineViewPr>
    <p:cViewPr>
      <p:scale>
        <a:sx n="33" d="100"/>
        <a:sy n="33" d="100"/>
      </p:scale>
      <p:origin x="0" y="-83600"/>
    </p:cViewPr>
  </p:outlineViewPr>
  <p:notesTextViewPr>
    <p:cViewPr>
      <p:scale>
        <a:sx n="95" d="100"/>
        <a:sy n="95" d="100"/>
      </p:scale>
      <p:origin x="0" y="0"/>
    </p:cViewPr>
  </p:notesTextViewPr>
  <p:sorterViewPr>
    <p:cViewPr>
      <p:scale>
        <a:sx n="110" d="100"/>
        <a:sy n="110" d="100"/>
      </p:scale>
      <p:origin x="0" y="-2096"/>
    </p:cViewPr>
  </p:sorterViewPr>
  <p:notesViewPr>
    <p:cSldViewPr snapToGrid="0">
      <p:cViewPr>
        <p:scale>
          <a:sx n="60" d="100"/>
          <a:sy n="60" d="100"/>
        </p:scale>
        <p:origin x="3360" y="3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5916B-7E3C-49AB-BA4C-74E34CFA4E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CD99AA4-BEA3-4188-B5AA-31AFC15E3427}">
      <dgm:prSet phldrT="[Text]"/>
      <dgm:spPr>
        <a:solidFill>
          <a:srgbClr val="4F7681"/>
        </a:solidFill>
      </dgm:spPr>
      <dgm:t>
        <a:bodyPr/>
        <a:lstStyle/>
        <a:p>
          <a:r>
            <a:rPr lang="en-US" dirty="0"/>
            <a:t>Investigate</a:t>
          </a:r>
        </a:p>
      </dgm:t>
    </dgm:pt>
    <dgm:pt modelId="{6AC26BB2-0F4E-41F0-8C78-184795AC529E}" type="parTrans" cxnId="{1BDB648E-7798-4FB3-B9EE-967351D02472}">
      <dgm:prSet/>
      <dgm:spPr/>
      <dgm:t>
        <a:bodyPr/>
        <a:lstStyle/>
        <a:p>
          <a:endParaRPr lang="en-US"/>
        </a:p>
      </dgm:t>
    </dgm:pt>
    <dgm:pt modelId="{4DBEE898-F421-452F-A844-4171D0CB5EA8}" type="sibTrans" cxnId="{1BDB648E-7798-4FB3-B9EE-967351D02472}">
      <dgm:prSet/>
      <dgm:spPr>
        <a:solidFill>
          <a:srgbClr val="404041"/>
        </a:solidFill>
      </dgm:spPr>
      <dgm:t>
        <a:bodyPr/>
        <a:lstStyle/>
        <a:p>
          <a:endParaRPr lang="en-US" dirty="0"/>
        </a:p>
      </dgm:t>
    </dgm:pt>
    <dgm:pt modelId="{0352A14A-CC2F-4FBC-83EB-2DA454CF8FEF}">
      <dgm:prSet phldrT="[Text]"/>
      <dgm:spPr>
        <a:solidFill>
          <a:srgbClr val="4F7681"/>
        </a:solidFill>
      </dgm:spPr>
      <dgm:t>
        <a:bodyPr/>
        <a:lstStyle/>
        <a:p>
          <a:r>
            <a:rPr lang="en-US" dirty="0"/>
            <a:t>Plan</a:t>
          </a:r>
        </a:p>
      </dgm:t>
    </dgm:pt>
    <dgm:pt modelId="{CA15588F-1F9F-4802-8C19-2B19AD2CF5F1}" type="parTrans" cxnId="{7DC92C04-946C-45C6-87B7-57EA6E679BD2}">
      <dgm:prSet/>
      <dgm:spPr/>
      <dgm:t>
        <a:bodyPr/>
        <a:lstStyle/>
        <a:p>
          <a:endParaRPr lang="en-US"/>
        </a:p>
      </dgm:t>
    </dgm:pt>
    <dgm:pt modelId="{D17CEA83-0558-4B2B-800E-927EF0B9733C}" type="sibTrans" cxnId="{7DC92C04-946C-45C6-87B7-57EA6E679BD2}">
      <dgm:prSet/>
      <dgm:spPr>
        <a:solidFill>
          <a:srgbClr val="404041"/>
        </a:solidFill>
      </dgm:spPr>
      <dgm:t>
        <a:bodyPr/>
        <a:lstStyle/>
        <a:p>
          <a:endParaRPr lang="en-US" dirty="0"/>
        </a:p>
      </dgm:t>
    </dgm:pt>
    <dgm:pt modelId="{1E82ED02-4DE1-459D-B766-BEFFCCE39C76}">
      <dgm:prSet phldrT="[Text]"/>
      <dgm:spPr>
        <a:solidFill>
          <a:srgbClr val="4F7681"/>
        </a:solidFill>
      </dgm:spPr>
      <dgm:t>
        <a:bodyPr/>
        <a:lstStyle/>
        <a:p>
          <a:r>
            <a:rPr lang="en-US" dirty="0"/>
            <a:t>Act</a:t>
          </a:r>
        </a:p>
      </dgm:t>
    </dgm:pt>
    <dgm:pt modelId="{CA961C6E-6834-4068-B8DC-502B84094F6F}" type="parTrans" cxnId="{06A90F76-CDF6-4666-9525-7FD09D5468FD}">
      <dgm:prSet/>
      <dgm:spPr/>
      <dgm:t>
        <a:bodyPr/>
        <a:lstStyle/>
        <a:p>
          <a:endParaRPr lang="en-US"/>
        </a:p>
      </dgm:t>
    </dgm:pt>
    <dgm:pt modelId="{4963D9E7-DA2F-46AC-A0E2-7D74A03F9C79}" type="sibTrans" cxnId="{06A90F76-CDF6-4666-9525-7FD09D5468FD}">
      <dgm:prSet/>
      <dgm:spPr>
        <a:solidFill>
          <a:srgbClr val="404041"/>
        </a:solidFill>
      </dgm:spPr>
      <dgm:t>
        <a:bodyPr/>
        <a:lstStyle/>
        <a:p>
          <a:endParaRPr lang="en-US" dirty="0"/>
        </a:p>
      </dgm:t>
    </dgm:pt>
    <dgm:pt modelId="{B55FAF08-D306-46F4-9548-41D592B84A55}">
      <dgm:prSet phldrT="[Text]"/>
      <dgm:spPr>
        <a:solidFill>
          <a:srgbClr val="4F7681"/>
        </a:solidFill>
      </dgm:spPr>
      <dgm:t>
        <a:bodyPr/>
        <a:lstStyle/>
        <a:p>
          <a:r>
            <a:rPr lang="en-US" dirty="0"/>
            <a:t>Reflect</a:t>
          </a:r>
        </a:p>
      </dgm:t>
    </dgm:pt>
    <dgm:pt modelId="{A5959724-3529-4B90-9B89-8A6F1FED133A}" type="parTrans" cxnId="{FC919E5A-E54F-491C-B203-AA7842C6DF4E}">
      <dgm:prSet/>
      <dgm:spPr/>
      <dgm:t>
        <a:bodyPr/>
        <a:lstStyle/>
        <a:p>
          <a:endParaRPr lang="en-US"/>
        </a:p>
      </dgm:t>
    </dgm:pt>
    <dgm:pt modelId="{85724658-0475-4509-BE07-927030232A8D}" type="sibTrans" cxnId="{FC919E5A-E54F-491C-B203-AA7842C6DF4E}">
      <dgm:prSet/>
      <dgm:spPr>
        <a:solidFill>
          <a:srgbClr val="404041"/>
        </a:solidFill>
      </dgm:spPr>
      <dgm:t>
        <a:bodyPr/>
        <a:lstStyle/>
        <a:p>
          <a:endParaRPr lang="en-US" dirty="0"/>
        </a:p>
      </dgm:t>
    </dgm:pt>
    <dgm:pt modelId="{9259DB71-C64D-4D08-8867-E8FEDE97DBC0}" type="pres">
      <dgm:prSet presAssocID="{1AC5916B-7E3C-49AB-BA4C-74E34CFA4E78}" presName="cycle" presStyleCnt="0">
        <dgm:presLayoutVars>
          <dgm:dir/>
          <dgm:resizeHandles val="exact"/>
        </dgm:presLayoutVars>
      </dgm:prSet>
      <dgm:spPr/>
    </dgm:pt>
    <dgm:pt modelId="{FD05C4F0-ED1C-4359-BC2C-C1821B777FB9}" type="pres">
      <dgm:prSet presAssocID="{1CD99AA4-BEA3-4188-B5AA-31AFC15E3427}" presName="node" presStyleLbl="node1" presStyleIdx="0" presStyleCnt="4">
        <dgm:presLayoutVars>
          <dgm:bulletEnabled val="1"/>
        </dgm:presLayoutVars>
      </dgm:prSet>
      <dgm:spPr/>
    </dgm:pt>
    <dgm:pt modelId="{C3A4124C-DAFE-48DF-9F2B-936B6622FF76}" type="pres">
      <dgm:prSet presAssocID="{4DBEE898-F421-452F-A844-4171D0CB5EA8}" presName="sibTrans" presStyleLbl="sibTrans2D1" presStyleIdx="0" presStyleCnt="4"/>
      <dgm:spPr/>
    </dgm:pt>
    <dgm:pt modelId="{263E9D80-3811-40C7-9FC7-6D6DBB531DD4}" type="pres">
      <dgm:prSet presAssocID="{4DBEE898-F421-452F-A844-4171D0CB5EA8}" presName="connectorText" presStyleLbl="sibTrans2D1" presStyleIdx="0" presStyleCnt="4"/>
      <dgm:spPr/>
    </dgm:pt>
    <dgm:pt modelId="{EE4A9672-4C33-4597-8E90-E32C74CB0622}" type="pres">
      <dgm:prSet presAssocID="{0352A14A-CC2F-4FBC-83EB-2DA454CF8FEF}" presName="node" presStyleLbl="node1" presStyleIdx="1" presStyleCnt="4">
        <dgm:presLayoutVars>
          <dgm:bulletEnabled val="1"/>
        </dgm:presLayoutVars>
      </dgm:prSet>
      <dgm:spPr/>
    </dgm:pt>
    <dgm:pt modelId="{6AFFE23A-5A2A-48C3-B220-BD08AD990EAF}" type="pres">
      <dgm:prSet presAssocID="{D17CEA83-0558-4B2B-800E-927EF0B9733C}" presName="sibTrans" presStyleLbl="sibTrans2D1" presStyleIdx="1" presStyleCnt="4"/>
      <dgm:spPr/>
    </dgm:pt>
    <dgm:pt modelId="{05E945E4-3E5D-4840-A38A-E2033076F4AD}" type="pres">
      <dgm:prSet presAssocID="{D17CEA83-0558-4B2B-800E-927EF0B9733C}" presName="connectorText" presStyleLbl="sibTrans2D1" presStyleIdx="1" presStyleCnt="4"/>
      <dgm:spPr/>
    </dgm:pt>
    <dgm:pt modelId="{221DBABA-7403-4EBA-BE40-51CCB35E59D9}" type="pres">
      <dgm:prSet presAssocID="{1E82ED02-4DE1-459D-B766-BEFFCCE39C76}" presName="node" presStyleLbl="node1" presStyleIdx="2" presStyleCnt="4">
        <dgm:presLayoutVars>
          <dgm:bulletEnabled val="1"/>
        </dgm:presLayoutVars>
      </dgm:prSet>
      <dgm:spPr/>
    </dgm:pt>
    <dgm:pt modelId="{0D3A27F3-7B6D-4C76-9D90-1B12FF370560}" type="pres">
      <dgm:prSet presAssocID="{4963D9E7-DA2F-46AC-A0E2-7D74A03F9C79}" presName="sibTrans" presStyleLbl="sibTrans2D1" presStyleIdx="2" presStyleCnt="4"/>
      <dgm:spPr/>
    </dgm:pt>
    <dgm:pt modelId="{9E6ED2D0-2069-48C3-B7FE-0CF31FDD5CBD}" type="pres">
      <dgm:prSet presAssocID="{4963D9E7-DA2F-46AC-A0E2-7D74A03F9C79}" presName="connectorText" presStyleLbl="sibTrans2D1" presStyleIdx="2" presStyleCnt="4"/>
      <dgm:spPr/>
    </dgm:pt>
    <dgm:pt modelId="{96BB070F-58F1-4755-B88E-0904DBF21669}" type="pres">
      <dgm:prSet presAssocID="{B55FAF08-D306-46F4-9548-41D592B84A55}" presName="node" presStyleLbl="node1" presStyleIdx="3" presStyleCnt="4">
        <dgm:presLayoutVars>
          <dgm:bulletEnabled val="1"/>
        </dgm:presLayoutVars>
      </dgm:prSet>
      <dgm:spPr/>
    </dgm:pt>
    <dgm:pt modelId="{06987523-844B-4CEC-AD24-584FE93914F1}" type="pres">
      <dgm:prSet presAssocID="{85724658-0475-4509-BE07-927030232A8D}" presName="sibTrans" presStyleLbl="sibTrans2D1" presStyleIdx="3" presStyleCnt="4"/>
      <dgm:spPr/>
    </dgm:pt>
    <dgm:pt modelId="{A8607088-6235-4FCD-97A4-ED3B7F4F96B4}" type="pres">
      <dgm:prSet presAssocID="{85724658-0475-4509-BE07-927030232A8D}" presName="connectorText" presStyleLbl="sibTrans2D1" presStyleIdx="3" presStyleCnt="4"/>
      <dgm:spPr/>
    </dgm:pt>
  </dgm:ptLst>
  <dgm:cxnLst>
    <dgm:cxn modelId="{E6EF2800-1802-44C2-828F-B2404DB16C75}" type="presOf" srcId="{B55FAF08-D306-46F4-9548-41D592B84A55}" destId="{96BB070F-58F1-4755-B88E-0904DBF21669}" srcOrd="0" destOrd="0" presId="urn:microsoft.com/office/officeart/2005/8/layout/cycle2"/>
    <dgm:cxn modelId="{E13C1302-41E8-4A58-85F6-E01B49879430}" type="presOf" srcId="{1E82ED02-4DE1-459D-B766-BEFFCCE39C76}" destId="{221DBABA-7403-4EBA-BE40-51CCB35E59D9}" srcOrd="0" destOrd="0" presId="urn:microsoft.com/office/officeart/2005/8/layout/cycle2"/>
    <dgm:cxn modelId="{7DC92C04-946C-45C6-87B7-57EA6E679BD2}" srcId="{1AC5916B-7E3C-49AB-BA4C-74E34CFA4E78}" destId="{0352A14A-CC2F-4FBC-83EB-2DA454CF8FEF}" srcOrd="1" destOrd="0" parTransId="{CA15588F-1F9F-4802-8C19-2B19AD2CF5F1}" sibTransId="{D17CEA83-0558-4B2B-800E-927EF0B9733C}"/>
    <dgm:cxn modelId="{A8465513-1D72-47EE-A997-043D6E79DE2C}" type="presOf" srcId="{85724658-0475-4509-BE07-927030232A8D}" destId="{06987523-844B-4CEC-AD24-584FE93914F1}" srcOrd="0" destOrd="0" presId="urn:microsoft.com/office/officeart/2005/8/layout/cycle2"/>
    <dgm:cxn modelId="{20CE3D3C-EECD-48E7-89BB-B5CC95F1FDFA}" type="presOf" srcId="{4963D9E7-DA2F-46AC-A0E2-7D74A03F9C79}" destId="{0D3A27F3-7B6D-4C76-9D90-1B12FF370560}" srcOrd="0" destOrd="0" presId="urn:microsoft.com/office/officeart/2005/8/layout/cycle2"/>
    <dgm:cxn modelId="{56C21F42-DFFB-4AB7-8072-0CE75B0D5FEE}" type="presOf" srcId="{4963D9E7-DA2F-46AC-A0E2-7D74A03F9C79}" destId="{9E6ED2D0-2069-48C3-B7FE-0CF31FDD5CBD}" srcOrd="1" destOrd="0" presId="urn:microsoft.com/office/officeart/2005/8/layout/cycle2"/>
    <dgm:cxn modelId="{4B821249-3C71-40A4-B921-C6539414FC1A}" type="presOf" srcId="{D17CEA83-0558-4B2B-800E-927EF0B9733C}" destId="{05E945E4-3E5D-4840-A38A-E2033076F4AD}" srcOrd="1" destOrd="0" presId="urn:microsoft.com/office/officeart/2005/8/layout/cycle2"/>
    <dgm:cxn modelId="{FC919E5A-E54F-491C-B203-AA7842C6DF4E}" srcId="{1AC5916B-7E3C-49AB-BA4C-74E34CFA4E78}" destId="{B55FAF08-D306-46F4-9548-41D592B84A55}" srcOrd="3" destOrd="0" parTransId="{A5959724-3529-4B90-9B89-8A6F1FED133A}" sibTransId="{85724658-0475-4509-BE07-927030232A8D}"/>
    <dgm:cxn modelId="{1B02075C-E986-44CD-858D-85134D2844C3}" type="presOf" srcId="{D17CEA83-0558-4B2B-800E-927EF0B9733C}" destId="{6AFFE23A-5A2A-48C3-B220-BD08AD990EAF}" srcOrd="0" destOrd="0" presId="urn:microsoft.com/office/officeart/2005/8/layout/cycle2"/>
    <dgm:cxn modelId="{D7B01261-EA17-4D91-8FA0-49C82285CE67}" type="presOf" srcId="{0352A14A-CC2F-4FBC-83EB-2DA454CF8FEF}" destId="{EE4A9672-4C33-4597-8E90-E32C74CB0622}" srcOrd="0" destOrd="0" presId="urn:microsoft.com/office/officeart/2005/8/layout/cycle2"/>
    <dgm:cxn modelId="{19A71863-614D-4562-AA18-1518D2010536}" type="presOf" srcId="{4DBEE898-F421-452F-A844-4171D0CB5EA8}" destId="{C3A4124C-DAFE-48DF-9F2B-936B6622FF76}" srcOrd="0" destOrd="0" presId="urn:microsoft.com/office/officeart/2005/8/layout/cycle2"/>
    <dgm:cxn modelId="{06A90F76-CDF6-4666-9525-7FD09D5468FD}" srcId="{1AC5916B-7E3C-49AB-BA4C-74E34CFA4E78}" destId="{1E82ED02-4DE1-459D-B766-BEFFCCE39C76}" srcOrd="2" destOrd="0" parTransId="{CA961C6E-6834-4068-B8DC-502B84094F6F}" sibTransId="{4963D9E7-DA2F-46AC-A0E2-7D74A03F9C79}"/>
    <dgm:cxn modelId="{1BDB648E-7798-4FB3-B9EE-967351D02472}" srcId="{1AC5916B-7E3C-49AB-BA4C-74E34CFA4E78}" destId="{1CD99AA4-BEA3-4188-B5AA-31AFC15E3427}" srcOrd="0" destOrd="0" parTransId="{6AC26BB2-0F4E-41F0-8C78-184795AC529E}" sibTransId="{4DBEE898-F421-452F-A844-4171D0CB5EA8}"/>
    <dgm:cxn modelId="{6069CC98-0E43-4E29-BC1B-18C2BF2C8AA2}" type="presOf" srcId="{85724658-0475-4509-BE07-927030232A8D}" destId="{A8607088-6235-4FCD-97A4-ED3B7F4F96B4}" srcOrd="1" destOrd="0" presId="urn:microsoft.com/office/officeart/2005/8/layout/cycle2"/>
    <dgm:cxn modelId="{2BB2D99B-3D86-4BFC-ACF1-B186A430443D}" type="presOf" srcId="{1CD99AA4-BEA3-4188-B5AA-31AFC15E3427}" destId="{FD05C4F0-ED1C-4359-BC2C-C1821B777FB9}" srcOrd="0" destOrd="0" presId="urn:microsoft.com/office/officeart/2005/8/layout/cycle2"/>
    <dgm:cxn modelId="{A17E79E8-8ECB-471F-B47C-58A26366D314}" type="presOf" srcId="{4DBEE898-F421-452F-A844-4171D0CB5EA8}" destId="{263E9D80-3811-40C7-9FC7-6D6DBB531DD4}" srcOrd="1" destOrd="0" presId="urn:microsoft.com/office/officeart/2005/8/layout/cycle2"/>
    <dgm:cxn modelId="{DAD103FA-07B8-4196-BBF4-D98C4931B1E3}" type="presOf" srcId="{1AC5916B-7E3C-49AB-BA4C-74E34CFA4E78}" destId="{9259DB71-C64D-4D08-8867-E8FEDE97DBC0}" srcOrd="0" destOrd="0" presId="urn:microsoft.com/office/officeart/2005/8/layout/cycle2"/>
    <dgm:cxn modelId="{63F3CEA2-E5AE-47FA-9C46-5AC3491A70FD}" type="presParOf" srcId="{9259DB71-C64D-4D08-8867-E8FEDE97DBC0}" destId="{FD05C4F0-ED1C-4359-BC2C-C1821B777FB9}" srcOrd="0" destOrd="0" presId="urn:microsoft.com/office/officeart/2005/8/layout/cycle2"/>
    <dgm:cxn modelId="{6DB0EDD7-6742-4E9D-9AF4-59A79BFD87FF}" type="presParOf" srcId="{9259DB71-C64D-4D08-8867-E8FEDE97DBC0}" destId="{C3A4124C-DAFE-48DF-9F2B-936B6622FF76}" srcOrd="1" destOrd="0" presId="urn:microsoft.com/office/officeart/2005/8/layout/cycle2"/>
    <dgm:cxn modelId="{5D5A158F-69CD-4D51-8DE3-C46EEDB34331}" type="presParOf" srcId="{C3A4124C-DAFE-48DF-9F2B-936B6622FF76}" destId="{263E9D80-3811-40C7-9FC7-6D6DBB531DD4}" srcOrd="0" destOrd="0" presId="urn:microsoft.com/office/officeart/2005/8/layout/cycle2"/>
    <dgm:cxn modelId="{359723FD-7A15-4F46-B477-92E855008DE0}" type="presParOf" srcId="{9259DB71-C64D-4D08-8867-E8FEDE97DBC0}" destId="{EE4A9672-4C33-4597-8E90-E32C74CB0622}" srcOrd="2" destOrd="0" presId="urn:microsoft.com/office/officeart/2005/8/layout/cycle2"/>
    <dgm:cxn modelId="{D1BEF654-9142-4B40-9C73-6C73294CD79D}" type="presParOf" srcId="{9259DB71-C64D-4D08-8867-E8FEDE97DBC0}" destId="{6AFFE23A-5A2A-48C3-B220-BD08AD990EAF}" srcOrd="3" destOrd="0" presId="urn:microsoft.com/office/officeart/2005/8/layout/cycle2"/>
    <dgm:cxn modelId="{B155D510-877A-428B-8344-DF5A7577838D}" type="presParOf" srcId="{6AFFE23A-5A2A-48C3-B220-BD08AD990EAF}" destId="{05E945E4-3E5D-4840-A38A-E2033076F4AD}" srcOrd="0" destOrd="0" presId="urn:microsoft.com/office/officeart/2005/8/layout/cycle2"/>
    <dgm:cxn modelId="{73114EF5-5C27-4290-91DF-77B3A0554F80}" type="presParOf" srcId="{9259DB71-C64D-4D08-8867-E8FEDE97DBC0}" destId="{221DBABA-7403-4EBA-BE40-51CCB35E59D9}" srcOrd="4" destOrd="0" presId="urn:microsoft.com/office/officeart/2005/8/layout/cycle2"/>
    <dgm:cxn modelId="{E9CA770F-E2EC-4E53-95F4-693216914975}" type="presParOf" srcId="{9259DB71-C64D-4D08-8867-E8FEDE97DBC0}" destId="{0D3A27F3-7B6D-4C76-9D90-1B12FF370560}" srcOrd="5" destOrd="0" presId="urn:microsoft.com/office/officeart/2005/8/layout/cycle2"/>
    <dgm:cxn modelId="{BC9F322A-0267-4121-A517-F45B4615319F}" type="presParOf" srcId="{0D3A27F3-7B6D-4C76-9D90-1B12FF370560}" destId="{9E6ED2D0-2069-48C3-B7FE-0CF31FDD5CBD}" srcOrd="0" destOrd="0" presId="urn:microsoft.com/office/officeart/2005/8/layout/cycle2"/>
    <dgm:cxn modelId="{F94FBF74-5A63-4A76-BEF5-68801580B612}" type="presParOf" srcId="{9259DB71-C64D-4D08-8867-E8FEDE97DBC0}" destId="{96BB070F-58F1-4755-B88E-0904DBF21669}" srcOrd="6" destOrd="0" presId="urn:microsoft.com/office/officeart/2005/8/layout/cycle2"/>
    <dgm:cxn modelId="{11B16CC0-C950-433D-BF71-30E8C6D30B07}" type="presParOf" srcId="{9259DB71-C64D-4D08-8867-E8FEDE97DBC0}" destId="{06987523-844B-4CEC-AD24-584FE93914F1}" srcOrd="7" destOrd="0" presId="urn:microsoft.com/office/officeart/2005/8/layout/cycle2"/>
    <dgm:cxn modelId="{0A4C5D62-A14A-4AE9-B341-19CD41B436FF}" type="presParOf" srcId="{06987523-844B-4CEC-AD24-584FE93914F1}" destId="{A8607088-6235-4FCD-97A4-ED3B7F4F96B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C4F0-ED1C-4359-BC2C-C1821B777FB9}">
      <dsp:nvSpPr>
        <dsp:cNvPr id="0" name=""/>
        <dsp:cNvSpPr/>
      </dsp:nvSpPr>
      <dsp:spPr>
        <a:xfrm>
          <a:off x="2556569" y="430"/>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Investigate</a:t>
          </a:r>
        </a:p>
      </dsp:txBody>
      <dsp:txXfrm>
        <a:off x="2745142" y="189003"/>
        <a:ext cx="910514" cy="910514"/>
      </dsp:txXfrm>
    </dsp:sp>
    <dsp:sp modelId="{C3A4124C-DAFE-48DF-9F2B-936B6622FF76}">
      <dsp:nvSpPr>
        <dsp:cNvPr id="0" name=""/>
        <dsp:cNvSpPr/>
      </dsp:nvSpPr>
      <dsp:spPr>
        <a:xfrm rot="2700000">
          <a:off x="3706023" y="1103824"/>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721069" y="1154417"/>
        <a:ext cx="239726" cy="260751"/>
      </dsp:txXfrm>
    </dsp:sp>
    <dsp:sp modelId="{EE4A9672-4C33-4597-8E90-E32C74CB0622}">
      <dsp:nvSpPr>
        <dsp:cNvPr id="0" name=""/>
        <dsp:cNvSpPr/>
      </dsp:nvSpPr>
      <dsp:spPr>
        <a:xfrm>
          <a:off x="3923988" y="1367849"/>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Plan</a:t>
          </a:r>
        </a:p>
      </dsp:txBody>
      <dsp:txXfrm>
        <a:off x="4112561" y="1556422"/>
        <a:ext cx="910514" cy="910514"/>
      </dsp:txXfrm>
    </dsp:sp>
    <dsp:sp modelId="{6AFFE23A-5A2A-48C3-B220-BD08AD990EAF}">
      <dsp:nvSpPr>
        <dsp:cNvPr id="0" name=""/>
        <dsp:cNvSpPr/>
      </dsp:nvSpPr>
      <dsp:spPr>
        <a:xfrm rot="8100000">
          <a:off x="3719730" y="2471242"/>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3807423" y="2521835"/>
        <a:ext cx="239726" cy="260751"/>
      </dsp:txXfrm>
    </dsp:sp>
    <dsp:sp modelId="{221DBABA-7403-4EBA-BE40-51CCB35E59D9}">
      <dsp:nvSpPr>
        <dsp:cNvPr id="0" name=""/>
        <dsp:cNvSpPr/>
      </dsp:nvSpPr>
      <dsp:spPr>
        <a:xfrm>
          <a:off x="2556569" y="2735268"/>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Act</a:t>
          </a:r>
        </a:p>
      </dsp:txBody>
      <dsp:txXfrm>
        <a:off x="2745142" y="2923841"/>
        <a:ext cx="910514" cy="910514"/>
      </dsp:txXfrm>
    </dsp:sp>
    <dsp:sp modelId="{0D3A27F3-7B6D-4C76-9D90-1B12FF370560}">
      <dsp:nvSpPr>
        <dsp:cNvPr id="0" name=""/>
        <dsp:cNvSpPr/>
      </dsp:nvSpPr>
      <dsp:spPr>
        <a:xfrm rot="13500000">
          <a:off x="2352311" y="2484950"/>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440004" y="2608191"/>
        <a:ext cx="239726" cy="260751"/>
      </dsp:txXfrm>
    </dsp:sp>
    <dsp:sp modelId="{96BB070F-58F1-4755-B88E-0904DBF21669}">
      <dsp:nvSpPr>
        <dsp:cNvPr id="0" name=""/>
        <dsp:cNvSpPr/>
      </dsp:nvSpPr>
      <dsp:spPr>
        <a:xfrm>
          <a:off x="1189150" y="1367849"/>
          <a:ext cx="1287660" cy="1287660"/>
        </a:xfrm>
        <a:prstGeom prst="ellipse">
          <a:avLst/>
        </a:prstGeom>
        <a:solidFill>
          <a:srgbClr val="4F768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Reflect</a:t>
          </a:r>
        </a:p>
      </dsp:txBody>
      <dsp:txXfrm>
        <a:off x="1377723" y="1556422"/>
        <a:ext cx="910514" cy="910514"/>
      </dsp:txXfrm>
    </dsp:sp>
    <dsp:sp modelId="{06987523-844B-4CEC-AD24-584FE93914F1}">
      <dsp:nvSpPr>
        <dsp:cNvPr id="0" name=""/>
        <dsp:cNvSpPr/>
      </dsp:nvSpPr>
      <dsp:spPr>
        <a:xfrm rot="18900000">
          <a:off x="2338604" y="1117531"/>
          <a:ext cx="342465" cy="434585"/>
        </a:xfrm>
        <a:prstGeom prst="rightArrow">
          <a:avLst>
            <a:gd name="adj1" fmla="val 60000"/>
            <a:gd name="adj2" fmla="val 50000"/>
          </a:avLst>
        </a:prstGeom>
        <a:solidFill>
          <a:srgbClr val="40404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353650" y="1240772"/>
        <a:ext cx="239726" cy="26075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0A5840-7538-44E2-83A7-8942BD256A75}" type="datetimeFigureOut">
              <a:rPr lang="en-US" smtClean="0"/>
              <a:t>9/21/24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994409-19C6-4EBD-BA56-A3197E02073F}" type="slidenum">
              <a:rPr lang="en-US" smtClean="0"/>
              <a:t>‹#›</a:t>
            </a:fld>
            <a:endParaRPr lang="en-US"/>
          </a:p>
        </p:txBody>
      </p:sp>
    </p:spTree>
    <p:extLst>
      <p:ext uri="{BB962C8B-B14F-4D97-AF65-F5344CB8AC3E}">
        <p14:creationId xmlns:p14="http://schemas.microsoft.com/office/powerpoint/2010/main" val="365448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40A7B-E1FB-4545-A509-E7D99C757A65}" type="datetimeFigureOut">
              <a:rPr lang="en-US" smtClean="0"/>
              <a:t>9/21/24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B2A6A-1B24-492B-9B05-6F555F5ECEDD}" type="slidenum">
              <a:rPr lang="en-US" smtClean="0"/>
              <a:t>‹#›</a:t>
            </a:fld>
            <a:endParaRPr lang="en-US"/>
          </a:p>
        </p:txBody>
      </p:sp>
    </p:spTree>
    <p:extLst>
      <p:ext uri="{BB962C8B-B14F-4D97-AF65-F5344CB8AC3E}">
        <p14:creationId xmlns:p14="http://schemas.microsoft.com/office/powerpoint/2010/main" val="225282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a:t>
            </a:fld>
            <a:endParaRPr lang="en-US"/>
          </a:p>
        </p:txBody>
      </p:sp>
    </p:spTree>
    <p:extLst>
      <p:ext uri="{BB962C8B-B14F-4D97-AF65-F5344CB8AC3E}">
        <p14:creationId xmlns:p14="http://schemas.microsoft.com/office/powerpoint/2010/main" val="125634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15</a:t>
            </a:fld>
            <a:endParaRPr lang="en-US"/>
          </a:p>
        </p:txBody>
      </p:sp>
    </p:spTree>
    <p:extLst>
      <p:ext uri="{BB962C8B-B14F-4D97-AF65-F5344CB8AC3E}">
        <p14:creationId xmlns:p14="http://schemas.microsoft.com/office/powerpoint/2010/main" val="89940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21</a:t>
            </a:fld>
            <a:endParaRPr lang="en-US"/>
          </a:p>
        </p:txBody>
      </p:sp>
    </p:spTree>
    <p:extLst>
      <p:ext uri="{BB962C8B-B14F-4D97-AF65-F5344CB8AC3E}">
        <p14:creationId xmlns:p14="http://schemas.microsoft.com/office/powerpoint/2010/main" val="369171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22</a:t>
            </a:fld>
            <a:endParaRPr lang="en-US"/>
          </a:p>
        </p:txBody>
      </p:sp>
    </p:spTree>
    <p:extLst>
      <p:ext uri="{BB962C8B-B14F-4D97-AF65-F5344CB8AC3E}">
        <p14:creationId xmlns:p14="http://schemas.microsoft.com/office/powerpoint/2010/main" val="355370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29</a:t>
            </a:fld>
            <a:endParaRPr lang="en-US"/>
          </a:p>
        </p:txBody>
      </p:sp>
    </p:spTree>
    <p:extLst>
      <p:ext uri="{BB962C8B-B14F-4D97-AF65-F5344CB8AC3E}">
        <p14:creationId xmlns:p14="http://schemas.microsoft.com/office/powerpoint/2010/main" val="874591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30</a:t>
            </a:fld>
            <a:endParaRPr lang="en-US"/>
          </a:p>
        </p:txBody>
      </p:sp>
    </p:spTree>
    <p:extLst>
      <p:ext uri="{BB962C8B-B14F-4D97-AF65-F5344CB8AC3E}">
        <p14:creationId xmlns:p14="http://schemas.microsoft.com/office/powerpoint/2010/main" val="182893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32</a:t>
            </a:fld>
            <a:endParaRPr lang="en-US"/>
          </a:p>
        </p:txBody>
      </p:sp>
    </p:spTree>
    <p:extLst>
      <p:ext uri="{BB962C8B-B14F-4D97-AF65-F5344CB8AC3E}">
        <p14:creationId xmlns:p14="http://schemas.microsoft.com/office/powerpoint/2010/main" val="244876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B2A6A-1B24-492B-9B05-6F555F5ECEDD}" type="slidenum">
              <a:rPr lang="en-US" smtClean="0"/>
              <a:t>33</a:t>
            </a:fld>
            <a:endParaRPr lang="en-US"/>
          </a:p>
        </p:txBody>
      </p:sp>
    </p:spTree>
    <p:extLst>
      <p:ext uri="{BB962C8B-B14F-4D97-AF65-F5344CB8AC3E}">
        <p14:creationId xmlns:p14="http://schemas.microsoft.com/office/powerpoint/2010/main" val="422603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B2A6A-1B24-492B-9B05-6F555F5ECEDD}" type="slidenum">
              <a:rPr lang="en-US" smtClean="0"/>
              <a:t>34</a:t>
            </a:fld>
            <a:endParaRPr lang="en-US"/>
          </a:p>
        </p:txBody>
      </p:sp>
    </p:spTree>
    <p:extLst>
      <p:ext uri="{BB962C8B-B14F-4D97-AF65-F5344CB8AC3E}">
        <p14:creationId xmlns:p14="http://schemas.microsoft.com/office/powerpoint/2010/main" val="1728010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B2A6A-1B24-492B-9B05-6F555F5ECEDD}" type="slidenum">
              <a:rPr lang="en-US" smtClean="0"/>
              <a:t>39</a:t>
            </a:fld>
            <a:endParaRPr lang="en-US"/>
          </a:p>
        </p:txBody>
      </p:sp>
    </p:spTree>
    <p:extLst>
      <p:ext uri="{BB962C8B-B14F-4D97-AF65-F5344CB8AC3E}">
        <p14:creationId xmlns:p14="http://schemas.microsoft.com/office/powerpoint/2010/main" val="68144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40</a:t>
            </a:fld>
            <a:endParaRPr lang="en-US"/>
          </a:p>
        </p:txBody>
      </p:sp>
    </p:spTree>
    <p:extLst>
      <p:ext uri="{BB962C8B-B14F-4D97-AF65-F5344CB8AC3E}">
        <p14:creationId xmlns:p14="http://schemas.microsoft.com/office/powerpoint/2010/main" val="170774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4</a:t>
            </a:fld>
            <a:endParaRPr lang="en-US"/>
          </a:p>
        </p:txBody>
      </p:sp>
    </p:spTree>
    <p:extLst>
      <p:ext uri="{BB962C8B-B14F-4D97-AF65-F5344CB8AC3E}">
        <p14:creationId xmlns:p14="http://schemas.microsoft.com/office/powerpoint/2010/main" val="73745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41</a:t>
            </a:fld>
            <a:endParaRPr lang="en-US"/>
          </a:p>
        </p:txBody>
      </p:sp>
    </p:spTree>
    <p:extLst>
      <p:ext uri="{BB962C8B-B14F-4D97-AF65-F5344CB8AC3E}">
        <p14:creationId xmlns:p14="http://schemas.microsoft.com/office/powerpoint/2010/main" val="695639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46</a:t>
            </a:fld>
            <a:endParaRPr lang="en-US"/>
          </a:p>
        </p:txBody>
      </p:sp>
    </p:spTree>
    <p:extLst>
      <p:ext uri="{BB962C8B-B14F-4D97-AF65-F5344CB8AC3E}">
        <p14:creationId xmlns:p14="http://schemas.microsoft.com/office/powerpoint/2010/main" val="3237782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B2A6A-1B24-492B-9B05-6F555F5ECEDD}" type="slidenum">
              <a:rPr lang="en-US" smtClean="0"/>
              <a:t>48</a:t>
            </a:fld>
            <a:endParaRPr lang="en-US"/>
          </a:p>
        </p:txBody>
      </p:sp>
    </p:spTree>
    <p:extLst>
      <p:ext uri="{BB962C8B-B14F-4D97-AF65-F5344CB8AC3E}">
        <p14:creationId xmlns:p14="http://schemas.microsoft.com/office/powerpoint/2010/main" val="388920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6</a:t>
            </a:fld>
            <a:endParaRPr lang="en-US"/>
          </a:p>
        </p:txBody>
      </p:sp>
    </p:spTree>
    <p:extLst>
      <p:ext uri="{BB962C8B-B14F-4D97-AF65-F5344CB8AC3E}">
        <p14:creationId xmlns:p14="http://schemas.microsoft.com/office/powerpoint/2010/main" val="117752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is on leadership, not on completing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Recursive 4-step process runs throughout the cycles</a:t>
            </a:r>
          </a:p>
          <a:p>
            <a:r>
              <a:rPr lang="en-US" dirty="0"/>
              <a:t>Note: there is no video component for cycle 1 but there is for cycles 2 and 3</a:t>
            </a:r>
          </a:p>
        </p:txBody>
      </p:sp>
      <p:sp>
        <p:nvSpPr>
          <p:cNvPr id="4" name="Slide Number Placeholder 3"/>
          <p:cNvSpPr>
            <a:spLocks noGrp="1"/>
          </p:cNvSpPr>
          <p:nvPr>
            <p:ph type="sldNum" sz="quarter" idx="10"/>
          </p:nvPr>
        </p:nvSpPr>
        <p:spPr/>
        <p:txBody>
          <a:bodyPr/>
          <a:lstStyle/>
          <a:p>
            <a:fld id="{583FD4C2-99F8-4E4E-A4EC-F20D94C228DF}" type="slidenum">
              <a:rPr lang="en-US" smtClean="0"/>
              <a:t>7</a:t>
            </a:fld>
            <a:endParaRPr lang="en-US" dirty="0"/>
          </a:p>
        </p:txBody>
      </p:sp>
    </p:spTree>
    <p:extLst>
      <p:ext uri="{BB962C8B-B14F-4D97-AF65-F5344CB8AC3E}">
        <p14:creationId xmlns:p14="http://schemas.microsoft.com/office/powerpoint/2010/main" val="224466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performance assessment is an analytic evaluation of one’s skills.  The skills evaluated in each cycle are outlined in a 5-point rubric scale, with Level 3 being the baseline level for MET, echoing the Essential Question that is being asked.</a:t>
            </a:r>
          </a:p>
        </p:txBody>
      </p:sp>
      <p:sp>
        <p:nvSpPr>
          <p:cNvPr id="4" name="Slide Number Placeholder 3"/>
          <p:cNvSpPr>
            <a:spLocks noGrp="1"/>
          </p:cNvSpPr>
          <p:nvPr>
            <p:ph type="sldNum" sz="quarter" idx="5"/>
          </p:nvPr>
        </p:nvSpPr>
        <p:spPr/>
        <p:txBody>
          <a:bodyPr/>
          <a:lstStyle/>
          <a:p>
            <a:fld id="{541B2A6A-1B24-492B-9B05-6F555F5ECEDD}" type="slidenum">
              <a:rPr lang="en-US" smtClean="0"/>
              <a:t>8</a:t>
            </a:fld>
            <a:endParaRPr lang="en-US"/>
          </a:p>
        </p:txBody>
      </p:sp>
    </p:spTree>
    <p:extLst>
      <p:ext uri="{BB962C8B-B14F-4D97-AF65-F5344CB8AC3E}">
        <p14:creationId xmlns:p14="http://schemas.microsoft.com/office/powerpoint/2010/main" val="311114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10</a:t>
            </a:fld>
            <a:endParaRPr lang="en-US"/>
          </a:p>
        </p:txBody>
      </p:sp>
    </p:spTree>
    <p:extLst>
      <p:ext uri="{BB962C8B-B14F-4D97-AF65-F5344CB8AC3E}">
        <p14:creationId xmlns:p14="http://schemas.microsoft.com/office/powerpoint/2010/main" val="6938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Order </a:t>
            </a:r>
            <a:r>
              <a:rPr lang="en-US" dirty="0" err="1"/>
              <a:t>CalAPA</a:t>
            </a:r>
            <a:r>
              <a:rPr lang="en-US" dirty="0"/>
              <a:t> candidates (those allowed to receive their CE or preliminary ASC before passing the three </a:t>
            </a:r>
            <a:r>
              <a:rPr lang="en-US" dirty="0" err="1"/>
              <a:t>CalAPA</a:t>
            </a:r>
            <a:r>
              <a:rPr lang="en-US" dirty="0"/>
              <a:t> cycles are still required to pass them before being recommended for the clear ASC.</a:t>
            </a:r>
          </a:p>
        </p:txBody>
      </p:sp>
      <p:sp>
        <p:nvSpPr>
          <p:cNvPr id="4" name="Slide Number Placeholder 3"/>
          <p:cNvSpPr>
            <a:spLocks noGrp="1"/>
          </p:cNvSpPr>
          <p:nvPr>
            <p:ph type="sldNum" sz="quarter" idx="5"/>
          </p:nvPr>
        </p:nvSpPr>
        <p:spPr/>
        <p:txBody>
          <a:bodyPr/>
          <a:lstStyle/>
          <a:p>
            <a:fld id="{541B2A6A-1B24-492B-9B05-6F555F5ECEDD}" type="slidenum">
              <a:rPr lang="en-US" smtClean="0"/>
              <a:t>11</a:t>
            </a:fld>
            <a:endParaRPr lang="en-US"/>
          </a:p>
        </p:txBody>
      </p:sp>
    </p:spTree>
    <p:extLst>
      <p:ext uri="{BB962C8B-B14F-4D97-AF65-F5344CB8AC3E}">
        <p14:creationId xmlns:p14="http://schemas.microsoft.com/office/powerpoint/2010/main" val="7738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12</a:t>
            </a:fld>
            <a:endParaRPr lang="en-US"/>
          </a:p>
        </p:txBody>
      </p:sp>
    </p:spTree>
    <p:extLst>
      <p:ext uri="{BB962C8B-B14F-4D97-AF65-F5344CB8AC3E}">
        <p14:creationId xmlns:p14="http://schemas.microsoft.com/office/powerpoint/2010/main" val="338177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B2A6A-1B24-492B-9B05-6F555F5ECEDD}" type="slidenum">
              <a:rPr lang="en-US" smtClean="0"/>
              <a:t>14</a:t>
            </a:fld>
            <a:endParaRPr lang="en-US"/>
          </a:p>
        </p:txBody>
      </p:sp>
    </p:spTree>
    <p:extLst>
      <p:ext uri="{BB962C8B-B14F-4D97-AF65-F5344CB8AC3E}">
        <p14:creationId xmlns:p14="http://schemas.microsoft.com/office/powerpoint/2010/main" val="166101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919744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3806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51913881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6144613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63084" y="1905000"/>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38360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15B87140-76DF-2A40-AF35-F703DA599478}"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6618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3600" baseline="0">
                <a:solidFill>
                  <a:schemeClr val="tx1"/>
                </a:solidFill>
              </a:defRPr>
            </a:lvl1pPr>
          </a:lstStyle>
          <a:p>
            <a:pPr lvl="0"/>
            <a:r>
              <a:rPr lang="en-US" sz="3600" dirty="0"/>
              <a:t>Bullet text Here </a:t>
            </a:r>
            <a:endParaRPr lang="en-US" dirty="0"/>
          </a:p>
        </p:txBody>
      </p:sp>
      <p:sp>
        <p:nvSpPr>
          <p:cNvPr id="6" name="Slide Number Placeholder 5"/>
          <p:cNvSpPr>
            <a:spLocks noGrp="1"/>
          </p:cNvSpPr>
          <p:nvPr>
            <p:ph type="sldNum" sz="quarter" idx="12"/>
          </p:nvPr>
        </p:nvSpPr>
        <p:spPr>
          <a:xfrm rot="10800000" flipV="1">
            <a:off x="11390242" y="6424514"/>
            <a:ext cx="656012" cy="401409"/>
          </a:xfrm>
        </p:spPr>
        <p:txBody>
          <a:bodyPr/>
          <a:lstStyle>
            <a:lvl1pPr>
              <a:defRPr sz="15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14988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7ABF0-F7C3-B84E-92EB-E3B6B59B54A0}"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20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9B9E9-C637-1A42-9743-3CB08100832E}" type="datetime1">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037405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02BB7-03F8-E140-AF0A-C9F71F9190BB}" type="datetime1">
              <a:rPr lang="en-US" smtClean="0"/>
              <a:t>9/21/24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811381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4DB74B-6328-7B4E-B08D-0CD712DC8D02}" type="datetime1">
              <a:rPr lang="en-US" smtClean="0"/>
              <a:t>9/21/24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368597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769149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F0C1AF-D33F-A34C-BA6B-52C856CDE981}" type="datetime1">
              <a:rPr lang="en-US" smtClean="0"/>
              <a:t>9/21/24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26849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1C3983-0DC9-8F4E-913F-9900AD64AE48}" type="datetime1">
              <a:rPr lang="en-US" smtClean="0"/>
              <a:t>9/21/24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40278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7AEF3-3A87-0D48-BD64-4A1BCAD4EABB}" type="datetime1">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9868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F361F-52B5-BA45-B561-3809881A8E8B}"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45788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74BF-3753-6F43-ABF6-47112390C0C3}" type="datetime1">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4773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307730"/>
            <a:ext cx="11119338" cy="5169877"/>
          </a:xfrm>
        </p:spPr>
        <p:txBody>
          <a:bodyPr/>
          <a:lstStyle>
            <a:lvl1pPr>
              <a:defRPr>
                <a:solidFill>
                  <a:srgbClr val="4F7681"/>
                </a:solidFill>
              </a:defRPr>
            </a:lvl1pPr>
          </a:lstStyle>
          <a:p>
            <a:r>
              <a:rPr lang="en-US" dirty="0"/>
              <a:t>Click to edit Master title style</a:t>
            </a:r>
          </a:p>
        </p:txBody>
      </p:sp>
      <p:sp>
        <p:nvSpPr>
          <p:cNvPr id="7" name="Slide Number Placeholder 6"/>
          <p:cNvSpPr>
            <a:spLocks noGrp="1"/>
          </p:cNvSpPr>
          <p:nvPr>
            <p:ph type="sldNum" sz="quarter" idx="10"/>
          </p:nvPr>
        </p:nvSpPr>
        <p:spPr/>
        <p:txBody>
          <a:bodyPr/>
          <a:lstStyle>
            <a:lvl1pPr>
              <a:defRPr>
                <a:solidFill>
                  <a:srgbClr val="4F7681"/>
                </a:solidFill>
              </a:defRPr>
            </a:lvl1pPr>
          </a:lstStyle>
          <a:p>
            <a:fld id="{A5D1AE26-2455-4631-AA3C-DD8B58682D5D}" type="slidenum">
              <a:rPr lang="en-US" smtClean="0"/>
              <a:pPr/>
              <a:t>‹#›</a:t>
            </a:fld>
            <a:endParaRPr lang="en-US" dirty="0"/>
          </a:p>
        </p:txBody>
      </p:sp>
    </p:spTree>
    <p:extLst>
      <p:ext uri="{BB962C8B-B14F-4D97-AF65-F5344CB8AC3E}">
        <p14:creationId xmlns:p14="http://schemas.microsoft.com/office/powerpoint/2010/main" val="2265058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105777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3579674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4062473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2E8598-B1B9-4B51-B29A-C2331DA17A02}" type="datetimeFigureOut">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388793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716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2E8598-B1B9-4B51-B29A-C2331DA17A02}" type="datetimeFigureOut">
              <a:rPr lang="en-US" smtClean="0"/>
              <a:t>9/21/24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513337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2E8598-B1B9-4B51-B29A-C2331DA17A02}" type="datetimeFigureOut">
              <a:rPr lang="en-US" smtClean="0"/>
              <a:t>9/21/24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62453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E8598-B1B9-4B51-B29A-C2331DA17A02}" type="datetimeFigureOut">
              <a:rPr lang="en-US" smtClean="0"/>
              <a:t>9/21/24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1024622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2E8598-B1B9-4B51-B29A-C2331DA17A02}" type="datetimeFigureOut">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801373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2E8598-B1B9-4B51-B29A-C2331DA17A02}" type="datetimeFigureOut">
              <a:rPr lang="en-US" smtClean="0"/>
              <a:t>9/21/24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62419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1631196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2E8598-B1B9-4B51-B29A-C2331DA17A02}" type="datetimeFigureOut">
              <a:rPr lang="en-US" smtClean="0"/>
              <a:t>9/21/24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6A8BA-2DFD-44CA-8FC0-324C96BE8369}" type="slidenum">
              <a:rPr lang="en-US" smtClean="0"/>
              <a:t>‹#›</a:t>
            </a:fld>
            <a:endParaRPr lang="en-US"/>
          </a:p>
        </p:txBody>
      </p:sp>
    </p:spTree>
    <p:extLst>
      <p:ext uri="{BB962C8B-B14F-4D97-AF65-F5344CB8AC3E}">
        <p14:creationId xmlns:p14="http://schemas.microsoft.com/office/powerpoint/2010/main" val="2859001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632D2052-8423-4F47-9168-096D802E4982}"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0920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3600" baseline="0">
                <a:solidFill>
                  <a:schemeClr val="tx1"/>
                </a:solidFill>
              </a:defRPr>
            </a:lvl1pPr>
          </a:lstStyle>
          <a:p>
            <a:pPr lvl="0"/>
            <a:r>
              <a:rPr lang="en-US" sz="3600" dirty="0"/>
              <a:t>Bullet text Here </a:t>
            </a:r>
            <a:endParaRPr lang="en-US" dirty="0"/>
          </a:p>
        </p:txBody>
      </p:sp>
      <p:sp>
        <p:nvSpPr>
          <p:cNvPr id="4" name="Date Placeholder 3"/>
          <p:cNvSpPr>
            <a:spLocks noGrp="1"/>
          </p:cNvSpPr>
          <p:nvPr>
            <p:ph type="dt" sz="half" idx="10"/>
          </p:nvPr>
        </p:nvSpPr>
        <p:spPr/>
        <p:txBody>
          <a:bodyPr/>
          <a:lstStyle/>
          <a:p>
            <a:fld id="{B39475DB-47D3-403E-8116-2CAFB62F26C0}"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20124" y="6459503"/>
            <a:ext cx="1312025" cy="365125"/>
          </a:xfrm>
        </p:spPr>
        <p:txBody>
          <a:bodyPr/>
          <a:lstStyle>
            <a:lvl1pPr>
              <a:defRPr sz="15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63254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77CA5-D9F3-4208-BC4B-CE85937D0553}"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55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209684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1F3BD-E676-4AB0-81A9-5AE79FD27801}" type="datetime1">
              <a:rPr lang="en-US" smtClean="0"/>
              <a:t>9/21/24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434840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D263E-42B5-4442-A8E2-DAF9B190B571}" type="datetime1">
              <a:rPr lang="en-US" smtClean="0"/>
              <a:t>9/21/24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815775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6AF5BA-DFB3-4DF7-B288-33621FB1D873}" type="datetime1">
              <a:rPr lang="en-US" smtClean="0"/>
              <a:t>9/21/24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48242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9FDD29-199A-441A-B086-0ABE5CEF67F7}" type="datetime1">
              <a:rPr lang="en-US" smtClean="0"/>
              <a:t>9/21/24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238562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5D3B90-CBD6-4B09-B3E2-6A94A52CA643}" type="datetime1">
              <a:rPr lang="en-US" smtClean="0"/>
              <a:t>9/21/24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1702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E8EC6B-74FA-4EDD-9E7F-BFFFA7B50EBE}" type="datetime1">
              <a:rPr lang="en-US" smtClean="0"/>
              <a:t>9/21/24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323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25BAF-E3DA-417F-8C1D-3F3F3AC0A0BF}"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6997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9FE114-ECAE-4B4A-9333-B272DA62A5F1}" type="datetime1">
              <a:rPr lang="en-US" smtClean="0"/>
              <a:t>9/21/24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858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76278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24716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701639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6180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8890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footer_graphic.png"/>
          <p:cNvPicPr>
            <a:picLocks noChangeAspect="1"/>
          </p:cNvPicPr>
          <p:nvPr/>
        </p:nvPicPr>
        <p:blipFill>
          <a:blip r:embed="rId15"/>
          <a:stretch>
            <a:fillRect/>
          </a:stretch>
        </p:blipFill>
        <p:spPr>
          <a:xfrm>
            <a:off x="0" y="5435827"/>
            <a:ext cx="12192000" cy="1420586"/>
          </a:xfrm>
          <a:prstGeom prst="rect">
            <a:avLst/>
          </a:prstGeom>
        </p:spPr>
      </p:pic>
    </p:spTree>
    <p:extLst>
      <p:ext uri="{BB962C8B-B14F-4D97-AF65-F5344CB8AC3E}">
        <p14:creationId xmlns:p14="http://schemas.microsoft.com/office/powerpoint/2010/main" val="339483010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963083" y="1905001"/>
            <a:ext cx="10720917" cy="21082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1216577"/>
      </p:ext>
    </p:extLst>
  </p:cSld>
  <p:clrMap bg1="lt1" tx1="dk1" bg2="lt2" tx2="dk2" accent1="accent1" accent2="accent2" accent3="accent3" accent4="accent4" accent5="accent5" accent6="accent6" hlink="hlink" folHlink="folHlink"/>
  <p:sldLayoutIdLst>
    <p:sldLayoutId id="2147483683"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C6DED55-4E76-8243-B1CE-5CAC4DD74728}" type="datetime1">
              <a:rPr lang="en-US" smtClean="0"/>
              <a:t>9/21/24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645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37" r:id="rId12"/>
  </p:sldLayoutIdLst>
  <p:transition>
    <p:fade/>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8598-B1B9-4B51-B29A-C2331DA17A02}" type="datetimeFigureOut">
              <a:rPr lang="en-US" smtClean="0"/>
              <a:t>9/21/24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6A8BA-2DFD-44CA-8FC0-324C96BE8369}" type="slidenum">
              <a:rPr lang="en-US" smtClean="0"/>
              <a:t>‹#›</a:t>
            </a:fld>
            <a:endParaRPr lang="en-US"/>
          </a:p>
        </p:txBody>
      </p:sp>
    </p:spTree>
    <p:extLst>
      <p:ext uri="{BB962C8B-B14F-4D97-AF65-F5344CB8AC3E}">
        <p14:creationId xmlns:p14="http://schemas.microsoft.com/office/powerpoint/2010/main" val="41457133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DAFD48-CCD6-48E1-AE06-F20FF4D93FC9}" type="datetime1">
              <a:rPr lang="en-US" smtClean="0"/>
              <a:t>9/21/24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98583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fade/>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www.pexels.com/photo/person-weaving-using-hand-loom-421965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hyperlink" Target="https://gcc02.safelinks.protection.outlook.com/?url=https%3A%2F%2Fwww.ctcexams.nesinc.com%2FTestView.aspx%3Ff%3DCACBT_Faculty_CalAPA.html&amp;data=05%7C02%7Cgroby%40ctc.ca.gov%7Cc31133222b044c3c517f08dcab76ff0f%7C78276a93cafd497081b54e5074e42910%7C0%7C0%7C638573775620450613%7CUnknown%7CTWFpbGZsb3d8eyJWIjoiMC4wLjAwMDAiLCJQIjoiV2luMzIiLCJBTiI6Ik1haWwiLCJXVCI6Mn0%3D%7C0%7C%7C%7C&amp;sdata=eThPfkUUsippx%2B8b1YDzqvW989yRBJOgQ%2Fs7cnGG5QE%3D&amp;reserved=0"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http://www.ctcpa.nesinc.com/" TargetMode="External"/><Relationship Id="rId5" Type="http://schemas.openxmlformats.org/officeDocument/2006/relationships/hyperlink" Target="mailto:CalAPA@ctc.ca.gov" TargetMode="External"/><Relationship Id="rId4" Type="http://schemas.openxmlformats.org/officeDocument/2006/relationships/hyperlink" Target="mailto:es-caltpa@pearson.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066" y="1121868"/>
            <a:ext cx="10672775" cy="2307132"/>
          </a:xfrm>
        </p:spPr>
        <p:txBody>
          <a:bodyPr anchor="b">
            <a:normAutofit fontScale="90000"/>
          </a:bodyPr>
          <a:lstStyle/>
          <a:p>
            <a:pPr algn="ctr">
              <a:lnSpc>
                <a:spcPct val="100000"/>
              </a:lnSpc>
              <a:spcAft>
                <a:spcPts val="600"/>
              </a:spcAft>
            </a:pPr>
            <a:r>
              <a:rPr lang="en-US" sz="4800" dirty="0" err="1">
                <a:solidFill>
                  <a:schemeClr val="tx1"/>
                </a:solidFill>
                <a:latin typeface="Verdana" panose="020B0604030504040204" pitchFamily="34" charset="0"/>
                <a:ea typeface="Verdana" panose="020B0604030504040204" pitchFamily="34" charset="0"/>
                <a:cs typeface="Verdana" panose="020B0604030504040204" pitchFamily="34" charset="0"/>
              </a:rPr>
              <a:t>CalAPA</a:t>
            </a: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 Version 7 Deep Dives</a:t>
            </a:r>
            <a:b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br>
            <a:b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t>Cycle 3</a:t>
            </a:r>
            <a:br>
              <a:rPr lang="en-US" sz="480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4800" dirty="0">
              <a:solidFill>
                <a:schemeClr val="tx1"/>
              </a:solidFill>
              <a:latin typeface="Calibri" panose="020F0502020204030204" pitchFamily="34" charset="0"/>
            </a:endParaRPr>
          </a:p>
        </p:txBody>
      </p:sp>
      <p:sp>
        <p:nvSpPr>
          <p:cNvPr id="3" name="TextBox 2"/>
          <p:cNvSpPr txBox="1"/>
          <p:nvPr/>
        </p:nvSpPr>
        <p:spPr>
          <a:xfrm>
            <a:off x="6084277" y="4451856"/>
            <a:ext cx="4923692" cy="1569660"/>
          </a:xfrm>
          <a:prstGeom prst="rect">
            <a:avLst/>
          </a:prstGeom>
          <a:noFill/>
        </p:spPr>
        <p:txBody>
          <a:bodyPr wrap="square" rtlCol="0">
            <a:spAutoFit/>
          </a:bodyPr>
          <a:lstStyle/>
          <a:p>
            <a:pPr algn="r"/>
            <a:r>
              <a:rPr lang="en-US" sz="2400" dirty="0"/>
              <a:t>September 4, 2024</a:t>
            </a:r>
          </a:p>
          <a:p>
            <a:pPr algn="r"/>
            <a:endParaRPr lang="en-US" sz="2400" dirty="0"/>
          </a:p>
          <a:p>
            <a:pPr algn="r"/>
            <a:r>
              <a:rPr lang="en-US" sz="2400" dirty="0"/>
              <a:t>Presented by Gay Roby</a:t>
            </a:r>
          </a:p>
          <a:p>
            <a:pPr algn="r"/>
            <a:r>
              <a:rPr lang="en-US" sz="2400" dirty="0"/>
              <a:t>Consultant, CTC</a:t>
            </a:r>
          </a:p>
        </p:txBody>
      </p:sp>
      <p:pic>
        <p:nvPicPr>
          <p:cNvPr id="5" name="Picture 4" descr="The seal of the California Commission on Teacher Credentia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367" y="2739847"/>
            <a:ext cx="2749907" cy="2749907"/>
          </a:xfrm>
          <a:prstGeom prst="rect">
            <a:avLst/>
          </a:prstGeom>
        </p:spPr>
      </p:pic>
    </p:spTree>
    <p:extLst>
      <p:ext uri="{BB962C8B-B14F-4D97-AF65-F5344CB8AC3E}">
        <p14:creationId xmlns:p14="http://schemas.microsoft.com/office/powerpoint/2010/main" val="27967396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77E5-CD17-C14F-9621-68F35B6218B9}"/>
              </a:ext>
            </a:extLst>
          </p:cNvPr>
          <p:cNvSpPr>
            <a:spLocks noGrp="1"/>
          </p:cNvSpPr>
          <p:nvPr>
            <p:ph type="title"/>
          </p:nvPr>
        </p:nvSpPr>
        <p:spPr/>
        <p:txBody>
          <a:bodyPr/>
          <a:lstStyle/>
          <a:p>
            <a:r>
              <a:rPr lang="en-US" dirty="0"/>
              <a:t>When Something Goes Amiss: Condition Codes!</a:t>
            </a:r>
          </a:p>
        </p:txBody>
      </p:sp>
      <p:sp>
        <p:nvSpPr>
          <p:cNvPr id="3" name="Content Placeholder 2">
            <a:extLst>
              <a:ext uri="{FF2B5EF4-FFF2-40B4-BE49-F238E27FC236}">
                <a16:creationId xmlns:a16="http://schemas.microsoft.com/office/drawing/2014/main" id="{33F98096-2914-5A48-BF4E-C59605069224}"/>
              </a:ext>
            </a:extLst>
          </p:cNvPr>
          <p:cNvSpPr>
            <a:spLocks noGrp="1"/>
          </p:cNvSpPr>
          <p:nvPr>
            <p:ph sz="half" idx="1"/>
          </p:nvPr>
        </p:nvSpPr>
        <p:spPr>
          <a:xfrm>
            <a:off x="357188" y="1845733"/>
            <a:ext cx="11558587" cy="4826530"/>
          </a:xfrm>
        </p:spPr>
        <p:txBody>
          <a:bodyPr>
            <a:normAutofit fontScale="55000" lnSpcReduction="20000"/>
          </a:bodyPr>
          <a:lstStyle/>
          <a:p>
            <a:pPr marL="228600" indent="-228600">
              <a:lnSpc>
                <a:spcPct val="120000"/>
              </a:lnSpc>
              <a:spcBef>
                <a:spcPts val="0"/>
              </a:spcBef>
              <a:spcAft>
                <a:spcPts val="0"/>
              </a:spcAft>
              <a:buFont typeface="Arial" panose="020B0604020202020204" pitchFamily="34" charset="0"/>
              <a:buChar char="•"/>
            </a:pPr>
            <a:r>
              <a:rPr lang="en-US" sz="4400" dirty="0"/>
              <a:t>A letter/number code (e.g., B3) identifies the submission’s problem; score assignment is suspended.  Candidate works with program support to identify and fix the misstep.</a:t>
            </a:r>
          </a:p>
          <a:p>
            <a:pPr marL="228600" indent="-228600">
              <a:lnSpc>
                <a:spcPct val="120000"/>
              </a:lnSpc>
              <a:spcBef>
                <a:spcPts val="0"/>
              </a:spcBef>
              <a:spcAft>
                <a:spcPts val="0"/>
              </a:spcAft>
              <a:buFont typeface="Arial" panose="020B0604020202020204" pitchFamily="34" charset="0"/>
              <a:buChar char="•"/>
            </a:pPr>
            <a:r>
              <a:rPr lang="en-US" sz="4400" dirty="0"/>
              <a:t>Common errors </a:t>
            </a:r>
          </a:p>
          <a:p>
            <a:pPr marL="1046988" lvl="2" indent="-571500">
              <a:lnSpc>
                <a:spcPct val="120000"/>
              </a:lnSpc>
              <a:spcBef>
                <a:spcPts val="0"/>
              </a:spcBef>
              <a:spcAft>
                <a:spcPts val="0"/>
              </a:spcAft>
              <a:buFont typeface="Courier New" panose="02070309020205020404" pitchFamily="49" charset="0"/>
              <a:buChar char="o"/>
            </a:pPr>
            <a:r>
              <a:rPr lang="en-US" sz="3800" dirty="0"/>
              <a:t>Submitted wrong cycle or step</a:t>
            </a:r>
          </a:p>
          <a:p>
            <a:pPr marL="1046988" lvl="2" indent="-571500">
              <a:lnSpc>
                <a:spcPct val="120000"/>
              </a:lnSpc>
              <a:spcBef>
                <a:spcPts val="0"/>
              </a:spcBef>
              <a:spcAft>
                <a:spcPts val="0"/>
              </a:spcAft>
              <a:buFont typeface="Courier New" panose="02070309020205020404" pitchFamily="49" charset="0"/>
              <a:buChar char="o"/>
            </a:pPr>
            <a:r>
              <a:rPr lang="en-US" sz="3800" dirty="0"/>
              <a:t>Video, Audio Clips not continuous and unedited; unplayable, or inaudible</a:t>
            </a:r>
          </a:p>
          <a:p>
            <a:pPr marL="1437160" lvl="6">
              <a:lnSpc>
                <a:spcPct val="120000"/>
              </a:lnSpc>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Duplicate clips submitted</a:t>
            </a:r>
          </a:p>
          <a:p>
            <a:pPr marL="1437160" lvl="6">
              <a:lnSpc>
                <a:spcPct val="120000"/>
              </a:lnSpc>
              <a:spcBef>
                <a:spcPts val="0"/>
              </a:spcBef>
              <a:spcAft>
                <a:spcPts val="0"/>
              </a:spcAft>
              <a:buFont typeface="Arial" panose="020B0604020202020204" pitchFamily="34" charset="0"/>
              <a:buChar char="•"/>
            </a:pPr>
            <a:r>
              <a:rPr lang="en-US" sz="3600" dirty="0">
                <a:latin typeface="Calibri" panose="020F0502020204030204" pitchFamily="34" charset="0"/>
                <a:cs typeface="Calibri" panose="020F0502020204030204" pitchFamily="34" charset="0"/>
              </a:rPr>
              <a:t>Required personnel not visible</a:t>
            </a:r>
          </a:p>
          <a:p>
            <a:pPr marL="1046988" lvl="2" indent="-571500">
              <a:lnSpc>
                <a:spcPct val="120000"/>
              </a:lnSpc>
              <a:spcBef>
                <a:spcPts val="0"/>
              </a:spcBef>
              <a:spcAft>
                <a:spcPts val="0"/>
              </a:spcAft>
              <a:buFont typeface="Courier New" panose="02070309020205020404" pitchFamily="49" charset="0"/>
              <a:buChar char="o"/>
            </a:pPr>
            <a:r>
              <a:rPr lang="en-US" sz="3800" dirty="0"/>
              <a:t>Uploaded document is illegible or wrong file type</a:t>
            </a:r>
          </a:p>
          <a:p>
            <a:pPr marL="1046988" lvl="2" indent="-571500">
              <a:lnSpc>
                <a:spcPct val="120000"/>
              </a:lnSpc>
              <a:spcBef>
                <a:spcPts val="0"/>
              </a:spcBef>
              <a:spcAft>
                <a:spcPts val="0"/>
              </a:spcAft>
              <a:buFont typeface="Courier New" panose="02070309020205020404" pitchFamily="49" charset="0"/>
              <a:buChar char="o"/>
            </a:pPr>
            <a:r>
              <a:rPr lang="en-US" sz="3800" dirty="0"/>
              <a:t>State indicator not identified</a:t>
            </a:r>
          </a:p>
          <a:p>
            <a:pPr marL="1046988" lvl="2" indent="-571500">
              <a:lnSpc>
                <a:spcPct val="120000"/>
              </a:lnSpc>
              <a:spcBef>
                <a:spcPts val="0"/>
              </a:spcBef>
              <a:spcAft>
                <a:spcPts val="0"/>
              </a:spcAft>
              <a:buFont typeface="Courier New" panose="02070309020205020404" pitchFamily="49" charset="0"/>
              <a:buChar char="o"/>
            </a:pPr>
            <a:r>
              <a:rPr lang="en-US" sz="3800" dirty="0"/>
              <a:t>Evidence (data sets, agendas, minutes, student work, lesson plans) were not submitted</a:t>
            </a:r>
          </a:p>
          <a:p>
            <a:pPr marL="1046988" lvl="2" indent="-571500">
              <a:lnSpc>
                <a:spcPct val="120000"/>
              </a:lnSpc>
              <a:spcBef>
                <a:spcPts val="0"/>
              </a:spcBef>
              <a:spcAft>
                <a:spcPts val="0"/>
              </a:spcAft>
              <a:buFont typeface="Courier New" panose="02070309020205020404" pitchFamily="49" charset="0"/>
              <a:buChar char="o"/>
            </a:pPr>
            <a:r>
              <a:rPr lang="en-US" sz="3800" dirty="0"/>
              <a:t>Incorrect file was uploaded</a:t>
            </a:r>
          </a:p>
          <a:p>
            <a:pPr marL="1046988" lvl="2" indent="-571500">
              <a:lnSpc>
                <a:spcPct val="120000"/>
              </a:lnSpc>
              <a:spcBef>
                <a:spcPts val="0"/>
              </a:spcBef>
              <a:spcAft>
                <a:spcPts val="0"/>
              </a:spcAft>
              <a:buFont typeface="Courier New" panose="02070309020205020404" pitchFamily="49" charset="0"/>
              <a:buChar char="o"/>
            </a:pPr>
            <a:r>
              <a:rPr lang="en-US" sz="3800" dirty="0"/>
              <a:t>Not original content (candidate subject to institution’s policy/discipline)</a:t>
            </a:r>
            <a:endParaRPr lang="en-US" sz="4400" dirty="0"/>
          </a:p>
          <a:p>
            <a:pPr marL="228600" indent="-228600">
              <a:lnSpc>
                <a:spcPct val="120000"/>
              </a:lnSpc>
              <a:spcBef>
                <a:spcPts val="0"/>
              </a:spcBef>
              <a:spcAft>
                <a:spcPts val="0"/>
              </a:spcAft>
              <a:buFont typeface="Arial" panose="020B0604020202020204" pitchFamily="34" charset="0"/>
              <a:buChar char="•"/>
            </a:pPr>
            <a:r>
              <a:rPr lang="en-US" sz="4400" dirty="0"/>
              <a:t>Condition Coded submissions require the candidate to fully re-submit</a:t>
            </a:r>
          </a:p>
          <a:p>
            <a:pPr marL="228600" indent="-228600">
              <a:buFont typeface="Arial" panose="020B0604020202020204" pitchFamily="34" charset="0"/>
              <a:buChar char="•"/>
            </a:pPr>
            <a:endParaRPr lang="en-US" sz="3800" dirty="0"/>
          </a:p>
          <a:p>
            <a:pPr marL="521208" lvl="1" indent="-228600">
              <a:buFont typeface="Arial" panose="020B0604020202020204" pitchFamily="34" charset="0"/>
              <a:buChar char="•"/>
            </a:pPr>
            <a:endParaRPr lang="en-US" dirty="0"/>
          </a:p>
          <a:p>
            <a:pPr marL="521208" lvl="1" indent="-2286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ED0B9C47-5428-1D40-97F7-14925F381E24}"/>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24656604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FB27-5776-FE48-88B1-7FCB63C8BDB1}"/>
              </a:ext>
            </a:extLst>
          </p:cNvPr>
          <p:cNvSpPr>
            <a:spLocks noGrp="1"/>
          </p:cNvSpPr>
          <p:nvPr>
            <p:ph type="title"/>
          </p:nvPr>
        </p:nvSpPr>
        <p:spPr>
          <a:xfrm>
            <a:off x="310243" y="669471"/>
            <a:ext cx="11881757" cy="805360"/>
          </a:xfrm>
        </p:spPr>
        <p:txBody>
          <a:bodyPr>
            <a:normAutofit fontScale="90000"/>
          </a:bodyPr>
          <a:lstStyle/>
          <a:p>
            <a:r>
              <a:rPr lang="en-US" sz="4000" dirty="0"/>
              <a:t>Executive Order/CASC Candidates Differ </a:t>
            </a:r>
            <a:br>
              <a:rPr lang="en-US" sz="4000" dirty="0"/>
            </a:br>
            <a:r>
              <a:rPr lang="en-US" sz="4000" dirty="0"/>
              <a:t>                                          from PASC Candidates</a:t>
            </a:r>
          </a:p>
        </p:txBody>
      </p:sp>
      <p:sp>
        <p:nvSpPr>
          <p:cNvPr id="3" name="Content Placeholder 2">
            <a:extLst>
              <a:ext uri="{FF2B5EF4-FFF2-40B4-BE49-F238E27FC236}">
                <a16:creationId xmlns:a16="http://schemas.microsoft.com/office/drawing/2014/main" id="{C0C6215D-09F9-159C-C25F-1DC648C56018}"/>
              </a:ext>
            </a:extLst>
          </p:cNvPr>
          <p:cNvSpPr>
            <a:spLocks noGrp="1"/>
          </p:cNvSpPr>
          <p:nvPr>
            <p:ph sz="half" idx="1"/>
          </p:nvPr>
        </p:nvSpPr>
        <p:spPr>
          <a:xfrm>
            <a:off x="460465" y="1845735"/>
            <a:ext cx="4937760" cy="4023360"/>
          </a:xfrm>
        </p:spPr>
        <p:txBody>
          <a:bodyPr>
            <a:normAutofit fontScale="70000" lnSpcReduction="20000"/>
          </a:bodyPr>
          <a:lstStyle/>
          <a:p>
            <a:pPr marL="0" indent="0" algn="ctr">
              <a:lnSpc>
                <a:spcPct val="120000"/>
              </a:lnSpc>
              <a:buNone/>
            </a:pPr>
            <a:r>
              <a:rPr lang="en-US" b="1" dirty="0">
                <a:solidFill>
                  <a:srgbClr val="0070C0"/>
                </a:solidFill>
              </a:rPr>
              <a:t>Ways a CASC Candidate is Different</a:t>
            </a:r>
          </a:p>
          <a:p>
            <a:pPr marL="401638" indent="-401638">
              <a:lnSpc>
                <a:spcPct val="120000"/>
              </a:lnSpc>
              <a:buFont typeface="Wingdings" pitchFamily="2" charset="2"/>
              <a:buChar char="v"/>
            </a:pPr>
            <a:r>
              <a:rPr lang="en-US" dirty="0">
                <a:solidFill>
                  <a:srgbClr val="0070C0"/>
                </a:solidFill>
              </a:rPr>
              <a:t>They hold an administrative position and have admin responsibilities</a:t>
            </a:r>
          </a:p>
          <a:p>
            <a:pPr marL="401638" indent="-401638">
              <a:lnSpc>
                <a:spcPct val="120000"/>
              </a:lnSpc>
              <a:buFont typeface="Wingdings" pitchFamily="2" charset="2"/>
              <a:buChar char="v"/>
            </a:pPr>
            <a:r>
              <a:rPr lang="en-US" dirty="0">
                <a:solidFill>
                  <a:srgbClr val="0070C0"/>
                </a:solidFill>
              </a:rPr>
              <a:t>They are involved in the running of a school</a:t>
            </a:r>
          </a:p>
          <a:p>
            <a:pPr marL="401638" indent="-401638">
              <a:lnSpc>
                <a:spcPct val="120000"/>
              </a:lnSpc>
              <a:buFont typeface="Wingdings" pitchFamily="2" charset="2"/>
              <a:buChar char="v"/>
            </a:pPr>
            <a:r>
              <a:rPr lang="en-US" dirty="0">
                <a:solidFill>
                  <a:srgbClr val="0070C0"/>
                </a:solidFill>
              </a:rPr>
              <a:t>It may be easier to access data</a:t>
            </a:r>
          </a:p>
          <a:p>
            <a:pPr marL="401638" indent="-401638">
              <a:lnSpc>
                <a:spcPct val="120000"/>
              </a:lnSpc>
              <a:buFont typeface="Wingdings" pitchFamily="2" charset="2"/>
              <a:buChar char="v"/>
            </a:pPr>
            <a:r>
              <a:rPr lang="en-US" dirty="0">
                <a:solidFill>
                  <a:srgbClr val="0070C0"/>
                </a:solidFill>
              </a:rPr>
              <a:t>It may be more difficult to find “colleagues” to serve on a COP</a:t>
            </a:r>
          </a:p>
          <a:p>
            <a:pPr marL="401638" indent="-401638">
              <a:lnSpc>
                <a:spcPct val="120000"/>
              </a:lnSpc>
              <a:buFont typeface="Wingdings" pitchFamily="2" charset="2"/>
              <a:buChar char="v"/>
            </a:pPr>
            <a:r>
              <a:rPr lang="en-US" dirty="0">
                <a:solidFill>
                  <a:srgbClr val="0070C0"/>
                </a:solidFill>
              </a:rPr>
              <a:t>It may be challenging to assume a “coaching” vs. evaluative role</a:t>
            </a:r>
          </a:p>
        </p:txBody>
      </p:sp>
      <p:sp>
        <p:nvSpPr>
          <p:cNvPr id="4" name="Content Placeholder 3">
            <a:extLst>
              <a:ext uri="{FF2B5EF4-FFF2-40B4-BE49-F238E27FC236}">
                <a16:creationId xmlns:a16="http://schemas.microsoft.com/office/drawing/2014/main" id="{EB54280A-7ADC-48DD-1A9D-A6C423B9E7CF}"/>
              </a:ext>
            </a:extLst>
          </p:cNvPr>
          <p:cNvSpPr>
            <a:spLocks noGrp="1"/>
          </p:cNvSpPr>
          <p:nvPr>
            <p:ph sz="half" idx="2"/>
          </p:nvPr>
        </p:nvSpPr>
        <p:spPr>
          <a:xfrm>
            <a:off x="5940334" y="1845735"/>
            <a:ext cx="5513616" cy="4342794"/>
          </a:xfrm>
        </p:spPr>
        <p:txBody>
          <a:bodyPr>
            <a:normAutofit fontScale="70000" lnSpcReduction="20000"/>
          </a:bodyPr>
          <a:lstStyle/>
          <a:p>
            <a:pPr marL="0" indent="0" algn="ctr">
              <a:lnSpc>
                <a:spcPct val="110000"/>
              </a:lnSpc>
              <a:buNone/>
            </a:pPr>
            <a:r>
              <a:rPr lang="en-US" b="1" dirty="0"/>
              <a:t>Considerations in Supporting a CASC Candidate</a:t>
            </a:r>
          </a:p>
          <a:p>
            <a:pPr marL="287338" indent="-287338">
              <a:lnSpc>
                <a:spcPct val="110000"/>
              </a:lnSpc>
              <a:buFont typeface="Wingdings" pitchFamily="2" charset="2"/>
              <a:buChar char="Ø"/>
            </a:pPr>
            <a:r>
              <a:rPr lang="en-US" dirty="0"/>
              <a:t>The cycle tasks should be embedded in their daily responsibilities whenever possible</a:t>
            </a:r>
          </a:p>
          <a:p>
            <a:pPr marL="287338" indent="-287338">
              <a:lnSpc>
                <a:spcPct val="110000"/>
              </a:lnSpc>
              <a:buFont typeface="Wingdings" pitchFamily="2" charset="2"/>
              <a:buChar char="Ø"/>
            </a:pPr>
            <a:r>
              <a:rPr lang="en-US" dirty="0"/>
              <a:t>Time to work on the tasks of each cycle can be part of their regular workday hours (analyzing data, implementing a change, coaching teachers)</a:t>
            </a:r>
          </a:p>
          <a:p>
            <a:pPr marL="287338" indent="-287338">
              <a:lnSpc>
                <a:spcPct val="110000"/>
              </a:lnSpc>
              <a:buFont typeface="Wingdings" pitchFamily="2" charset="2"/>
              <a:buChar char="Ø"/>
            </a:pPr>
            <a:r>
              <a:rPr lang="en-US" dirty="0"/>
              <a:t> Having a site administrator who understands the tasks and paves the way for the candidate can be very helpful...“our” task, not “their” task attitude</a:t>
            </a:r>
          </a:p>
        </p:txBody>
      </p:sp>
      <p:sp>
        <p:nvSpPr>
          <p:cNvPr id="5" name="Slide Number Placeholder 4">
            <a:extLst>
              <a:ext uri="{FF2B5EF4-FFF2-40B4-BE49-F238E27FC236}">
                <a16:creationId xmlns:a16="http://schemas.microsoft.com/office/drawing/2014/main" id="{52CC2E21-D9DD-6F82-8282-77443C9793A2}"/>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42658272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6">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4F50EA-6EAA-784F-B9CD-A5AFDFE610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7102" y="640080"/>
            <a:ext cx="4989460" cy="5577840"/>
          </a:xfrm>
          <a:prstGeom prst="rect">
            <a:avLst/>
          </a:prstGeom>
        </p:spPr>
      </p:pic>
      <p:sp>
        <p:nvSpPr>
          <p:cNvPr id="27" name="Rectangle 18">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F85C5E65-62F6-3D49-B623-899701DE8039}"/>
              </a:ext>
            </a:extLst>
          </p:cNvPr>
          <p:cNvSpPr>
            <a:spLocks noGrp="1"/>
          </p:cNvSpPr>
          <p:nvPr>
            <p:ph type="title"/>
          </p:nvPr>
        </p:nvSpPr>
        <p:spPr>
          <a:xfrm>
            <a:off x="8096885" y="640080"/>
            <a:ext cx="3659246" cy="2926080"/>
          </a:xfrm>
        </p:spPr>
        <p:txBody>
          <a:bodyPr vert="horz" lIns="91440" tIns="45720" rIns="91440" bIns="45720" rtlCol="0" anchor="b">
            <a:normAutofit/>
          </a:bodyPr>
          <a:lstStyle/>
          <a:p>
            <a:br>
              <a:rPr lang="en-US" sz="3400" dirty="0">
                <a:solidFill>
                  <a:srgbClr val="FFFFFF"/>
                </a:solidFill>
              </a:rPr>
            </a:br>
            <a:r>
              <a:rPr lang="en-US" sz="3400" b="1" dirty="0">
                <a:solidFill>
                  <a:srgbClr val="FFFFFF"/>
                </a:solidFill>
              </a:rPr>
              <a:t>Cycle Three</a:t>
            </a:r>
            <a:br>
              <a:rPr lang="en-US" sz="3400" b="1" dirty="0">
                <a:solidFill>
                  <a:srgbClr val="FFFFFF"/>
                </a:solidFill>
              </a:rPr>
            </a:br>
            <a:br>
              <a:rPr lang="en-US" sz="3400" dirty="0">
                <a:solidFill>
                  <a:srgbClr val="FFFFFF"/>
                </a:solidFill>
              </a:rPr>
            </a:br>
            <a:r>
              <a:rPr lang="en-US" sz="3400" dirty="0">
                <a:solidFill>
                  <a:srgbClr val="FFFFFF"/>
                </a:solidFill>
              </a:rPr>
              <a:t>Supporting Teacher Growth</a:t>
            </a:r>
          </a:p>
        </p:txBody>
      </p:sp>
      <p:sp>
        <p:nvSpPr>
          <p:cNvPr id="28" name="Rectangle 20">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D5B0473-602D-1042-993C-A23ABCA7F337}"/>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12</a:t>
            </a:fld>
            <a:endParaRPr lang="en-US"/>
          </a:p>
        </p:txBody>
      </p:sp>
    </p:spTree>
    <p:extLst>
      <p:ext uri="{BB962C8B-B14F-4D97-AF65-F5344CB8AC3E}">
        <p14:creationId xmlns:p14="http://schemas.microsoft.com/office/powerpoint/2010/main" val="42298595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40567-BD28-FBE1-619A-BBC71A19C3B2}"/>
              </a:ext>
            </a:extLst>
          </p:cNvPr>
          <p:cNvSpPr>
            <a:spLocks noGrp="1"/>
          </p:cNvSpPr>
          <p:nvPr>
            <p:ph type="sldNum" sz="quarter" idx="12"/>
          </p:nvPr>
        </p:nvSpPr>
        <p:spPr/>
        <p:txBody>
          <a:bodyPr/>
          <a:lstStyle/>
          <a:p>
            <a:fld id="{D57F1E4F-1CFF-5643-939E-217C01CDF565}" type="slidenum">
              <a:rPr lang="en-US" smtClean="0"/>
              <a:pPr/>
              <a:t>13</a:t>
            </a:fld>
            <a:endParaRPr lang="en-US"/>
          </a:p>
        </p:txBody>
      </p:sp>
      <p:sp>
        <p:nvSpPr>
          <p:cNvPr id="8" name="Title 7">
            <a:extLst>
              <a:ext uri="{FF2B5EF4-FFF2-40B4-BE49-F238E27FC236}">
                <a16:creationId xmlns:a16="http://schemas.microsoft.com/office/drawing/2014/main" id="{205A7252-C53F-FA26-EEBE-E82FAA55DBD4}"/>
              </a:ext>
            </a:extLst>
          </p:cNvPr>
          <p:cNvSpPr txBox="1">
            <a:spLocks noGrp="1"/>
          </p:cNvSpPr>
          <p:nvPr>
            <p:ph type="title" idx="4294967295"/>
          </p:nvPr>
        </p:nvSpPr>
        <p:spPr>
          <a:xfrm>
            <a:off x="7898959" y="1392421"/>
            <a:ext cx="41563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Cycle 3 Graphic</a:t>
            </a:r>
          </a:p>
        </p:txBody>
      </p:sp>
      <p:pic>
        <p:nvPicPr>
          <p:cNvPr id="7" name="Picture 6" descr="A flowchart showing the CalAPA cycle 3 process with 5 steps listed in separate boxes with arrows showing the progression. The first box is labeled Cycle 3 Context and has a list of 5 bullets: Bullet Discover current teacher coaching, observation, feedback practices at the school. Bullet Secure a volunteer teacher (V T). Bullet Determine classroom context. Bullet Discuss Volunteer Teacher’s experience. Bullet Identify implications for this cycle (coaching) based on context and experience. End list. A downward arrow points to the 2nd box that is labeled Pre-Observation Conference (video record) and has a list of 5 bullets: Bullet V T self-assessment of classroom practice asterisk. Bullet Selection of CSTP for lesson asterisk. Bullet Lesson plan review asterisk. Bullet Identify student work products. Bullet Discuss observation process asterisk. Bullet Video clips demonstrating coaching skills. End list. Footnote asterisk Video clips demonstrating coaching skills. A downward arrow points to the 3rd box that is labeled Observation (video record and take notes). A downward arrow points to the 4th box that is labeled Post-Observation Discussion (video record) and has a list of 6 bullets. Bullet Watch the recorded lesson with V T. Bullet Review the C S T P-focused data collected on V T teaching practice. Bullet Analyze student work. Bullet Discuss evidence of VT strengths and areas for growth. Bullet Identify next steps for V T professional growth. Bullet Secure feedback from V T on your coaching skills. End list. Footnote asterisk Video clips demonstrating coaching skills. A downward arrow points to the fifth and last box that is labeled Reflection and has a list of 3 bullets: Bullet Reflect on your learning and leadership development in coaching skills. Bullet Discuss how coaching, observation, and feedback support teachers. Bullet Describe the potential impact of coaching and its benefits in supporting  teacher growth.">
            <a:extLst>
              <a:ext uri="{FF2B5EF4-FFF2-40B4-BE49-F238E27FC236}">
                <a16:creationId xmlns:a16="http://schemas.microsoft.com/office/drawing/2014/main" id="{AA981E4F-3292-6608-8013-F570350A301D}"/>
              </a:ext>
            </a:extLst>
          </p:cNvPr>
          <p:cNvPicPr>
            <a:picLocks noChangeAspect="1"/>
          </p:cNvPicPr>
          <p:nvPr/>
        </p:nvPicPr>
        <p:blipFill>
          <a:blip r:embed="rId2"/>
          <a:stretch>
            <a:fillRect/>
          </a:stretch>
        </p:blipFill>
        <p:spPr>
          <a:xfrm>
            <a:off x="508000" y="417457"/>
            <a:ext cx="9469120" cy="6207761"/>
          </a:xfrm>
          <a:prstGeom prst="rect">
            <a:avLst/>
          </a:prstGeom>
        </p:spPr>
      </p:pic>
    </p:spTree>
    <p:extLst>
      <p:ext uri="{BB962C8B-B14F-4D97-AF65-F5344CB8AC3E}">
        <p14:creationId xmlns:p14="http://schemas.microsoft.com/office/powerpoint/2010/main" val="14841038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D32C1C-EF2F-2C31-FF4E-7104B794FED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2" name="Title 1">
            <a:extLst>
              <a:ext uri="{FF2B5EF4-FFF2-40B4-BE49-F238E27FC236}">
                <a16:creationId xmlns:a16="http://schemas.microsoft.com/office/drawing/2014/main" id="{01A13030-EB44-F6C3-7DAD-0DB811CF8E8F}"/>
              </a:ext>
            </a:extLst>
          </p:cNvPr>
          <p:cNvSpPr txBox="1">
            <a:spLocks noGrp="1"/>
          </p:cNvSpPr>
          <p:nvPr>
            <p:ph type="title" idx="4294967295"/>
          </p:nvPr>
        </p:nvSpPr>
        <p:spPr>
          <a:xfrm>
            <a:off x="1575043" y="293687"/>
            <a:ext cx="843534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Illustration of a Throughline</a:t>
            </a:r>
          </a:p>
        </p:txBody>
      </p:sp>
      <p:pic>
        <p:nvPicPr>
          <p:cNvPr id="6" name="Content Placeholder 5" descr="A person weaving on a small loom.&#10;">
            <a:extLst>
              <a:ext uri="{FF2B5EF4-FFF2-40B4-BE49-F238E27FC236}">
                <a16:creationId xmlns:a16="http://schemas.microsoft.com/office/drawing/2014/main" id="{7E34B930-24EF-226E-AC5F-D0C8622C1F7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45745" y="88158"/>
            <a:ext cx="10208301" cy="6214545"/>
          </a:xfrm>
        </p:spPr>
      </p:pic>
    </p:spTree>
    <p:extLst>
      <p:ext uri="{BB962C8B-B14F-4D97-AF65-F5344CB8AC3E}">
        <p14:creationId xmlns:p14="http://schemas.microsoft.com/office/powerpoint/2010/main" val="36730294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3A51E27E-02B7-431C-94F3-7BAF2238D496}" type="slidenum">
              <a:rPr lang="en-US" smtClean="0"/>
              <a:pPr defTabSz="914400">
                <a:spcAft>
                  <a:spcPts val="600"/>
                </a:spcAft>
              </a:pPr>
              <a:t>15</a:t>
            </a:fld>
            <a:endParaRPr lang="en-US"/>
          </a:p>
        </p:txBody>
      </p:sp>
      <p:sp>
        <p:nvSpPr>
          <p:cNvPr id="6" name="Title 5"/>
          <p:cNvSpPr>
            <a:spLocks noGrp="1"/>
          </p:cNvSpPr>
          <p:nvPr>
            <p:ph type="title"/>
          </p:nvPr>
        </p:nvSpPr>
        <p:spPr>
          <a:xfrm>
            <a:off x="8075254" y="1107439"/>
            <a:ext cx="3659246" cy="3993949"/>
          </a:xfrm>
        </p:spPr>
        <p:txBody>
          <a:bodyPr vert="horz" lIns="91440" tIns="45720" rIns="91440" bIns="45720" rtlCol="0" anchor="b">
            <a:normAutofit/>
          </a:bodyPr>
          <a:lstStyle/>
          <a:p>
            <a:pPr>
              <a:lnSpc>
                <a:spcPct val="150000"/>
              </a:lnSpc>
            </a:pPr>
            <a:r>
              <a:rPr lang="en-US" sz="4400" dirty="0">
                <a:solidFill>
                  <a:srgbClr val="FFFFFF"/>
                </a:solidFill>
              </a:rPr>
              <a:t>Cycle 3</a:t>
            </a:r>
            <a:br>
              <a:rPr lang="en-US" sz="4400" dirty="0">
                <a:solidFill>
                  <a:srgbClr val="FFFFFF"/>
                </a:solidFill>
              </a:rPr>
            </a:br>
            <a:r>
              <a:rPr lang="en-US" sz="4400" dirty="0">
                <a:solidFill>
                  <a:srgbClr val="FFFFFF"/>
                </a:solidFill>
              </a:rPr>
              <a:t>Step 1: Investigate</a:t>
            </a:r>
            <a:br>
              <a:rPr lang="en-US" sz="4400" dirty="0">
                <a:solidFill>
                  <a:srgbClr val="FFFFFF"/>
                </a:solidFill>
              </a:rPr>
            </a:br>
            <a:r>
              <a:rPr lang="en-US" sz="4400" dirty="0">
                <a:solidFill>
                  <a:srgbClr val="FFFFFF"/>
                </a:solidFill>
              </a:rPr>
              <a:t>(1 Rubric)</a:t>
            </a:r>
          </a:p>
        </p:txBody>
      </p:sp>
      <p:pic>
        <p:nvPicPr>
          <p:cNvPr id="10" name="Graphic 9" descr="Magnifying glass">
            <a:extLst>
              <a:ext uri="{FF2B5EF4-FFF2-40B4-BE49-F238E27FC236}">
                <a16:creationId xmlns:a16="http://schemas.microsoft.com/office/drawing/2014/main" id="{8B3B1CD8-E564-4443-B9F6-4ECAC74095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912" y="640080"/>
            <a:ext cx="5577840" cy="5577840"/>
          </a:xfrm>
          <a:prstGeom prst="rect">
            <a:avLst/>
          </a:prstGeom>
        </p:spPr>
      </p:pic>
      <p:sp>
        <p:nvSpPr>
          <p:cNvPr id="23" name="Rectangle 22">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8677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361158" y="491533"/>
            <a:ext cx="11791421" cy="1107482"/>
          </a:xfrm>
        </p:spPr>
        <p:txBody>
          <a:bodyPr>
            <a:normAutofit fontScale="90000"/>
          </a:bodyPr>
          <a:lstStyle/>
          <a:p>
            <a:r>
              <a:rPr lang="en-US" dirty="0"/>
              <a:t>Cycle 3 Step 1:  Investigate</a:t>
            </a:r>
            <a:br>
              <a:rPr lang="en-US" dirty="0"/>
            </a:br>
            <a:r>
              <a:rPr lang="en-US" dirty="0"/>
              <a:t>                       </a:t>
            </a:r>
            <a:r>
              <a:rPr lang="en-US" sz="4400" dirty="0"/>
              <a:t>Assessment Guide (p 5-7)</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361158" y="1645028"/>
            <a:ext cx="11685096" cy="4980190"/>
          </a:xfrm>
        </p:spPr>
        <p:txBody>
          <a:bodyPr>
            <a:normAutofit/>
          </a:bodyPr>
          <a:lstStyle/>
          <a:p>
            <a:pPr marL="0" indent="0">
              <a:buNone/>
            </a:pPr>
            <a:r>
              <a:rPr lang="en-US" sz="2400" b="1" dirty="0">
                <a:solidFill>
                  <a:schemeClr val="bg2">
                    <a:lumMod val="50000"/>
                  </a:schemeClr>
                </a:solidFill>
                <a:effectLst/>
                <a:latin typeface="Calibri" panose="020F0502020204030204" pitchFamily="34" charset="0"/>
              </a:rPr>
              <a:t>Part A</a:t>
            </a:r>
            <a:r>
              <a:rPr lang="en-US" sz="2400" b="1" dirty="0">
                <a:solidFill>
                  <a:srgbClr val="0070C0"/>
                </a:solidFill>
                <a:effectLst/>
                <a:latin typeface="Calibri" panose="020F0502020204030204" pitchFamily="34" charset="0"/>
              </a:rPr>
              <a:t>: </a:t>
            </a:r>
            <a:r>
              <a:rPr lang="en-US" sz="2400" dirty="0">
                <a:solidFill>
                  <a:srgbClr val="0070C0"/>
                </a:solidFill>
                <a:effectLst/>
                <a:latin typeface="Calibri" panose="020F0502020204030204" pitchFamily="34" charset="0"/>
              </a:rPr>
              <a:t>Written Narrative: Coaching, Observation, and/or Instructional Feedback Practices at the School and the Volunteer Teacher (no more than 5 pages) </a:t>
            </a:r>
            <a:endParaRPr lang="en-US" sz="2400" b="1" dirty="0">
              <a:solidFill>
                <a:schemeClr val="bg2">
                  <a:lumMod val="50000"/>
                </a:schemeClr>
              </a:solidFill>
              <a:effectLst/>
              <a:latin typeface="Calibri" panose="020F0502020204030204" pitchFamily="34" charset="0"/>
            </a:endParaRPr>
          </a:p>
          <a:p>
            <a:pPr marL="514350" indent="-514350">
              <a:buAutoNum type="romanUcPeriod"/>
            </a:pPr>
            <a:r>
              <a:rPr lang="en-US" sz="2400" b="1" dirty="0">
                <a:solidFill>
                  <a:srgbClr val="4F757F"/>
                </a:solidFill>
                <a:effectLst/>
                <a:latin typeface="Calibri" panose="020F0502020204030204" pitchFamily="34" charset="0"/>
              </a:rPr>
              <a:t>Current Coaching and Observation Practices at the School</a:t>
            </a:r>
          </a:p>
          <a:p>
            <a:pPr marL="806958" lvl="1" indent="-514350">
              <a:lnSpc>
                <a:spcPct val="120000"/>
              </a:lnSpc>
              <a:spcBef>
                <a:spcPts val="0"/>
              </a:spcBef>
              <a:spcAft>
                <a:spcPts val="0"/>
              </a:spcAft>
              <a:buFont typeface="+mj-lt"/>
              <a:buAutoNum type="romanLcPeriod"/>
            </a:pPr>
            <a:r>
              <a:rPr lang="en-US" b="1" dirty="0">
                <a:effectLst/>
                <a:latin typeface="Calibri" panose="020F0502020204030204" pitchFamily="34" charset="0"/>
              </a:rPr>
              <a:t>current</a:t>
            </a:r>
            <a:r>
              <a:rPr lang="en-US" dirty="0">
                <a:effectLst/>
                <a:latin typeface="Calibri" panose="020F0502020204030204" pitchFamily="34" charset="0"/>
              </a:rPr>
              <a:t> teacher </a:t>
            </a:r>
            <a:r>
              <a:rPr lang="en-US" dirty="0">
                <a:solidFill>
                  <a:srgbClr val="0560BF"/>
                </a:solidFill>
                <a:effectLst/>
                <a:latin typeface="Calibri" panose="020F0502020204030204" pitchFamily="34" charset="0"/>
              </a:rPr>
              <a:t>coaching</a:t>
            </a:r>
            <a:r>
              <a:rPr lang="en-US" dirty="0">
                <a:effectLst/>
                <a:latin typeface="Calibri" panose="020F0502020204030204" pitchFamily="34" charset="0"/>
              </a:rPr>
              <a:t>, observation, and/or instructional feedback practices</a:t>
            </a:r>
            <a:endParaRPr lang="en-US" dirty="0"/>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Understand how the </a:t>
            </a:r>
            <a:r>
              <a:rPr lang="en-US" dirty="0">
                <a:solidFill>
                  <a:srgbClr val="0560BF"/>
                </a:solidFill>
                <a:effectLst/>
                <a:latin typeface="Calibri" panose="020F0502020204030204" pitchFamily="34" charset="0"/>
              </a:rPr>
              <a:t>California Standards for the Teaching Profession (CSTP) </a:t>
            </a:r>
            <a:r>
              <a:rPr lang="en-US" dirty="0">
                <a:effectLst/>
                <a:latin typeface="Calibri" panose="020F0502020204030204" pitchFamily="34" charset="0"/>
              </a:rPr>
              <a:t>are used to guide teacher development at the school. </a:t>
            </a:r>
            <a:endParaRPr lang="en-US" dirty="0"/>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Provide an overview of the </a:t>
            </a:r>
            <a:r>
              <a:rPr lang="en-US" b="1" dirty="0">
                <a:effectLst/>
                <a:latin typeface="Calibri" panose="020F0502020204030204" pitchFamily="34" charset="0"/>
              </a:rPr>
              <a:t>processes used at the school for coaching </a:t>
            </a:r>
            <a:r>
              <a:rPr lang="en-US" b="1" dirty="0">
                <a:solidFill>
                  <a:srgbClr val="FF0000"/>
                </a:solidFill>
                <a:effectLst/>
                <a:latin typeface="Calibri" panose="020F0502020204030204" pitchFamily="34" charset="0"/>
              </a:rPr>
              <a:t>(not evaluation), </a:t>
            </a:r>
            <a:r>
              <a:rPr lang="en-US" dirty="0">
                <a:effectLst/>
                <a:latin typeface="Calibri" panose="020F0502020204030204" pitchFamily="34" charset="0"/>
              </a:rPr>
              <a:t>classroom observations, and pre-observation, and post-observation meetings </a:t>
            </a:r>
            <a:r>
              <a:rPr lang="en-US" b="1" dirty="0">
                <a:solidFill>
                  <a:srgbClr val="4F757F"/>
                </a:solidFill>
                <a:effectLst/>
                <a:latin typeface="Calibri" panose="020F0502020204030204" pitchFamily="34" charset="0"/>
              </a:rPr>
              <a:t> </a:t>
            </a:r>
          </a:p>
          <a:p>
            <a:pPr marL="514350" indent="-514350">
              <a:buAutoNum type="romanUcPeriod"/>
            </a:pPr>
            <a:r>
              <a:rPr lang="en-US" sz="2400" b="1" dirty="0">
                <a:solidFill>
                  <a:srgbClr val="4F757F"/>
                </a:solidFill>
              </a:rPr>
              <a:t>Volunteer Teacher and Context for Coaching Cycle</a:t>
            </a:r>
            <a:endParaRPr lang="en-US" sz="2400" dirty="0"/>
          </a:p>
          <a:p>
            <a:pPr marL="514350" indent="-514350">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16</a:t>
            </a:fld>
            <a:endParaRPr lang="en-US"/>
          </a:p>
        </p:txBody>
      </p:sp>
    </p:spTree>
    <p:extLst>
      <p:ext uri="{BB962C8B-B14F-4D97-AF65-F5344CB8AC3E}">
        <p14:creationId xmlns:p14="http://schemas.microsoft.com/office/powerpoint/2010/main" val="39353820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FE30-C18F-706C-90FD-33F74F1C74F2}"/>
              </a:ext>
            </a:extLst>
          </p:cNvPr>
          <p:cNvSpPr>
            <a:spLocks noGrp="1"/>
          </p:cNvSpPr>
          <p:nvPr>
            <p:ph type="title"/>
          </p:nvPr>
        </p:nvSpPr>
        <p:spPr>
          <a:xfrm>
            <a:off x="1097280" y="0"/>
            <a:ext cx="10058400" cy="1450757"/>
          </a:xfrm>
        </p:spPr>
        <p:txBody>
          <a:bodyPr/>
          <a:lstStyle/>
          <a:p>
            <a:pPr algn="ctr"/>
            <a:r>
              <a:rPr lang="en-US" dirty="0"/>
              <a:t>Use the Glossary of Terms!</a:t>
            </a:r>
          </a:p>
        </p:txBody>
      </p:sp>
      <p:sp>
        <p:nvSpPr>
          <p:cNvPr id="3" name="Content Placeholder 2">
            <a:extLst>
              <a:ext uri="{FF2B5EF4-FFF2-40B4-BE49-F238E27FC236}">
                <a16:creationId xmlns:a16="http://schemas.microsoft.com/office/drawing/2014/main" id="{6BE0850C-6B7D-5A3C-BDE4-789E45CBC68F}"/>
              </a:ext>
            </a:extLst>
          </p:cNvPr>
          <p:cNvSpPr>
            <a:spLocks noGrp="1"/>
          </p:cNvSpPr>
          <p:nvPr>
            <p:ph idx="1"/>
          </p:nvPr>
        </p:nvSpPr>
        <p:spPr>
          <a:xfrm>
            <a:off x="249268" y="1754293"/>
            <a:ext cx="11754424" cy="4980190"/>
          </a:xfrm>
        </p:spPr>
        <p:txBody>
          <a:bodyPr>
            <a:noAutofit/>
          </a:bodyPr>
          <a:lstStyle/>
          <a:p>
            <a:pPr>
              <a:lnSpc>
                <a:spcPct val="120000"/>
              </a:lnSpc>
              <a:spcBef>
                <a:spcPts val="0"/>
              </a:spcBef>
              <a:spcAft>
                <a:spcPts val="0"/>
              </a:spcAft>
            </a:pPr>
            <a:r>
              <a:rPr lang="en-US" sz="2800" b="1" dirty="0">
                <a:solidFill>
                  <a:srgbClr val="4F757F"/>
                </a:solidFill>
                <a:effectLst/>
                <a:latin typeface="Calibri" panose="020F0502020204030204" pitchFamily="34" charset="0"/>
              </a:rPr>
              <a:t>Coaching (instructional). </a:t>
            </a:r>
            <a:r>
              <a:rPr lang="en-US" sz="2400" dirty="0">
                <a:effectLst/>
                <a:latin typeface="Calibri" panose="020F0502020204030204" pitchFamily="34" charset="0"/>
              </a:rPr>
              <a:t>Instructional coaching involves two people: the classroom teacher and the coach. Coaches work one-on-one and in small groups with teachers, providing guidance, training, and other resources as needed. Together, they focus on practical strategies for engaging students and improving their learning. </a:t>
            </a:r>
            <a:endParaRPr lang="en-US" sz="2400" dirty="0"/>
          </a:p>
          <a:p>
            <a:pPr>
              <a:lnSpc>
                <a:spcPct val="120000"/>
              </a:lnSpc>
              <a:spcBef>
                <a:spcPts val="0"/>
              </a:spcBef>
              <a:spcAft>
                <a:spcPts val="0"/>
              </a:spcAft>
            </a:pPr>
            <a:r>
              <a:rPr lang="en-US" sz="2800" b="1" dirty="0">
                <a:solidFill>
                  <a:srgbClr val="4F757F"/>
                </a:solidFill>
                <a:effectLst/>
                <a:latin typeface="Calibri" panose="020F0502020204030204" pitchFamily="34" charset="0"/>
              </a:rPr>
              <a:t>California Standards for the Teaching Profession (CSTP). </a:t>
            </a:r>
            <a:r>
              <a:rPr lang="en-US" sz="2400" dirty="0">
                <a:effectLst/>
                <a:latin typeface="Calibri" panose="020F0502020204030204" pitchFamily="34" charset="0"/>
              </a:rPr>
              <a:t>These delineate and define six interrelated domains of teaching practice.</a:t>
            </a:r>
          </a:p>
          <a:p>
            <a:pPr>
              <a:lnSpc>
                <a:spcPct val="120000"/>
              </a:lnSpc>
              <a:spcBef>
                <a:spcPts val="0"/>
              </a:spcBef>
              <a:spcAft>
                <a:spcPts val="0"/>
              </a:spcAft>
            </a:pPr>
            <a:r>
              <a:rPr lang="en-US" sz="2800" b="1" dirty="0">
                <a:solidFill>
                  <a:srgbClr val="4F757F"/>
                </a:solidFill>
                <a:effectLst/>
                <a:latin typeface="Calibri" panose="020F0502020204030204" pitchFamily="34" charset="0"/>
              </a:rPr>
              <a:t>Evidence-based practice. </a:t>
            </a:r>
            <a:r>
              <a:rPr lang="en-US" sz="2400" dirty="0">
                <a:effectLst/>
                <a:latin typeface="Calibri" panose="020F0502020204030204" pitchFamily="34" charset="0"/>
              </a:rPr>
              <a:t>“Evidence-based interventions are practices or programs that have evidence to show that they are effective at producing results and improving outcomes when implemented. The kind of evidence described in ESSA [Every Student Succeeds Act] has generally been produced through formal studies and research. Examples....</a:t>
            </a:r>
            <a:endParaRPr lang="en-US" sz="2400" dirty="0"/>
          </a:p>
        </p:txBody>
      </p:sp>
      <p:sp>
        <p:nvSpPr>
          <p:cNvPr id="4" name="Slide Number Placeholder 3">
            <a:extLst>
              <a:ext uri="{FF2B5EF4-FFF2-40B4-BE49-F238E27FC236}">
                <a16:creationId xmlns:a16="http://schemas.microsoft.com/office/drawing/2014/main" id="{FA814483-D308-1968-8A48-67534178DD4F}"/>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2592712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869A-2BEF-BAFF-101B-CB5461F00289}"/>
              </a:ext>
            </a:extLst>
          </p:cNvPr>
          <p:cNvSpPr>
            <a:spLocks noGrp="1"/>
          </p:cNvSpPr>
          <p:nvPr>
            <p:ph type="title"/>
          </p:nvPr>
        </p:nvSpPr>
        <p:spPr>
          <a:xfrm>
            <a:off x="571501" y="307730"/>
            <a:ext cx="11119338" cy="976321"/>
          </a:xfrm>
        </p:spPr>
        <p:txBody>
          <a:bodyPr>
            <a:normAutofit fontScale="90000"/>
          </a:bodyPr>
          <a:lstStyle/>
          <a:p>
            <a:pPr algn="ctr"/>
            <a:r>
              <a:rPr lang="en-US" dirty="0"/>
              <a:t>Cycle 3 Step 1: Investigate (1 rubric)</a:t>
            </a:r>
          </a:p>
        </p:txBody>
      </p:sp>
      <p:sp>
        <p:nvSpPr>
          <p:cNvPr id="3" name="Slide Number Placeholder 2">
            <a:extLst>
              <a:ext uri="{FF2B5EF4-FFF2-40B4-BE49-F238E27FC236}">
                <a16:creationId xmlns:a16="http://schemas.microsoft.com/office/drawing/2014/main" id="{15355FBB-8A1F-02E7-6288-07FBF8206788}"/>
              </a:ext>
            </a:extLst>
          </p:cNvPr>
          <p:cNvSpPr>
            <a:spLocks noGrp="1"/>
          </p:cNvSpPr>
          <p:nvPr>
            <p:ph type="sldNum" sz="quarter" idx="10"/>
          </p:nvPr>
        </p:nvSpPr>
        <p:spPr/>
        <p:txBody>
          <a:bodyPr/>
          <a:lstStyle/>
          <a:p>
            <a:fld id="{A5D1AE26-2455-4631-AA3C-DD8B58682D5D}" type="slidenum">
              <a:rPr lang="en-US" smtClean="0"/>
              <a:pPr/>
              <a:t>18</a:t>
            </a:fld>
            <a:endParaRPr lang="en-US" dirty="0"/>
          </a:p>
        </p:txBody>
      </p:sp>
      <p:graphicFrame>
        <p:nvGraphicFramePr>
          <p:cNvPr id="4" name="Table 4">
            <a:extLst>
              <a:ext uri="{FF2B5EF4-FFF2-40B4-BE49-F238E27FC236}">
                <a16:creationId xmlns:a16="http://schemas.microsoft.com/office/drawing/2014/main" id="{C80CBBA8-388B-4C5F-D7A6-4BD57CE8EF92}"/>
              </a:ext>
            </a:extLst>
          </p:cNvPr>
          <p:cNvGraphicFramePr>
            <a:graphicFrameLocks noGrp="1"/>
          </p:cNvGraphicFramePr>
          <p:nvPr>
            <p:extLst>
              <p:ext uri="{D42A27DB-BD31-4B8C-83A1-F6EECF244321}">
                <p14:modId xmlns:p14="http://schemas.microsoft.com/office/powerpoint/2010/main" val="364995508"/>
              </p:ext>
            </p:extLst>
          </p:nvPr>
        </p:nvGraphicFramePr>
        <p:xfrm>
          <a:off x="903591" y="1945352"/>
          <a:ext cx="10308892" cy="2651760"/>
        </p:xfrm>
        <a:graphic>
          <a:graphicData uri="http://schemas.openxmlformats.org/drawingml/2006/table">
            <a:tbl>
              <a:tblPr firstRow="1" bandRow="1">
                <a:tableStyleId>{5940675A-B579-460E-94D1-54222C63F5DA}</a:tableStyleId>
              </a:tblPr>
              <a:tblGrid>
                <a:gridCol w="10308892">
                  <a:extLst>
                    <a:ext uri="{9D8B030D-6E8A-4147-A177-3AD203B41FA5}">
                      <a16:colId xmlns:a16="http://schemas.microsoft.com/office/drawing/2014/main" val="123201654"/>
                    </a:ext>
                  </a:extLst>
                </a:gridCol>
              </a:tblGrid>
              <a:tr h="370840">
                <a:tc>
                  <a:txBody>
                    <a:bodyPr/>
                    <a:lstStyle/>
                    <a:p>
                      <a:pPr algn="ctr"/>
                      <a:r>
                        <a:rPr lang="en-US" sz="2400" dirty="0">
                          <a:solidFill>
                            <a:schemeClr val="bg1"/>
                          </a:solidFill>
                        </a:rPr>
                        <a:t>Step 1:  Investigate</a:t>
                      </a:r>
                    </a:p>
                  </a:txBody>
                  <a:tcPr>
                    <a:solidFill>
                      <a:srgbClr val="09652D"/>
                    </a:solidFill>
                  </a:tcPr>
                </a:tc>
                <a:extLst>
                  <a:ext uri="{0D108BD9-81ED-4DB2-BD59-A6C34878D82A}">
                    <a16:rowId xmlns:a16="http://schemas.microsoft.com/office/drawing/2014/main" val="27079110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Rubric 3.1 </a:t>
                      </a:r>
                      <a:r>
                        <a:rPr lang="en-US" sz="2400" kern="1200" dirty="0">
                          <a:solidFill>
                            <a:schemeClr val="tx1"/>
                          </a:solidFill>
                          <a:effectLst/>
                          <a:latin typeface="+mn-lt"/>
                          <a:ea typeface="+mn-ea"/>
                          <a:cs typeface="+mn-cs"/>
                        </a:rPr>
                        <a:t>How does the candidate describe and analyze the current role of teacher coaching, observation, and/or instructional feedback practices at the school with the volunteer teacher, and explain the implications of how current practices impact their approach to conducting a coaching cycle?</a:t>
                      </a:r>
                      <a:r>
                        <a:rPr lang="en-US" sz="2400" dirty="0">
                          <a:effectLst/>
                        </a:rPr>
                        <a:t> </a:t>
                      </a:r>
                      <a:endParaRPr lang="en-US" sz="2400" dirty="0"/>
                    </a:p>
                    <a:p>
                      <a:endParaRPr lang="en-US" dirty="0"/>
                    </a:p>
                  </a:txBody>
                  <a:tcPr/>
                </a:tc>
                <a:extLst>
                  <a:ext uri="{0D108BD9-81ED-4DB2-BD59-A6C34878D82A}">
                    <a16:rowId xmlns:a16="http://schemas.microsoft.com/office/drawing/2014/main" val="1621403329"/>
                  </a:ext>
                </a:extLst>
              </a:tr>
            </a:tbl>
          </a:graphicData>
        </a:graphic>
      </p:graphicFrame>
    </p:spTree>
    <p:extLst>
      <p:ext uri="{BB962C8B-B14F-4D97-AF65-F5344CB8AC3E}">
        <p14:creationId xmlns:p14="http://schemas.microsoft.com/office/powerpoint/2010/main" val="2666821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376337"/>
          </a:xfrm>
        </p:spPr>
        <p:txBody>
          <a:bodyPr>
            <a:normAutofit fontScale="90000"/>
          </a:bodyPr>
          <a:lstStyle/>
          <a:p>
            <a:pPr algn="ctr"/>
            <a:r>
              <a:rPr lang="en-US" dirty="0"/>
              <a:t>Understanding Language is Key!</a:t>
            </a:r>
            <a:br>
              <a:rPr lang="en-US" dirty="0"/>
            </a:br>
            <a:r>
              <a:rPr lang="en-US" dirty="0"/>
              <a:t>Rubric 3.1</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2867503226"/>
              </p:ext>
            </p:extLst>
          </p:nvPr>
        </p:nvGraphicFramePr>
        <p:xfrm>
          <a:off x="311283" y="1846263"/>
          <a:ext cx="11734970" cy="2368079"/>
        </p:xfrm>
        <a:graphic>
          <a:graphicData uri="http://schemas.openxmlformats.org/drawingml/2006/table">
            <a:tbl>
              <a:tblPr firstRow="1" bandRow="1">
                <a:tableStyleId>{5940675A-B579-460E-94D1-54222C63F5DA}</a:tableStyleId>
              </a:tblPr>
              <a:tblGrid>
                <a:gridCol w="2346994">
                  <a:extLst>
                    <a:ext uri="{9D8B030D-6E8A-4147-A177-3AD203B41FA5}">
                      <a16:colId xmlns:a16="http://schemas.microsoft.com/office/drawing/2014/main" val="3438398984"/>
                    </a:ext>
                  </a:extLst>
                </a:gridCol>
                <a:gridCol w="2346994">
                  <a:extLst>
                    <a:ext uri="{9D8B030D-6E8A-4147-A177-3AD203B41FA5}">
                      <a16:colId xmlns:a16="http://schemas.microsoft.com/office/drawing/2014/main" val="3683956884"/>
                    </a:ext>
                  </a:extLst>
                </a:gridCol>
                <a:gridCol w="2346994">
                  <a:extLst>
                    <a:ext uri="{9D8B030D-6E8A-4147-A177-3AD203B41FA5}">
                      <a16:colId xmlns:a16="http://schemas.microsoft.com/office/drawing/2014/main" val="1865759799"/>
                    </a:ext>
                  </a:extLst>
                </a:gridCol>
                <a:gridCol w="2346994">
                  <a:extLst>
                    <a:ext uri="{9D8B030D-6E8A-4147-A177-3AD203B41FA5}">
                      <a16:colId xmlns:a16="http://schemas.microsoft.com/office/drawing/2014/main" val="1227605337"/>
                    </a:ext>
                  </a:extLst>
                </a:gridCol>
                <a:gridCol w="2346994">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provide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outlines with little/no detail</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no plan”</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lists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providing limited detail</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minimal description</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describes and analyzes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describes</a:t>
                      </a:r>
                      <a:endParaRPr lang="en-US" dirty="0"/>
                    </a:p>
                  </a:txBody>
                  <a:tcPr/>
                </a:tc>
                <a:tc>
                  <a:txBody>
                    <a:bodyPr/>
                    <a:lstStyle/>
                    <a:p>
                      <a:r>
                        <a:rPr lang="en-US" sz="1800" kern="1200" dirty="0">
                          <a:solidFill>
                            <a:schemeClr val="tx1"/>
                          </a:solidFill>
                          <a:effectLst/>
                          <a:latin typeface="+mn-lt"/>
                          <a:ea typeface="+mn-ea"/>
                          <a:cs typeface="+mn-cs"/>
                        </a:rPr>
                        <a:t>all of level 3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describes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discusses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to explain ...support</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3" name="TextBox 2">
            <a:extLst>
              <a:ext uri="{FF2B5EF4-FFF2-40B4-BE49-F238E27FC236}">
                <a16:creationId xmlns:a16="http://schemas.microsoft.com/office/drawing/2014/main" id="{B1F944AD-CCBA-49B4-EEF4-25D8A874405D}"/>
              </a:ext>
            </a:extLst>
          </p:cNvPr>
          <p:cNvSpPr txBox="1"/>
          <p:nvPr/>
        </p:nvSpPr>
        <p:spPr>
          <a:xfrm rot="854847">
            <a:off x="5331529" y="5031544"/>
            <a:ext cx="2140632" cy="1200329"/>
          </a:xfrm>
          <a:prstGeom prst="rect">
            <a:avLst/>
          </a:prstGeom>
          <a:noFill/>
        </p:spPr>
        <p:txBody>
          <a:bodyPr wrap="square" rtlCol="0">
            <a:spAutoFit/>
          </a:bodyPr>
          <a:lstStyle/>
          <a:p>
            <a:r>
              <a:rPr lang="en-US" dirty="0">
                <a:solidFill>
                  <a:srgbClr val="0070C0"/>
                </a:solidFill>
              </a:rPr>
              <a:t>Reflects the Essential Question in statement form</a:t>
            </a:r>
          </a:p>
        </p:txBody>
      </p:sp>
      <p:sp>
        <p:nvSpPr>
          <p:cNvPr id="6" name="TextBox 5">
            <a:extLst>
              <a:ext uri="{FF2B5EF4-FFF2-40B4-BE49-F238E27FC236}">
                <a16:creationId xmlns:a16="http://schemas.microsoft.com/office/drawing/2014/main" id="{B7A309FA-0180-BB45-9F39-C49AE07701AB}"/>
              </a:ext>
            </a:extLst>
          </p:cNvPr>
          <p:cNvSpPr txBox="1"/>
          <p:nvPr/>
        </p:nvSpPr>
        <p:spPr>
          <a:xfrm rot="1430559">
            <a:off x="746328" y="5080994"/>
            <a:ext cx="1334240" cy="646331"/>
          </a:xfrm>
          <a:prstGeom prst="rect">
            <a:avLst/>
          </a:prstGeom>
          <a:noFill/>
        </p:spPr>
        <p:txBody>
          <a:bodyPr wrap="square" rtlCol="0">
            <a:spAutoFit/>
          </a:bodyPr>
          <a:lstStyle/>
          <a:p>
            <a:r>
              <a:rPr lang="en-US" dirty="0">
                <a:solidFill>
                  <a:srgbClr val="0070C0"/>
                </a:solidFill>
              </a:rPr>
              <a:t>Absence of...”NOT”</a:t>
            </a:r>
          </a:p>
        </p:txBody>
      </p:sp>
      <p:sp>
        <p:nvSpPr>
          <p:cNvPr id="7" name="TextBox 6">
            <a:extLst>
              <a:ext uri="{FF2B5EF4-FFF2-40B4-BE49-F238E27FC236}">
                <a16:creationId xmlns:a16="http://schemas.microsoft.com/office/drawing/2014/main" id="{D4E4E580-E157-AF25-5E33-CA72C0F7FCDD}"/>
              </a:ext>
            </a:extLst>
          </p:cNvPr>
          <p:cNvSpPr txBox="1"/>
          <p:nvPr/>
        </p:nvSpPr>
        <p:spPr>
          <a:xfrm rot="1107578">
            <a:off x="3019241" y="5091884"/>
            <a:ext cx="1939586" cy="923330"/>
          </a:xfrm>
          <a:prstGeom prst="rect">
            <a:avLst/>
          </a:prstGeom>
          <a:noFill/>
        </p:spPr>
        <p:txBody>
          <a:bodyPr wrap="square" rtlCol="0">
            <a:spAutoFit/>
          </a:bodyPr>
          <a:lstStyle/>
          <a:p>
            <a:r>
              <a:rPr lang="en-US" dirty="0">
                <a:solidFill>
                  <a:srgbClr val="0070C0"/>
                </a:solidFill>
              </a:rPr>
              <a:t>Parts are evident, parts are missing</a:t>
            </a:r>
          </a:p>
        </p:txBody>
      </p:sp>
      <p:sp>
        <p:nvSpPr>
          <p:cNvPr id="8" name="TextBox 7">
            <a:extLst>
              <a:ext uri="{FF2B5EF4-FFF2-40B4-BE49-F238E27FC236}">
                <a16:creationId xmlns:a16="http://schemas.microsoft.com/office/drawing/2014/main" id="{500587E3-1833-FEFD-A34D-CCD17E3AFD7F}"/>
              </a:ext>
            </a:extLst>
          </p:cNvPr>
          <p:cNvSpPr txBox="1"/>
          <p:nvPr/>
        </p:nvSpPr>
        <p:spPr>
          <a:xfrm rot="826455">
            <a:off x="7838849" y="4953384"/>
            <a:ext cx="1763849" cy="1200329"/>
          </a:xfrm>
          <a:prstGeom prst="rect">
            <a:avLst/>
          </a:prstGeom>
          <a:noFill/>
        </p:spPr>
        <p:txBody>
          <a:bodyPr wrap="square" rtlCol="0">
            <a:spAutoFit/>
          </a:bodyPr>
          <a:lstStyle/>
          <a:p>
            <a:r>
              <a:rPr lang="en-US" dirty="0">
                <a:solidFill>
                  <a:srgbClr val="0070C0"/>
                </a:solidFill>
              </a:rPr>
              <a:t>Essential Question plus something additional</a:t>
            </a:r>
          </a:p>
        </p:txBody>
      </p:sp>
      <p:sp>
        <p:nvSpPr>
          <p:cNvPr id="9" name="TextBox 8">
            <a:extLst>
              <a:ext uri="{FF2B5EF4-FFF2-40B4-BE49-F238E27FC236}">
                <a16:creationId xmlns:a16="http://schemas.microsoft.com/office/drawing/2014/main" id="{364656B5-F4A0-CE96-1467-9FBC600EDA33}"/>
              </a:ext>
            </a:extLst>
          </p:cNvPr>
          <p:cNvSpPr txBox="1"/>
          <p:nvPr/>
        </p:nvSpPr>
        <p:spPr>
          <a:xfrm rot="1113951">
            <a:off x="9986344" y="5081769"/>
            <a:ext cx="1633928" cy="923330"/>
          </a:xfrm>
          <a:prstGeom prst="rect">
            <a:avLst/>
          </a:prstGeom>
          <a:noFill/>
        </p:spPr>
        <p:txBody>
          <a:bodyPr wrap="square" rtlCol="0">
            <a:spAutoFit/>
          </a:bodyPr>
          <a:lstStyle/>
          <a:p>
            <a:r>
              <a:rPr lang="en-US" dirty="0">
                <a:solidFill>
                  <a:srgbClr val="0070C0"/>
                </a:solidFill>
              </a:rPr>
              <a:t>Level 3 + Level 4 + even more!</a:t>
            </a:r>
          </a:p>
        </p:txBody>
      </p:sp>
    </p:spTree>
    <p:extLst>
      <p:ext uri="{BB962C8B-B14F-4D97-AF65-F5344CB8AC3E}">
        <p14:creationId xmlns:p14="http://schemas.microsoft.com/office/powerpoint/2010/main" val="41377544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0E32-227B-1025-64E8-C4BF7CAC9B60}"/>
              </a:ext>
            </a:extLst>
          </p:cNvPr>
          <p:cNvSpPr>
            <a:spLocks noGrp="1"/>
          </p:cNvSpPr>
          <p:nvPr>
            <p:ph type="title"/>
          </p:nvPr>
        </p:nvSpPr>
        <p:spPr>
          <a:xfrm>
            <a:off x="1066800" y="2610677"/>
            <a:ext cx="10058400" cy="2485383"/>
          </a:xfrm>
        </p:spPr>
        <p:txBody>
          <a:bodyPr>
            <a:normAutofit fontScale="90000"/>
          </a:bodyPr>
          <a:lstStyle/>
          <a:p>
            <a:pPr algn="ctr">
              <a:lnSpc>
                <a:spcPct val="100000"/>
              </a:lnSpc>
            </a:pPr>
            <a:r>
              <a:rPr lang="en-US" dirty="0"/>
              <a:t>Please download the Version 7 Assessment Guide and follow along with markers and pen!</a:t>
            </a:r>
          </a:p>
        </p:txBody>
      </p:sp>
      <p:sp>
        <p:nvSpPr>
          <p:cNvPr id="4" name="Slide Number Placeholder 3">
            <a:extLst>
              <a:ext uri="{FF2B5EF4-FFF2-40B4-BE49-F238E27FC236}">
                <a16:creationId xmlns:a16="http://schemas.microsoft.com/office/drawing/2014/main" id="{27261695-81B9-5CA2-B593-6F4DA6ED1A3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446987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FB40-0355-CCB3-87B5-C1698DDD7FAA}"/>
              </a:ext>
            </a:extLst>
          </p:cNvPr>
          <p:cNvSpPr>
            <a:spLocks noGrp="1"/>
          </p:cNvSpPr>
          <p:nvPr>
            <p:ph type="title"/>
          </p:nvPr>
        </p:nvSpPr>
        <p:spPr/>
        <p:txBody>
          <a:bodyPr/>
          <a:lstStyle/>
          <a:p>
            <a:r>
              <a:rPr lang="en-US" dirty="0"/>
              <a:t>The Throughline Concept</a:t>
            </a:r>
          </a:p>
        </p:txBody>
      </p:sp>
      <p:sp>
        <p:nvSpPr>
          <p:cNvPr id="3" name="Content Placeholder 2">
            <a:extLst>
              <a:ext uri="{FF2B5EF4-FFF2-40B4-BE49-F238E27FC236}">
                <a16:creationId xmlns:a16="http://schemas.microsoft.com/office/drawing/2014/main" id="{E9D94F1E-BAD8-A26C-3AD2-CD7DA295EA55}"/>
              </a:ext>
            </a:extLst>
          </p:cNvPr>
          <p:cNvSpPr>
            <a:spLocks noGrp="1"/>
          </p:cNvSpPr>
          <p:nvPr>
            <p:ph idx="1"/>
          </p:nvPr>
        </p:nvSpPr>
        <p:spPr/>
        <p:txBody>
          <a:bodyPr/>
          <a:lstStyle/>
          <a:p>
            <a:pPr>
              <a:buFont typeface="Arial" panose="020B0604020202020204" pitchFamily="34" charset="0"/>
              <a:buChar char="•"/>
            </a:pPr>
            <a:r>
              <a:rPr lang="en-US" dirty="0"/>
              <a:t> Each step builds upon the previous step until Step 4 asks the candidate to reflect on their learning during the entire cycle</a:t>
            </a:r>
          </a:p>
          <a:p>
            <a:pPr>
              <a:buFont typeface="Arial" panose="020B0604020202020204" pitchFamily="34" charset="0"/>
              <a:buChar char="•"/>
            </a:pPr>
            <a:r>
              <a:rPr lang="en-US" dirty="0"/>
              <a:t> Each submission should have obvious linkages to former Steps</a:t>
            </a:r>
          </a:p>
          <a:p>
            <a:pPr lvl="1">
              <a:buFont typeface="Arial" panose="020B0604020202020204" pitchFamily="34" charset="0"/>
              <a:buChar char="•"/>
            </a:pPr>
            <a:r>
              <a:rPr lang="en-US" dirty="0"/>
              <a:t>“current practice”</a:t>
            </a:r>
          </a:p>
          <a:p>
            <a:pPr lvl="1">
              <a:buFont typeface="Arial" panose="020B0604020202020204" pitchFamily="34" charset="0"/>
              <a:buChar char="•"/>
            </a:pPr>
            <a:r>
              <a:rPr lang="en-US" dirty="0"/>
              <a:t>“that were completed in Step 1 (or 2 or 3)”</a:t>
            </a:r>
          </a:p>
          <a:p>
            <a:pPr lvl="1">
              <a:buFont typeface="Arial" panose="020B0604020202020204" pitchFamily="34" charset="0"/>
              <a:buChar char="•"/>
            </a:pPr>
            <a:r>
              <a:rPr lang="en-US" dirty="0"/>
              <a:t>“Using (the work) done in the previous step” </a:t>
            </a:r>
          </a:p>
        </p:txBody>
      </p:sp>
      <p:sp>
        <p:nvSpPr>
          <p:cNvPr id="4" name="Slide Number Placeholder 3">
            <a:extLst>
              <a:ext uri="{FF2B5EF4-FFF2-40B4-BE49-F238E27FC236}">
                <a16:creationId xmlns:a16="http://schemas.microsoft.com/office/drawing/2014/main" id="{AEB0BE4D-2E7C-81EA-1FA1-7A1B81EEA1A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3415775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DABE79E3-EA4D-41B8-99D0-52C887E3FD56}"/>
              </a:ext>
            </a:extLst>
          </p:cNvPr>
          <p:cNvSpPr txBox="1">
            <a:spLocks noGrp="1"/>
          </p:cNvSpPr>
          <p:nvPr>
            <p:ph type="title" idx="4294967295"/>
          </p:nvPr>
        </p:nvSpPr>
        <p:spPr>
          <a:xfrm>
            <a:off x="360784" y="729804"/>
            <a:ext cx="3517579" cy="49135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5200" b="0" i="0" u="none" strike="noStrike" kern="1200" cap="none" spc="-50" normalizeH="0" baseline="0" noProof="0" dirty="0">
                <a:ln>
                  <a:noFill/>
                </a:ln>
                <a:solidFill>
                  <a:srgbClr val="FFFFFF"/>
                </a:solidFill>
                <a:effectLst/>
                <a:uLnTx/>
                <a:uFillTx/>
                <a:latin typeface="+mj-lt"/>
                <a:ea typeface="+mj-ea"/>
                <a:cs typeface="+mj-cs"/>
              </a:rPr>
              <a:t>Cycle 3 </a:t>
            </a:r>
          </a:p>
          <a:p>
            <a:pPr marL="0" marR="0" lvl="0" indent="0" algn="ctr" defTabSz="914400" rtl="0" eaLnBrk="1" fontAlgn="auto" latinLnBrk="0" hangingPunct="1">
              <a:lnSpc>
                <a:spcPct val="85000"/>
              </a:lnSpc>
              <a:spcBef>
                <a:spcPct val="0"/>
              </a:spcBef>
              <a:spcAft>
                <a:spcPts val="600"/>
              </a:spcAft>
              <a:buClrTx/>
              <a:buSzTx/>
              <a:buFontTx/>
              <a:buNone/>
              <a:tabLst/>
              <a:defRPr/>
            </a:pPr>
            <a:endParaRPr kumimoji="0" lang="en-US" sz="5200" b="0" i="0" u="none" strike="noStrike" kern="1200" cap="none" spc="-50" normalizeH="0" baseline="0" noProof="0" dirty="0">
              <a:ln>
                <a:noFill/>
              </a:ln>
              <a:solidFill>
                <a:srgbClr val="FFFFFF"/>
              </a:solidFill>
              <a:effectLst/>
              <a:uLnTx/>
              <a:uFillTx/>
              <a:latin typeface="+mj-lt"/>
              <a:ea typeface="+mj-ea"/>
              <a:cs typeface="+mj-cs"/>
            </a:endParaRPr>
          </a:p>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5200" b="0" i="0" u="none" strike="noStrike" kern="1200" cap="none" spc="-50" normalizeH="0" baseline="0" noProof="0" dirty="0">
                <a:ln>
                  <a:noFill/>
                </a:ln>
                <a:solidFill>
                  <a:srgbClr val="FFFFFF"/>
                </a:solidFill>
                <a:effectLst/>
                <a:uLnTx/>
                <a:uFillTx/>
                <a:latin typeface="+mj-lt"/>
                <a:ea typeface="+mj-ea"/>
                <a:cs typeface="+mj-cs"/>
              </a:rPr>
              <a:t>Step 1:</a:t>
            </a:r>
          </a:p>
          <a:p>
            <a:pPr marL="0" marR="0" lvl="0" indent="0" algn="l" defTabSz="914400" rtl="0" eaLnBrk="1" fontAlgn="auto" latinLnBrk="0" hangingPunct="1">
              <a:lnSpc>
                <a:spcPct val="85000"/>
              </a:lnSpc>
              <a:spcBef>
                <a:spcPct val="0"/>
              </a:spcBef>
              <a:spcAft>
                <a:spcPts val="600"/>
              </a:spcAft>
              <a:buClrTx/>
              <a:buSzTx/>
              <a:buFontTx/>
              <a:buNone/>
              <a:tabLst/>
              <a:defRPr/>
            </a:pPr>
            <a:endParaRPr kumimoji="0" lang="en-US" sz="5200" b="0" i="0" u="none" strike="noStrike" kern="1200" cap="none" spc="-50" normalizeH="0" baseline="0" noProof="0" dirty="0">
              <a:ln>
                <a:noFill/>
              </a:ln>
              <a:solidFill>
                <a:srgbClr val="FFFFFF"/>
              </a:solidFill>
              <a:effectLst/>
              <a:uLnTx/>
              <a:uFillTx/>
              <a:latin typeface="+mj-lt"/>
              <a:ea typeface="+mj-ea"/>
              <a:cs typeface="+mj-cs"/>
            </a:endParaRPr>
          </a:p>
          <a:p>
            <a:pPr marL="0" marR="0" lvl="0" indent="0" algn="ctr" defTabSz="914400" rtl="0" eaLnBrk="1" fontAlgn="auto" latinLnBrk="0" hangingPunct="1">
              <a:lnSpc>
                <a:spcPct val="85000"/>
              </a:lnSpc>
              <a:spcBef>
                <a:spcPct val="0"/>
              </a:spcBef>
              <a:spcAft>
                <a:spcPts val="600"/>
              </a:spcAft>
              <a:buClrTx/>
              <a:buSzTx/>
              <a:buFontTx/>
              <a:buNone/>
              <a:tabLst/>
              <a:defRPr/>
            </a:pPr>
            <a:r>
              <a:rPr kumimoji="0" lang="en-US" sz="3600" b="0" i="1" u="none" strike="noStrike" kern="1200" cap="none" spc="-50" normalizeH="0" baseline="0" noProof="0" dirty="0">
                <a:ln>
                  <a:noFill/>
                </a:ln>
                <a:solidFill>
                  <a:srgbClr val="FFC000"/>
                </a:solidFill>
                <a:effectLst/>
                <a:uLnTx/>
                <a:uFillTx/>
                <a:latin typeface="+mj-lt"/>
                <a:ea typeface="+mj-ea"/>
                <a:cs typeface="+mj-cs"/>
              </a:rPr>
              <a:t>Tips and  Considerations</a:t>
            </a:r>
          </a:p>
        </p:txBody>
      </p:sp>
      <p:sp>
        <p:nvSpPr>
          <p:cNvPr id="36" name="Rectangle 3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A95278C1-05F2-4536-A43D-E127385E90BC}"/>
              </a:ext>
            </a:extLst>
          </p:cNvPr>
          <p:cNvSpPr txBox="1"/>
          <p:nvPr/>
        </p:nvSpPr>
        <p:spPr>
          <a:xfrm>
            <a:off x="4742016" y="605896"/>
            <a:ext cx="7089200" cy="5646208"/>
          </a:xfrm>
          <a:prstGeom prst="rect">
            <a:avLst/>
          </a:prstGeom>
        </p:spPr>
        <p:txBody>
          <a:bodyPr vert="horz" lIns="0" tIns="45720" rIns="0" bIns="45720" rtlCol="0" anchor="ctr">
            <a:normAutofit lnSpcReduction="10000"/>
          </a:bodyPr>
          <a:lstStyle/>
          <a:p>
            <a:pPr defTabSz="914400">
              <a:lnSpc>
                <a:spcPct val="90000"/>
              </a:lnSpc>
              <a:spcAft>
                <a:spcPts val="600"/>
              </a:spcAft>
              <a:buClr>
                <a:schemeClr val="accent1"/>
              </a:buClr>
              <a:buFont typeface="Calibri" panose="020F0502020204030204" pitchFamily="34" charset="0"/>
            </a:pPr>
            <a:r>
              <a:rPr lang="en-US" sz="3200" dirty="0">
                <a:solidFill>
                  <a:schemeClr val="tx1">
                    <a:lumMod val="75000"/>
                    <a:lumOff val="25000"/>
                  </a:schemeClr>
                </a:solidFill>
              </a:rPr>
              <a:t>Research/Analyze </a:t>
            </a:r>
            <a:r>
              <a:rPr lang="en-US" sz="3200" b="1" dirty="0">
                <a:solidFill>
                  <a:schemeClr val="tx1">
                    <a:lumMod val="75000"/>
                    <a:lumOff val="25000"/>
                  </a:schemeClr>
                </a:solidFill>
              </a:rPr>
              <a:t>Current</a:t>
            </a:r>
            <a:r>
              <a:rPr lang="en-US" sz="3200" dirty="0">
                <a:solidFill>
                  <a:schemeClr val="tx1">
                    <a:lumMod val="75000"/>
                    <a:lumOff val="25000"/>
                  </a:schemeClr>
                </a:solidFill>
              </a:rPr>
              <a:t> Practices</a:t>
            </a:r>
          </a:p>
          <a:p>
            <a:pPr marL="914400" lvl="1" indent="-457200" defTabSz="914400">
              <a:lnSpc>
                <a:spcPct val="90000"/>
              </a:lnSpc>
              <a:spcAft>
                <a:spcPts val="600"/>
              </a:spcAft>
              <a:buClr>
                <a:schemeClr val="accent1"/>
              </a:buClr>
              <a:buFont typeface="Calibri" panose="020F0502020204030204" pitchFamily="34" charset="0"/>
              <a:buChar char="-"/>
            </a:pPr>
            <a:r>
              <a:rPr lang="en-US" sz="2800" dirty="0">
                <a:solidFill>
                  <a:schemeClr val="tx1">
                    <a:lumMod val="75000"/>
                    <a:lumOff val="25000"/>
                  </a:schemeClr>
                </a:solidFill>
              </a:rPr>
              <a:t>Administration view </a:t>
            </a:r>
          </a:p>
          <a:p>
            <a:pPr marL="914400" lvl="1" indent="-457200" defTabSz="914400">
              <a:lnSpc>
                <a:spcPct val="90000"/>
              </a:lnSpc>
              <a:spcAft>
                <a:spcPts val="600"/>
              </a:spcAft>
              <a:buClr>
                <a:schemeClr val="accent1"/>
              </a:buClr>
              <a:buFont typeface="Calibri" panose="020F0502020204030204" pitchFamily="34" charset="0"/>
              <a:buChar char="-"/>
            </a:pPr>
            <a:r>
              <a:rPr lang="en-US" sz="2800" dirty="0">
                <a:solidFill>
                  <a:schemeClr val="tx1">
                    <a:lumMod val="75000"/>
                    <a:lumOff val="25000"/>
                  </a:schemeClr>
                </a:solidFill>
              </a:rPr>
              <a:t>Volunteer Teacher view</a:t>
            </a:r>
          </a:p>
          <a:p>
            <a:pPr lvl="1" indent="-457200" defTabSz="914400">
              <a:lnSpc>
                <a:spcPct val="90000"/>
              </a:lnSpc>
              <a:spcAft>
                <a:spcPts val="600"/>
              </a:spcAft>
              <a:buClr>
                <a:schemeClr val="accent1"/>
              </a:buClr>
              <a:buFont typeface="Calibri" panose="020F0502020204030204" pitchFamily="34" charset="0"/>
            </a:pPr>
            <a:endParaRPr lang="en-US" sz="2800" dirty="0">
              <a:solidFill>
                <a:schemeClr val="tx1">
                  <a:lumMod val="75000"/>
                  <a:lumOff val="25000"/>
                </a:schemeClr>
              </a:solidFill>
            </a:endParaRPr>
          </a:p>
          <a:p>
            <a:pPr indent="-457200" defTabSz="914400">
              <a:lnSpc>
                <a:spcPct val="90000"/>
              </a:lnSpc>
              <a:spcAft>
                <a:spcPts val="600"/>
              </a:spcAft>
              <a:buClr>
                <a:schemeClr val="accent1"/>
              </a:buClr>
              <a:buFont typeface="Calibri" panose="020F0502020204030204" pitchFamily="34" charset="0"/>
            </a:pPr>
            <a:r>
              <a:rPr lang="en-US" sz="3200" b="1" dirty="0">
                <a:solidFill>
                  <a:schemeClr val="tx1">
                    <a:lumMod val="75000"/>
                    <a:lumOff val="25000"/>
                  </a:schemeClr>
                </a:solidFill>
              </a:rPr>
              <a:t>Select</a:t>
            </a:r>
            <a:r>
              <a:rPr lang="en-US" sz="3200" dirty="0">
                <a:solidFill>
                  <a:schemeClr val="tx1">
                    <a:lumMod val="75000"/>
                    <a:lumOff val="25000"/>
                  </a:schemeClr>
                </a:solidFill>
              </a:rPr>
              <a:t> Volunteer Teacher carefully</a:t>
            </a:r>
          </a:p>
          <a:p>
            <a:pPr lvl="2" indent="-457200" defTabSz="914400">
              <a:lnSpc>
                <a:spcPct val="90000"/>
              </a:lnSpc>
              <a:spcAft>
                <a:spcPts val="600"/>
              </a:spcAft>
              <a:buClr>
                <a:schemeClr val="accent1"/>
              </a:buClr>
              <a:buFont typeface="Calibri" panose="020F0502020204030204" pitchFamily="34" charset="0"/>
              <a:buChar char="-"/>
            </a:pPr>
            <a:r>
              <a:rPr lang="en-US" sz="2800" dirty="0">
                <a:solidFill>
                  <a:schemeClr val="tx1">
                    <a:lumMod val="75000"/>
                    <a:lumOff val="25000"/>
                  </a:schemeClr>
                </a:solidFill>
              </a:rPr>
              <a:t>More experienced is preferred</a:t>
            </a:r>
          </a:p>
          <a:p>
            <a:pPr defTabSz="914400">
              <a:lnSpc>
                <a:spcPct val="90000"/>
              </a:lnSpc>
              <a:spcAft>
                <a:spcPts val="600"/>
              </a:spcAft>
              <a:buClr>
                <a:schemeClr val="accent1"/>
              </a:buClr>
              <a:buFont typeface="Calibri" panose="020F0502020204030204" pitchFamily="34" charset="0"/>
            </a:pPr>
            <a:endParaRPr lang="en-US" sz="28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3200" dirty="0">
                <a:solidFill>
                  <a:schemeClr val="tx1">
                    <a:lumMod val="75000"/>
                    <a:lumOff val="25000"/>
                  </a:schemeClr>
                </a:solidFill>
              </a:rPr>
              <a:t>Implications for EACH step</a:t>
            </a:r>
          </a:p>
          <a:p>
            <a:pPr marL="457200" indent="-457200" defTabSz="914400">
              <a:lnSpc>
                <a:spcPct val="90000"/>
              </a:lnSpc>
              <a:spcAft>
                <a:spcPts val="600"/>
              </a:spcAft>
              <a:buClr>
                <a:schemeClr val="accent1"/>
              </a:buClr>
              <a:buFont typeface="Calibri" panose="020F0502020204030204" pitchFamily="34" charset="0"/>
              <a:buChar char="-"/>
            </a:pPr>
            <a:r>
              <a:rPr lang="en-US" sz="2800" dirty="0">
                <a:solidFill>
                  <a:schemeClr val="tx1">
                    <a:lumMod val="75000"/>
                    <a:lumOff val="25000"/>
                  </a:schemeClr>
                </a:solidFill>
              </a:rPr>
              <a:t>Based on experience and background of volunteer teacher</a:t>
            </a:r>
          </a:p>
          <a:p>
            <a:pPr marL="457200" indent="-457200" defTabSz="914400">
              <a:lnSpc>
                <a:spcPct val="90000"/>
              </a:lnSpc>
              <a:spcAft>
                <a:spcPts val="600"/>
              </a:spcAft>
              <a:buClr>
                <a:schemeClr val="accent1"/>
              </a:buClr>
              <a:buFont typeface="Calibri" panose="020F0502020204030204" pitchFamily="34" charset="0"/>
              <a:buChar char="-"/>
            </a:pPr>
            <a:r>
              <a:rPr lang="en-US" sz="2800" dirty="0">
                <a:solidFill>
                  <a:schemeClr val="tx1">
                    <a:lumMod val="75000"/>
                    <a:lumOff val="25000"/>
                  </a:schemeClr>
                </a:solidFill>
              </a:rPr>
              <a:t>Through-line very visible</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E8318735-09A2-4B20-A358-EA857659DC9D}"/>
              </a:ext>
            </a:extLst>
          </p:cNvPr>
          <p:cNvSpPr>
            <a:spLocks noGrp="1"/>
          </p:cNvSpPr>
          <p:nvPr>
            <p:ph type="sldNum" sz="quarter" idx="10"/>
          </p:nvPr>
        </p:nvSpPr>
        <p:spPr>
          <a:xfrm>
            <a:off x="10123055" y="6459785"/>
            <a:ext cx="1089428" cy="365125"/>
          </a:xfrm>
        </p:spPr>
        <p:txBody>
          <a:bodyPr vert="horz" lIns="91440" tIns="45720" rIns="91440" bIns="45720" rtlCol="0" anchor="ctr">
            <a:normAutofit/>
          </a:bodyPr>
          <a:lstStyle/>
          <a:p>
            <a:pPr>
              <a:spcAft>
                <a:spcPts val="600"/>
              </a:spcAft>
            </a:pPr>
            <a:fld id="{A5D1AE26-2455-4631-AA3C-DD8B58682D5D}" type="slidenum">
              <a:rPr lang="en-US">
                <a:solidFill>
                  <a:schemeClr val="tx2"/>
                </a:solidFill>
              </a:rPr>
              <a:pPr>
                <a:spcAft>
                  <a:spcPts val="600"/>
                </a:spcAft>
              </a:pPr>
              <a:t>21</a:t>
            </a:fld>
            <a:endParaRPr lang="en-US">
              <a:solidFill>
                <a:schemeClr val="tx2"/>
              </a:solidFill>
            </a:endParaRPr>
          </a:p>
        </p:txBody>
      </p:sp>
    </p:spTree>
    <p:extLst>
      <p:ext uri="{BB962C8B-B14F-4D97-AF65-F5344CB8AC3E}">
        <p14:creationId xmlns:p14="http://schemas.microsoft.com/office/powerpoint/2010/main" val="2236370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p:cNvSpPr>
            <a:spLocks noGrp="1"/>
          </p:cNvSpPr>
          <p:nvPr>
            <p:ph type="title"/>
          </p:nvPr>
        </p:nvSpPr>
        <p:spPr>
          <a:xfrm>
            <a:off x="457200" y="640080"/>
            <a:ext cx="3659246" cy="2926080"/>
          </a:xfrm>
        </p:spPr>
        <p:txBody>
          <a:bodyPr vert="horz" lIns="91440" tIns="45720" rIns="91440" bIns="45720" rtlCol="0" anchor="b">
            <a:normAutofit fontScale="90000"/>
          </a:bodyPr>
          <a:lstStyle/>
          <a:p>
            <a:r>
              <a:rPr lang="en-US" sz="4400" dirty="0">
                <a:solidFill>
                  <a:srgbClr val="FFFFFF"/>
                </a:solidFill>
              </a:rPr>
              <a:t>Cycle 3</a:t>
            </a:r>
            <a:br>
              <a:rPr lang="en-US" sz="4400" dirty="0">
                <a:solidFill>
                  <a:srgbClr val="FFFFFF"/>
                </a:solidFill>
              </a:rPr>
            </a:br>
            <a:br>
              <a:rPr lang="en-US" sz="4400" dirty="0">
                <a:solidFill>
                  <a:srgbClr val="FFFFFF"/>
                </a:solidFill>
              </a:rPr>
            </a:br>
            <a:r>
              <a:rPr lang="en-US" sz="4400" dirty="0">
                <a:solidFill>
                  <a:srgbClr val="FFFFFF"/>
                </a:solidFill>
              </a:rPr>
              <a:t>Step 2: Plan</a:t>
            </a:r>
            <a:br>
              <a:rPr lang="en-US" sz="4400" dirty="0">
                <a:solidFill>
                  <a:srgbClr val="FFFFFF"/>
                </a:solidFill>
              </a:rPr>
            </a:br>
            <a:br>
              <a:rPr lang="en-US" sz="4400" dirty="0">
                <a:solidFill>
                  <a:srgbClr val="FFFFFF"/>
                </a:solidFill>
              </a:rPr>
            </a:br>
            <a:r>
              <a:rPr lang="en-US" sz="4400" dirty="0">
                <a:solidFill>
                  <a:srgbClr val="FFFFFF"/>
                </a:solidFill>
              </a:rPr>
              <a:t>(1 Rubric)</a:t>
            </a:r>
          </a:p>
        </p:txBody>
      </p:sp>
      <p:sp>
        <p:nvSpPr>
          <p:cNvPr id="5" name="Slide Number Placeholder 4"/>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3A51E27E-02B7-431C-94F3-7BAF2238D496}" type="slidenum">
              <a:rPr lang="en-US" smtClean="0"/>
              <a:pPr algn="l" defTabSz="914400">
                <a:spcAft>
                  <a:spcPts val="600"/>
                </a:spcAft>
              </a:pPr>
              <a:t>22</a:t>
            </a:fld>
            <a:endParaRPr lang="en-US"/>
          </a:p>
        </p:txBody>
      </p:sp>
      <p:pic>
        <p:nvPicPr>
          <p:cNvPr id="8" name="Picture 7">
            <a:extLst>
              <a:ext uri="{FF2B5EF4-FFF2-40B4-BE49-F238E27FC236}">
                <a16:creationId xmlns:a16="http://schemas.microsoft.com/office/drawing/2014/main" id="{B51E240A-6ADD-45A9-9E3E-703CB98AEAC3}"/>
              </a:ext>
              <a:ext uri="{C183D7F6-B498-43B3-948B-1728B52AA6E4}">
                <adec:decorative xmlns:adec="http://schemas.microsoft.com/office/drawing/2017/decorative" val="1"/>
              </a:ext>
            </a:extLst>
          </p:cNvPr>
          <p:cNvPicPr>
            <a:picLocks noChangeAspect="1"/>
          </p:cNvPicPr>
          <p:nvPr/>
        </p:nvPicPr>
        <p:blipFill rotWithShape="1">
          <a:blip r:embed="rId3"/>
          <a:srcRect l="10256" r="7151"/>
          <a:stretch/>
        </p:blipFill>
        <p:spPr>
          <a:xfrm>
            <a:off x="4639733" y="10"/>
            <a:ext cx="7552266" cy="6857990"/>
          </a:xfrm>
          <a:prstGeom prst="rect">
            <a:avLst/>
          </a:prstGeom>
        </p:spPr>
      </p:pic>
      <p:sp>
        <p:nvSpPr>
          <p:cNvPr id="21" name="Rectangle 20">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3318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202651"/>
            <a:ext cx="11791421" cy="1441696"/>
          </a:xfrm>
        </p:spPr>
        <p:txBody>
          <a:bodyPr>
            <a:normAutofit fontScale="90000"/>
          </a:bodyPr>
          <a:lstStyle/>
          <a:p>
            <a:r>
              <a:rPr lang="en-US" dirty="0"/>
              <a:t>Cycle 3 Step 2: Plan</a:t>
            </a:r>
            <a:br>
              <a:rPr lang="en-US" dirty="0"/>
            </a:br>
            <a:r>
              <a:rPr lang="en-US" dirty="0"/>
              <a:t>                     </a:t>
            </a:r>
            <a:r>
              <a:rPr lang="en-US" sz="4400" dirty="0"/>
              <a:t> Assessment Guide (p 8-11)</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145746" y="1675159"/>
            <a:ext cx="11900508" cy="4980190"/>
          </a:xfrm>
        </p:spPr>
        <p:txBody>
          <a:bodyPr>
            <a:normAutofit/>
          </a:bodyPr>
          <a:lstStyle/>
          <a:p>
            <a:pPr>
              <a:lnSpc>
                <a:spcPct val="110000"/>
              </a:lnSpc>
              <a:spcBef>
                <a:spcPts val="0"/>
              </a:spcBef>
              <a:spcAft>
                <a:spcPts val="0"/>
              </a:spcAft>
            </a:pPr>
            <a:r>
              <a:rPr lang="en-US" sz="2400" b="1" dirty="0">
                <a:solidFill>
                  <a:srgbClr val="0070C0"/>
                </a:solidFill>
                <a:effectLst/>
                <a:latin typeface="Calibri" panose="020F0502020204030204" pitchFamily="34" charset="0"/>
              </a:rPr>
              <a:t>Part B: </a:t>
            </a:r>
            <a:r>
              <a:rPr lang="en-US" sz="2400" dirty="0">
                <a:solidFill>
                  <a:srgbClr val="0070C0"/>
                </a:solidFill>
                <a:effectLst/>
                <a:latin typeface="Calibri" panose="020F0502020204030204" pitchFamily="34" charset="0"/>
              </a:rPr>
              <a:t>Written Narrative: Classroom Context, Lesson, and Observation (no more than 4 pages) </a:t>
            </a:r>
            <a:endParaRPr lang="en-US" sz="2400" dirty="0">
              <a:solidFill>
                <a:srgbClr val="0070C0"/>
              </a:solidFill>
            </a:endParaRPr>
          </a:p>
          <a:p>
            <a:pPr>
              <a:lnSpc>
                <a:spcPct val="110000"/>
              </a:lnSpc>
              <a:spcBef>
                <a:spcPts val="0"/>
              </a:spcBef>
              <a:spcAft>
                <a:spcPts val="0"/>
              </a:spcAft>
            </a:pPr>
            <a:r>
              <a:rPr lang="en-US" sz="2400" b="1" dirty="0">
                <a:solidFill>
                  <a:srgbClr val="0070C0"/>
                </a:solidFill>
                <a:effectLst/>
                <a:latin typeface="Calibri" panose="020F0502020204030204" pitchFamily="34" charset="0"/>
              </a:rPr>
              <a:t>Part C: </a:t>
            </a:r>
            <a:r>
              <a:rPr lang="en-US" sz="2400" dirty="0">
                <a:solidFill>
                  <a:srgbClr val="0070C0"/>
                </a:solidFill>
                <a:effectLst/>
                <a:latin typeface="Calibri" panose="020F0502020204030204" pitchFamily="34" charset="0"/>
              </a:rPr>
              <a:t>Volunteer Teacher’s Lesson Plan, including student work product description </a:t>
            </a:r>
            <a:endParaRPr lang="en-US" sz="2400" dirty="0">
              <a:solidFill>
                <a:srgbClr val="0070C0"/>
              </a:solidFill>
              <a:latin typeface="Wingdings" pitchFamily="2" charset="2"/>
            </a:endParaRPr>
          </a:p>
          <a:p>
            <a:pPr>
              <a:lnSpc>
                <a:spcPct val="110000"/>
              </a:lnSpc>
              <a:spcBef>
                <a:spcPts val="0"/>
              </a:spcBef>
              <a:spcAft>
                <a:spcPts val="0"/>
              </a:spcAft>
            </a:pPr>
            <a:r>
              <a:rPr lang="en-US" sz="2400" b="1" dirty="0">
                <a:solidFill>
                  <a:srgbClr val="0070C0"/>
                </a:solidFill>
                <a:effectLst/>
                <a:latin typeface="Calibri" panose="020F0502020204030204" pitchFamily="34" charset="0"/>
              </a:rPr>
              <a:t>Part D: </a:t>
            </a:r>
            <a:r>
              <a:rPr lang="en-US" sz="2400" dirty="0">
                <a:solidFill>
                  <a:srgbClr val="0070C0"/>
                </a:solidFill>
                <a:effectLst/>
                <a:latin typeface="Calibri" panose="020F0502020204030204" pitchFamily="34" charset="0"/>
              </a:rPr>
              <a:t>2 Annotated Video Clips of the Pre-Observation Meeting (no more than 4 minutes each) </a:t>
            </a:r>
          </a:p>
          <a:p>
            <a:pPr>
              <a:lnSpc>
                <a:spcPct val="110000"/>
              </a:lnSpc>
              <a:spcBef>
                <a:spcPts val="0"/>
              </a:spcBef>
              <a:spcAft>
                <a:spcPts val="0"/>
              </a:spcAft>
            </a:pPr>
            <a:endParaRPr lang="en-US" sz="1200" dirty="0">
              <a:solidFill>
                <a:srgbClr val="0070C0"/>
              </a:solidFill>
            </a:endParaRPr>
          </a:p>
          <a:p>
            <a:pPr>
              <a:lnSpc>
                <a:spcPct val="110000"/>
              </a:lnSpc>
              <a:spcBef>
                <a:spcPts val="0"/>
              </a:spcBef>
              <a:spcAft>
                <a:spcPts val="0"/>
              </a:spcAft>
            </a:pPr>
            <a:r>
              <a:rPr lang="en-US" sz="2400" b="1" dirty="0">
                <a:solidFill>
                  <a:srgbClr val="4F757F"/>
                </a:solidFill>
                <a:effectLst/>
                <a:latin typeface="Calibri" panose="020F0502020204030204" pitchFamily="34" charset="0"/>
              </a:rPr>
              <a:t>I. Conducting the Pre-Observation Meeting </a:t>
            </a:r>
            <a:endParaRPr lang="en-US" sz="2400" dirty="0"/>
          </a:p>
          <a:p>
            <a:pPr marL="806958" lvl="1" indent="-514350">
              <a:lnSpc>
                <a:spcPct val="110000"/>
              </a:lnSpc>
              <a:spcBef>
                <a:spcPts val="0"/>
              </a:spcBef>
              <a:spcAft>
                <a:spcPts val="0"/>
              </a:spcAft>
              <a:buFont typeface="+mj-lt"/>
              <a:buAutoNum type="romanLcPeriod"/>
            </a:pPr>
            <a:r>
              <a:rPr lang="en-US" dirty="0">
                <a:effectLst/>
                <a:latin typeface="Calibri" panose="020F0502020204030204" pitchFamily="34" charset="0"/>
              </a:rPr>
              <a:t>Conduct </a:t>
            </a:r>
            <a:r>
              <a:rPr lang="en-US" b="1" dirty="0">
                <a:effectLst/>
                <a:latin typeface="Calibri" panose="020F0502020204030204" pitchFamily="34" charset="0"/>
              </a:rPr>
              <a:t>and video-record </a:t>
            </a:r>
            <a:r>
              <a:rPr lang="en-US" dirty="0">
                <a:effectLst/>
                <a:latin typeface="Calibri" panose="020F0502020204030204" pitchFamily="34" charset="0"/>
              </a:rPr>
              <a:t>a pre-observation meeting with the volunteer teacher (learning goals, classroom context, teacher’s perspective)</a:t>
            </a:r>
          </a:p>
          <a:p>
            <a:pPr marL="1222375" lvl="2" indent="-400050">
              <a:lnSpc>
                <a:spcPct val="110000"/>
              </a:lnSpc>
              <a:spcBef>
                <a:spcPts val="0"/>
              </a:spcBef>
              <a:spcAft>
                <a:spcPts val="0"/>
              </a:spcAft>
              <a:buFont typeface="+mj-lt"/>
              <a:buAutoNum type="romanLcPeriod"/>
            </a:pPr>
            <a:r>
              <a:rPr lang="en-US" sz="2400" dirty="0">
                <a:effectLst/>
                <a:latin typeface="Calibri" panose="020F0502020204030204" pitchFamily="34" charset="0"/>
              </a:rPr>
              <a:t>identify teacher’s self-assessment (instructional needs and challenges), student </a:t>
            </a:r>
            <a:r>
              <a:rPr lang="en-US" sz="2400" dirty="0">
                <a:solidFill>
                  <a:schemeClr val="tx1"/>
                </a:solidFill>
                <a:effectLst/>
                <a:latin typeface="Calibri" panose="020F0502020204030204" pitchFamily="34" charset="0"/>
              </a:rPr>
              <a:t>assets and learning needs (academic and affective) </a:t>
            </a:r>
            <a:endParaRPr lang="en-US" sz="2400" dirty="0">
              <a:solidFill>
                <a:schemeClr val="tx1"/>
              </a:solidFill>
            </a:endParaRPr>
          </a:p>
          <a:p>
            <a:pPr marL="1222375" lvl="2" indent="-400050">
              <a:lnSpc>
                <a:spcPct val="110000"/>
              </a:lnSpc>
              <a:spcBef>
                <a:spcPts val="0"/>
              </a:spcBef>
              <a:spcAft>
                <a:spcPts val="0"/>
              </a:spcAft>
              <a:buFont typeface="+mj-lt"/>
              <a:buAutoNum type="romanLcPeriod"/>
            </a:pPr>
            <a:r>
              <a:rPr lang="en-US" sz="2400" dirty="0">
                <a:solidFill>
                  <a:schemeClr val="tx1"/>
                </a:solidFill>
                <a:effectLst/>
                <a:latin typeface="Calibri" panose="020F0502020204030204" pitchFamily="34" charset="0"/>
              </a:rPr>
              <a:t>Co-determine student work products </a:t>
            </a:r>
            <a:endParaRPr lang="en-US" sz="2400" dirty="0">
              <a:solidFill>
                <a:schemeClr val="tx1"/>
              </a:solidFill>
            </a:endParaRPr>
          </a:p>
          <a:p>
            <a:pPr marL="1222375" lvl="2" indent="-400050">
              <a:lnSpc>
                <a:spcPct val="110000"/>
              </a:lnSpc>
              <a:spcBef>
                <a:spcPts val="0"/>
              </a:spcBef>
              <a:spcAft>
                <a:spcPts val="0"/>
              </a:spcAft>
              <a:buFont typeface="+mj-lt"/>
              <a:buAutoNum type="romanLcPeriod"/>
            </a:pPr>
            <a:r>
              <a:rPr lang="en-US" sz="2400" dirty="0">
                <a:solidFill>
                  <a:schemeClr val="tx1"/>
                </a:solidFill>
                <a:effectLst/>
                <a:latin typeface="Calibri" panose="020F0502020204030204" pitchFamily="34" charset="0"/>
              </a:rPr>
              <a:t>jointly select 1-2 elements of a specific CSTP to focus on during the observation</a:t>
            </a:r>
            <a:endParaRPr lang="en-US" sz="2400" dirty="0">
              <a:solidFill>
                <a:srgbClr val="0560BF"/>
              </a:solidFill>
              <a:effectLst/>
              <a:latin typeface="Calibri" panose="020F0502020204030204" pitchFamily="34" charset="0"/>
            </a:endParaRPr>
          </a:p>
          <a:p>
            <a:pPr marL="1222375" lvl="2" indent="-400050">
              <a:lnSpc>
                <a:spcPct val="110000"/>
              </a:lnSpc>
              <a:spcBef>
                <a:spcPts val="0"/>
              </a:spcBef>
              <a:spcAft>
                <a:spcPts val="0"/>
              </a:spcAft>
              <a:buFont typeface="+mj-lt"/>
              <a:buAutoNum type="romanLcPeriod"/>
            </a:pPr>
            <a:r>
              <a:rPr lang="en-US" sz="2400" dirty="0">
                <a:effectLst/>
                <a:latin typeface="Calibri" panose="020F0502020204030204" pitchFamily="34" charset="0"/>
              </a:rPr>
              <a:t>Submit volunteer teacher’s lesson plan </a:t>
            </a:r>
            <a:r>
              <a:rPr lang="en-US" sz="2400" dirty="0"/>
              <a:t>with</a:t>
            </a:r>
            <a:r>
              <a:rPr lang="en-US" sz="2400" dirty="0">
                <a:effectLst/>
                <a:latin typeface="Calibri" panose="020F0502020204030204" pitchFamily="34" charset="0"/>
              </a:rPr>
              <a:t> student work product description. </a:t>
            </a:r>
            <a:endParaRPr lang="en-US" sz="2400" dirty="0"/>
          </a:p>
          <a:p>
            <a:pPr marL="806958" lvl="1" indent="-514350">
              <a:lnSpc>
                <a:spcPct val="10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23</a:t>
            </a:fld>
            <a:endParaRPr lang="en-US"/>
          </a:p>
        </p:txBody>
      </p:sp>
    </p:spTree>
    <p:extLst>
      <p:ext uri="{BB962C8B-B14F-4D97-AF65-F5344CB8AC3E}">
        <p14:creationId xmlns:p14="http://schemas.microsoft.com/office/powerpoint/2010/main" val="21953934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202651"/>
            <a:ext cx="11791421" cy="1441696"/>
          </a:xfrm>
        </p:spPr>
        <p:txBody>
          <a:bodyPr>
            <a:normAutofit fontScale="90000"/>
          </a:bodyPr>
          <a:lstStyle/>
          <a:p>
            <a:r>
              <a:rPr lang="en-US" dirty="0"/>
              <a:t>Cycle 3 Step 2:  Plan</a:t>
            </a:r>
            <a:br>
              <a:rPr lang="en-US" dirty="0"/>
            </a:br>
            <a:r>
              <a:rPr lang="en-US" dirty="0"/>
              <a:t>                     </a:t>
            </a:r>
            <a:r>
              <a:rPr lang="en-US" sz="4400" dirty="0"/>
              <a:t> Assessment Guide (p 8-11)</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145746" y="1675159"/>
            <a:ext cx="11900508" cy="4980190"/>
          </a:xfrm>
        </p:spPr>
        <p:txBody>
          <a:bodyPr>
            <a:normAutofit/>
          </a:bodyPr>
          <a:lstStyle/>
          <a:p>
            <a:pPr>
              <a:lnSpc>
                <a:spcPct val="110000"/>
              </a:lnSpc>
              <a:spcBef>
                <a:spcPts val="0"/>
              </a:spcBef>
              <a:spcAft>
                <a:spcPts val="0"/>
              </a:spcAft>
            </a:pPr>
            <a:r>
              <a:rPr lang="en-US" sz="2400" b="1" dirty="0">
                <a:solidFill>
                  <a:srgbClr val="0070C0"/>
                </a:solidFill>
                <a:effectLst/>
                <a:latin typeface="Calibri" panose="020F0502020204030204" pitchFamily="34" charset="0"/>
              </a:rPr>
              <a:t>Part B: </a:t>
            </a:r>
            <a:r>
              <a:rPr lang="en-US" sz="2400" dirty="0">
                <a:solidFill>
                  <a:srgbClr val="0070C0"/>
                </a:solidFill>
                <a:effectLst/>
                <a:latin typeface="Calibri" panose="020F0502020204030204" pitchFamily="34" charset="0"/>
              </a:rPr>
              <a:t>Written Narrative: Classroom Context, Lesson, and Observation (no more than 4 pages) </a:t>
            </a:r>
            <a:endParaRPr lang="en-US" sz="2400" dirty="0">
              <a:solidFill>
                <a:srgbClr val="0070C0"/>
              </a:solidFill>
            </a:endParaRPr>
          </a:p>
          <a:p>
            <a:pPr>
              <a:lnSpc>
                <a:spcPct val="110000"/>
              </a:lnSpc>
              <a:spcBef>
                <a:spcPts val="0"/>
              </a:spcBef>
              <a:spcAft>
                <a:spcPts val="0"/>
              </a:spcAft>
            </a:pPr>
            <a:r>
              <a:rPr lang="en-US" sz="2400" b="1" dirty="0">
                <a:solidFill>
                  <a:srgbClr val="0070C0"/>
                </a:solidFill>
                <a:effectLst/>
                <a:latin typeface="Calibri" panose="020F0502020204030204" pitchFamily="34" charset="0"/>
              </a:rPr>
              <a:t>Part C: </a:t>
            </a:r>
            <a:r>
              <a:rPr lang="en-US" sz="2400" dirty="0">
                <a:solidFill>
                  <a:srgbClr val="0070C0"/>
                </a:solidFill>
                <a:effectLst/>
                <a:latin typeface="Calibri" panose="020F0502020204030204" pitchFamily="34" charset="0"/>
              </a:rPr>
              <a:t>Volunteer Teacher’s Lesson Plan, including student work product description </a:t>
            </a:r>
            <a:endParaRPr lang="en-US" sz="2400" dirty="0">
              <a:solidFill>
                <a:srgbClr val="0070C0"/>
              </a:solidFill>
              <a:latin typeface="Wingdings" pitchFamily="2" charset="2"/>
            </a:endParaRPr>
          </a:p>
          <a:p>
            <a:pPr>
              <a:lnSpc>
                <a:spcPct val="110000"/>
              </a:lnSpc>
              <a:spcBef>
                <a:spcPts val="0"/>
              </a:spcBef>
              <a:spcAft>
                <a:spcPts val="0"/>
              </a:spcAft>
            </a:pPr>
            <a:r>
              <a:rPr lang="en-US" sz="2400" b="1" dirty="0">
                <a:solidFill>
                  <a:srgbClr val="0070C0"/>
                </a:solidFill>
                <a:effectLst/>
                <a:latin typeface="Calibri" panose="020F0502020204030204" pitchFamily="34" charset="0"/>
              </a:rPr>
              <a:t>Part D: </a:t>
            </a:r>
            <a:r>
              <a:rPr lang="en-US" sz="2400" dirty="0">
                <a:solidFill>
                  <a:srgbClr val="0070C0"/>
                </a:solidFill>
                <a:effectLst/>
                <a:latin typeface="Calibri" panose="020F0502020204030204" pitchFamily="34" charset="0"/>
              </a:rPr>
              <a:t>2 Annotated Video Clips of the Pre-Observation Meeting (no more than 4 minutes each) </a:t>
            </a:r>
          </a:p>
          <a:p>
            <a:pPr>
              <a:lnSpc>
                <a:spcPct val="110000"/>
              </a:lnSpc>
              <a:spcBef>
                <a:spcPts val="0"/>
              </a:spcBef>
              <a:spcAft>
                <a:spcPts val="0"/>
              </a:spcAft>
            </a:pPr>
            <a:endParaRPr lang="en-US" sz="1200" dirty="0">
              <a:solidFill>
                <a:srgbClr val="0070C0"/>
              </a:solidFill>
            </a:endParaRPr>
          </a:p>
          <a:p>
            <a:pPr>
              <a:lnSpc>
                <a:spcPct val="110000"/>
              </a:lnSpc>
              <a:spcBef>
                <a:spcPts val="0"/>
              </a:spcBef>
              <a:spcAft>
                <a:spcPts val="0"/>
              </a:spcAft>
            </a:pPr>
            <a:r>
              <a:rPr lang="en-US" sz="2400" b="1" dirty="0">
                <a:solidFill>
                  <a:srgbClr val="4F757F"/>
                </a:solidFill>
                <a:effectLst/>
                <a:latin typeface="Calibri" panose="020F0502020204030204" pitchFamily="34" charset="0"/>
              </a:rPr>
              <a:t>II. Video Evidence of Your Pre-Observation Meeting </a:t>
            </a:r>
            <a:endParaRPr lang="en-US" sz="2400" dirty="0"/>
          </a:p>
          <a:p>
            <a:pPr marL="806958" lvl="1" indent="-514350">
              <a:lnSpc>
                <a:spcPct val="110000"/>
              </a:lnSpc>
              <a:spcBef>
                <a:spcPts val="0"/>
              </a:spcBef>
              <a:spcAft>
                <a:spcPts val="0"/>
              </a:spcAft>
              <a:buFont typeface="+mj-lt"/>
              <a:buAutoNum type="romanLcPeriod"/>
            </a:pPr>
            <a:r>
              <a:rPr lang="en-US" dirty="0"/>
              <a:t>Discuss the instructional components of the lesson (l</a:t>
            </a:r>
            <a:r>
              <a:rPr lang="en-US" dirty="0">
                <a:effectLst/>
                <a:latin typeface="Calibri" panose="020F0502020204030204" pitchFamily="34" charset="0"/>
              </a:rPr>
              <a:t>earning environment, learning goals, prior knowledge, </a:t>
            </a:r>
            <a:r>
              <a:rPr lang="en-US" dirty="0">
                <a:solidFill>
                  <a:srgbClr val="0560BF"/>
                </a:solidFill>
                <a:effectLst/>
                <a:latin typeface="Calibri" panose="020F0502020204030204" pitchFamily="34" charset="0"/>
              </a:rPr>
              <a:t>instructional strategies </a:t>
            </a:r>
            <a:r>
              <a:rPr lang="en-US" dirty="0">
                <a:effectLst/>
                <a:latin typeface="Calibri" panose="020F0502020204030204" pitchFamily="34" charset="0"/>
              </a:rPr>
              <a:t>key learning activities, work products) </a:t>
            </a:r>
          </a:p>
          <a:p>
            <a:pPr marL="806958" lvl="1" indent="-514350">
              <a:lnSpc>
                <a:spcPct val="110000"/>
              </a:lnSpc>
              <a:spcBef>
                <a:spcPts val="0"/>
              </a:spcBef>
              <a:spcAft>
                <a:spcPts val="0"/>
              </a:spcAft>
              <a:buFont typeface="+mj-lt"/>
              <a:buAutoNum type="romanLcPeriod"/>
            </a:pPr>
            <a:r>
              <a:rPr lang="en-US" dirty="0"/>
              <a:t>Discuss </a:t>
            </a:r>
            <a:r>
              <a:rPr lang="en-US" dirty="0">
                <a:effectLst/>
                <a:latin typeface="Calibri" panose="020F0502020204030204" pitchFamily="34" charset="0"/>
              </a:rPr>
              <a:t>student assets, learning needs, </a:t>
            </a:r>
            <a:r>
              <a:rPr lang="en-US" dirty="0"/>
              <a:t> </a:t>
            </a:r>
            <a:r>
              <a:rPr lang="en-US" dirty="0">
                <a:effectLst/>
                <a:latin typeface="Calibri" panose="020F0502020204030204" pitchFamily="34" charset="0"/>
              </a:rPr>
              <a:t>supports for </a:t>
            </a:r>
            <a:r>
              <a:rPr lang="en-US" dirty="0">
                <a:solidFill>
                  <a:srgbClr val="0560BF"/>
                </a:solidFill>
                <a:effectLst/>
                <a:latin typeface="Calibri" panose="020F0502020204030204" pitchFamily="34" charset="0"/>
              </a:rPr>
              <a:t>English learners</a:t>
            </a:r>
            <a:r>
              <a:rPr lang="en-US" dirty="0">
                <a:effectLst/>
                <a:latin typeface="Calibri" panose="020F0502020204030204" pitchFamily="34" charset="0"/>
              </a:rPr>
              <a:t>, students with identified learning needs, students who have experienced trauma</a:t>
            </a:r>
          </a:p>
          <a:p>
            <a:pPr marL="806958" lvl="1" indent="-514350">
              <a:lnSpc>
                <a:spcPct val="110000"/>
              </a:lnSpc>
              <a:spcBef>
                <a:spcPts val="0"/>
              </a:spcBef>
              <a:spcAft>
                <a:spcPts val="0"/>
              </a:spcAft>
              <a:buFont typeface="+mj-lt"/>
              <a:buAutoNum type="romanLcPeriod"/>
            </a:pPr>
            <a:r>
              <a:rPr lang="en-US" dirty="0"/>
              <a:t>Discuss </a:t>
            </a:r>
            <a:r>
              <a:rPr lang="en-US" dirty="0">
                <a:effectLst/>
                <a:latin typeface="Calibri" panose="020F0502020204030204" pitchFamily="34" charset="0"/>
              </a:rPr>
              <a:t>planned protocol for the observation or form </a:t>
            </a:r>
          </a:p>
          <a:p>
            <a:pPr marL="806958" lvl="1" indent="-514350">
              <a:lnSpc>
                <a:spcPct val="110000"/>
              </a:lnSpc>
              <a:spcBef>
                <a:spcPts val="0"/>
              </a:spcBef>
              <a:spcAft>
                <a:spcPts val="0"/>
              </a:spcAft>
              <a:buFont typeface="+mj-lt"/>
              <a:buAutoNum type="romanLcPeriod"/>
            </a:pPr>
            <a:r>
              <a:rPr lang="en-US" dirty="0">
                <a:effectLst/>
                <a:latin typeface="Calibri" panose="020F0502020204030204" pitchFamily="34" charset="0"/>
              </a:rPr>
              <a:t>Discuss additional information relevant to the coaching cycle shared by volunteer teacher</a:t>
            </a:r>
          </a:p>
          <a:p>
            <a:pPr marL="806958" lvl="1" indent="-514350">
              <a:lnSpc>
                <a:spcPct val="110000"/>
              </a:lnSpc>
              <a:spcBef>
                <a:spcPts val="0"/>
              </a:spcBef>
              <a:spcAft>
                <a:spcPts val="0"/>
              </a:spcAft>
              <a:buFont typeface="+mj-lt"/>
              <a:buAutoNum type="romanLcPeriod"/>
            </a:pPr>
            <a:endParaRPr lang="en-US" dirty="0"/>
          </a:p>
          <a:p>
            <a:pPr marL="806958" lvl="1" indent="-514350">
              <a:lnSpc>
                <a:spcPct val="110000"/>
              </a:lnSpc>
              <a:spcBef>
                <a:spcPts val="0"/>
              </a:spcBef>
              <a:spcAft>
                <a:spcPts val="0"/>
              </a:spcAft>
              <a:buFont typeface="+mj-lt"/>
              <a:buAutoNum type="romanLcPeriod"/>
            </a:pPr>
            <a:endParaRPr lang="en-US" sz="1800" dirty="0">
              <a:effectLst/>
              <a:latin typeface="Calibri" panose="020F0502020204030204" pitchFamily="34" charset="0"/>
            </a:endParaRPr>
          </a:p>
          <a:p>
            <a:pPr marL="806958" lvl="1" indent="-514350">
              <a:lnSpc>
                <a:spcPct val="110000"/>
              </a:lnSpc>
              <a:spcBef>
                <a:spcPts val="0"/>
              </a:spcBef>
              <a:spcAft>
                <a:spcPts val="0"/>
              </a:spcAft>
              <a:buFont typeface="+mj-lt"/>
              <a:buAutoNum type="romanLcPeriod"/>
            </a:pPr>
            <a:endParaRPr lang="en-US" dirty="0">
              <a:effectLst/>
              <a:latin typeface="Calibri" panose="020F0502020204030204" pitchFamily="34" charset="0"/>
            </a:endParaRPr>
          </a:p>
          <a:p>
            <a:pPr marL="806958" lvl="1" indent="-514350">
              <a:lnSpc>
                <a:spcPct val="11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24</a:t>
            </a:fld>
            <a:endParaRPr lang="en-US"/>
          </a:p>
        </p:txBody>
      </p:sp>
    </p:spTree>
    <p:extLst>
      <p:ext uri="{BB962C8B-B14F-4D97-AF65-F5344CB8AC3E}">
        <p14:creationId xmlns:p14="http://schemas.microsoft.com/office/powerpoint/2010/main" val="351218659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202651"/>
            <a:ext cx="11791421" cy="1441696"/>
          </a:xfrm>
        </p:spPr>
        <p:txBody>
          <a:bodyPr>
            <a:normAutofit/>
          </a:bodyPr>
          <a:lstStyle/>
          <a:p>
            <a:r>
              <a:rPr lang="en-US" sz="4800" dirty="0"/>
              <a:t>Cycle 3 Step 2: Plan</a:t>
            </a:r>
            <a:br>
              <a:rPr lang="en-US" dirty="0"/>
            </a:br>
            <a:r>
              <a:rPr lang="en-US" dirty="0"/>
              <a:t>                                   </a:t>
            </a:r>
            <a:r>
              <a:rPr lang="en-US" sz="4400" dirty="0"/>
              <a:t>AG (p 8-11)</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473752" y="1774245"/>
            <a:ext cx="11900508" cy="4881104"/>
          </a:xfrm>
        </p:spPr>
        <p:txBody>
          <a:bodyPr>
            <a:normAutofit fontScale="92500"/>
          </a:bodyPr>
          <a:lstStyle/>
          <a:p>
            <a:pPr>
              <a:lnSpc>
                <a:spcPct val="110000"/>
              </a:lnSpc>
              <a:spcBef>
                <a:spcPts val="0"/>
              </a:spcBef>
              <a:spcAft>
                <a:spcPts val="0"/>
              </a:spcAft>
            </a:pPr>
            <a:r>
              <a:rPr lang="en-US" sz="2600" b="1" dirty="0">
                <a:solidFill>
                  <a:srgbClr val="0070C0"/>
                </a:solidFill>
                <a:effectLst/>
              </a:rPr>
              <a:t>Part B: </a:t>
            </a:r>
            <a:r>
              <a:rPr lang="en-US" sz="2600" dirty="0">
                <a:solidFill>
                  <a:srgbClr val="0070C0"/>
                </a:solidFill>
                <a:effectLst/>
              </a:rPr>
              <a:t>Written Narrative: Classroom Context, Lesson, and Observation (no more than 4 pages) </a:t>
            </a:r>
            <a:endParaRPr lang="en-US" sz="2600" dirty="0">
              <a:solidFill>
                <a:srgbClr val="0070C0"/>
              </a:solidFill>
            </a:endParaRPr>
          </a:p>
          <a:p>
            <a:pPr>
              <a:lnSpc>
                <a:spcPct val="110000"/>
              </a:lnSpc>
              <a:spcBef>
                <a:spcPts val="0"/>
              </a:spcBef>
              <a:spcAft>
                <a:spcPts val="0"/>
              </a:spcAft>
            </a:pPr>
            <a:r>
              <a:rPr lang="en-US" sz="2600" b="1" dirty="0">
                <a:solidFill>
                  <a:srgbClr val="0070C0"/>
                </a:solidFill>
                <a:effectLst/>
              </a:rPr>
              <a:t>Part C: </a:t>
            </a:r>
            <a:r>
              <a:rPr lang="en-US" sz="2600" dirty="0">
                <a:solidFill>
                  <a:srgbClr val="0070C0"/>
                </a:solidFill>
                <a:effectLst/>
              </a:rPr>
              <a:t>Volunteer Teacher’s Lesson Plan, including student work product description </a:t>
            </a:r>
            <a:endParaRPr lang="en-US" sz="2600" dirty="0">
              <a:solidFill>
                <a:srgbClr val="0070C0"/>
              </a:solidFill>
            </a:endParaRPr>
          </a:p>
          <a:p>
            <a:pPr>
              <a:lnSpc>
                <a:spcPct val="110000"/>
              </a:lnSpc>
              <a:spcBef>
                <a:spcPts val="0"/>
              </a:spcBef>
              <a:spcAft>
                <a:spcPts val="0"/>
              </a:spcAft>
            </a:pPr>
            <a:r>
              <a:rPr lang="en-US" sz="2600" b="1" dirty="0">
                <a:solidFill>
                  <a:srgbClr val="0070C0"/>
                </a:solidFill>
                <a:effectLst/>
              </a:rPr>
              <a:t>Part D: </a:t>
            </a:r>
            <a:r>
              <a:rPr lang="en-US" sz="2600" dirty="0">
                <a:solidFill>
                  <a:srgbClr val="0070C0"/>
                </a:solidFill>
                <a:effectLst/>
              </a:rPr>
              <a:t>2 Annotated Video Clips of the Pre-Observation Meeting (no more than 4 minutes each) </a:t>
            </a:r>
          </a:p>
          <a:p>
            <a:pPr>
              <a:lnSpc>
                <a:spcPct val="110000"/>
              </a:lnSpc>
              <a:spcBef>
                <a:spcPts val="0"/>
              </a:spcBef>
              <a:spcAft>
                <a:spcPts val="0"/>
              </a:spcAft>
            </a:pPr>
            <a:endParaRPr lang="en-US" sz="2600" dirty="0">
              <a:solidFill>
                <a:srgbClr val="0070C0"/>
              </a:solidFill>
            </a:endParaRPr>
          </a:p>
          <a:p>
            <a:pPr>
              <a:lnSpc>
                <a:spcPct val="110000"/>
              </a:lnSpc>
              <a:spcBef>
                <a:spcPts val="0"/>
              </a:spcBef>
              <a:spcAft>
                <a:spcPts val="0"/>
              </a:spcAft>
            </a:pPr>
            <a:r>
              <a:rPr lang="en-US" sz="2600" b="1" dirty="0">
                <a:solidFill>
                  <a:srgbClr val="4F757F"/>
                </a:solidFill>
                <a:effectLst/>
              </a:rPr>
              <a:t>II. Video Evidence of Your Pre-Observation Meeting </a:t>
            </a:r>
            <a:endParaRPr lang="en-US" sz="2600" dirty="0"/>
          </a:p>
          <a:p>
            <a:pPr marL="292608" lvl="1" indent="0">
              <a:lnSpc>
                <a:spcPct val="110000"/>
              </a:lnSpc>
              <a:spcBef>
                <a:spcPts val="0"/>
              </a:spcBef>
              <a:spcAft>
                <a:spcPts val="0"/>
              </a:spcAft>
              <a:buNone/>
            </a:pPr>
            <a:r>
              <a:rPr lang="en-US" sz="2600" dirty="0"/>
              <a:t> v.  Select two video clips of no more than 4 minutes each demonstrating.</a:t>
            </a:r>
          </a:p>
          <a:p>
            <a:pPr marL="292608" lvl="1" indent="0">
              <a:lnSpc>
                <a:spcPct val="110000"/>
              </a:lnSpc>
              <a:spcBef>
                <a:spcPts val="0"/>
              </a:spcBef>
              <a:spcAft>
                <a:spcPts val="0"/>
              </a:spcAft>
              <a:buNone/>
            </a:pPr>
            <a:r>
              <a:rPr lang="en-US" sz="2600" dirty="0"/>
              <a:t> vi. </a:t>
            </a:r>
            <a:r>
              <a:rPr lang="en-US" sz="2600" dirty="0">
                <a:effectLst/>
              </a:rPr>
              <a:t>Provide 4 </a:t>
            </a:r>
            <a:r>
              <a:rPr lang="en-US" sz="2600" dirty="0">
                <a:solidFill>
                  <a:srgbClr val="0560BF"/>
                </a:solidFill>
                <a:effectLst/>
              </a:rPr>
              <a:t>annotations </a:t>
            </a:r>
            <a:r>
              <a:rPr lang="en-US" sz="2600" dirty="0">
                <a:effectLst/>
              </a:rPr>
              <a:t>to the 2 video clips on your collaborative coaching conversation</a:t>
            </a:r>
          </a:p>
          <a:p>
            <a:pPr marL="1172718" lvl="3" indent="-514350">
              <a:lnSpc>
                <a:spcPct val="110000"/>
              </a:lnSpc>
              <a:spcBef>
                <a:spcPts val="0"/>
              </a:spcBef>
              <a:spcAft>
                <a:spcPts val="0"/>
              </a:spcAft>
              <a:buFont typeface="+mj-lt"/>
              <a:buAutoNum type="romanLcPeriod"/>
            </a:pPr>
            <a:r>
              <a:rPr lang="en-US" sz="2600" b="1" dirty="0">
                <a:effectLst/>
              </a:rPr>
              <a:t>Volunteer Teacher’s Self-Assessment </a:t>
            </a:r>
            <a:endParaRPr lang="en-US" sz="2600" dirty="0"/>
          </a:p>
          <a:p>
            <a:pPr marL="1172718" lvl="3" indent="-514350">
              <a:lnSpc>
                <a:spcPct val="110000"/>
              </a:lnSpc>
              <a:spcBef>
                <a:spcPts val="0"/>
              </a:spcBef>
              <a:spcAft>
                <a:spcPts val="0"/>
              </a:spcAft>
              <a:buFont typeface="+mj-lt"/>
              <a:buAutoNum type="romanLcPeriod"/>
            </a:pPr>
            <a:r>
              <a:rPr lang="en-US" sz="2600" b="1" dirty="0">
                <a:effectLst/>
              </a:rPr>
              <a:t>Lesson Plan Review </a:t>
            </a:r>
            <a:endParaRPr lang="en-US" sz="2600" dirty="0"/>
          </a:p>
          <a:p>
            <a:pPr marL="1172718" lvl="3" indent="-514350">
              <a:lnSpc>
                <a:spcPct val="110000"/>
              </a:lnSpc>
              <a:spcBef>
                <a:spcPts val="0"/>
              </a:spcBef>
              <a:spcAft>
                <a:spcPts val="0"/>
              </a:spcAft>
              <a:buFont typeface="+mj-lt"/>
              <a:buAutoNum type="romanLcPeriod"/>
            </a:pPr>
            <a:r>
              <a:rPr lang="en-US" sz="2600" b="1" dirty="0">
                <a:effectLst/>
              </a:rPr>
              <a:t>CSTP Selection </a:t>
            </a:r>
            <a:endParaRPr lang="en-US" sz="2600" dirty="0"/>
          </a:p>
          <a:p>
            <a:pPr marL="1172718" lvl="3" indent="-514350">
              <a:lnSpc>
                <a:spcPct val="110000"/>
              </a:lnSpc>
              <a:spcBef>
                <a:spcPts val="0"/>
              </a:spcBef>
              <a:spcAft>
                <a:spcPts val="0"/>
              </a:spcAft>
              <a:buFont typeface="+mj-lt"/>
              <a:buAutoNum type="romanLcPeriod"/>
            </a:pPr>
            <a:r>
              <a:rPr lang="en-US" sz="2600" b="1" dirty="0">
                <a:effectLst/>
              </a:rPr>
              <a:t>Coaching and Observation Process </a:t>
            </a:r>
            <a:endParaRPr lang="en-US" sz="2600" dirty="0"/>
          </a:p>
          <a:p>
            <a:pPr marL="292608" lvl="1" indent="0">
              <a:lnSpc>
                <a:spcPct val="110000"/>
              </a:lnSpc>
              <a:spcBef>
                <a:spcPts val="0"/>
              </a:spcBef>
              <a:spcAft>
                <a:spcPts val="0"/>
              </a:spcAft>
              <a:buNone/>
            </a:pPr>
            <a:endParaRPr lang="en-US" dirty="0"/>
          </a:p>
          <a:p>
            <a:pPr marL="806958" lvl="1" indent="-514350">
              <a:lnSpc>
                <a:spcPct val="110000"/>
              </a:lnSpc>
              <a:spcBef>
                <a:spcPts val="0"/>
              </a:spcBef>
              <a:spcAft>
                <a:spcPts val="0"/>
              </a:spcAft>
              <a:buFont typeface="+mj-lt"/>
              <a:buAutoNum type="romanLcPeriod"/>
            </a:pPr>
            <a:endParaRPr lang="en-US" sz="1800" dirty="0">
              <a:effectLst/>
              <a:latin typeface="Calibri" panose="020F0502020204030204" pitchFamily="34" charset="0"/>
            </a:endParaRPr>
          </a:p>
          <a:p>
            <a:pPr marL="806958" lvl="1" indent="-514350">
              <a:lnSpc>
                <a:spcPct val="110000"/>
              </a:lnSpc>
              <a:spcBef>
                <a:spcPts val="0"/>
              </a:spcBef>
              <a:spcAft>
                <a:spcPts val="0"/>
              </a:spcAft>
              <a:buFont typeface="+mj-lt"/>
              <a:buAutoNum type="romanLcPeriod"/>
            </a:pPr>
            <a:endParaRPr lang="en-US" dirty="0">
              <a:effectLst/>
              <a:latin typeface="Calibri" panose="020F0502020204030204" pitchFamily="34" charset="0"/>
            </a:endParaRPr>
          </a:p>
          <a:p>
            <a:pPr marL="806958" lvl="1" indent="-514350">
              <a:lnSpc>
                <a:spcPct val="11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25</a:t>
            </a:fld>
            <a:endParaRPr lang="en-US"/>
          </a:p>
        </p:txBody>
      </p:sp>
      <p:sp>
        <p:nvSpPr>
          <p:cNvPr id="3" name="TextBox 2">
            <a:extLst>
              <a:ext uri="{FF2B5EF4-FFF2-40B4-BE49-F238E27FC236}">
                <a16:creationId xmlns:a16="http://schemas.microsoft.com/office/drawing/2014/main" id="{1EB60400-B831-93A5-7F7F-E0008081DF64}"/>
              </a:ext>
            </a:extLst>
          </p:cNvPr>
          <p:cNvSpPr txBox="1"/>
          <p:nvPr/>
        </p:nvSpPr>
        <p:spPr>
          <a:xfrm>
            <a:off x="7347123" y="4774640"/>
            <a:ext cx="4371125" cy="1754326"/>
          </a:xfrm>
          <a:prstGeom prst="rect">
            <a:avLst/>
          </a:prstGeom>
          <a:noFill/>
        </p:spPr>
        <p:txBody>
          <a:bodyPr wrap="square" rtlCol="0">
            <a:spAutoFit/>
          </a:bodyPr>
          <a:lstStyle/>
          <a:p>
            <a:r>
              <a:rPr lang="en-US" sz="1800" i="1" dirty="0">
                <a:solidFill>
                  <a:srgbClr val="FF0000"/>
                </a:solidFill>
                <a:effectLst/>
                <a:latin typeface="Calibri" panose="020F0502020204030204" pitchFamily="34" charset="0"/>
              </a:rPr>
              <a:t>These annotations must identify the </a:t>
            </a:r>
            <a:r>
              <a:rPr lang="en-US" sz="1800" b="1" i="1" dirty="0">
                <a:solidFill>
                  <a:srgbClr val="FF0000"/>
                </a:solidFill>
                <a:effectLst/>
                <a:latin typeface="Calibri" panose="020F0502020204030204" pitchFamily="34" charset="0"/>
              </a:rPr>
              <a:t>specific moments </a:t>
            </a:r>
            <a:r>
              <a:rPr lang="en-US" sz="1800" i="1" dirty="0">
                <a:solidFill>
                  <a:srgbClr val="FF0000"/>
                </a:solidFill>
                <a:effectLst/>
                <a:latin typeface="Calibri" panose="020F0502020204030204" pitchFamily="34" charset="0"/>
              </a:rPr>
              <a:t>in the video clips that </a:t>
            </a:r>
            <a:r>
              <a:rPr lang="en-US" sz="1800" b="1" i="1" dirty="0">
                <a:solidFill>
                  <a:srgbClr val="FF0000"/>
                </a:solidFill>
                <a:effectLst/>
                <a:latin typeface="Calibri" panose="020F0502020204030204" pitchFamily="34" charset="0"/>
              </a:rPr>
              <a:t>demonstrate the required actions </a:t>
            </a:r>
            <a:r>
              <a:rPr lang="en-US" sz="1800" i="1" dirty="0">
                <a:solidFill>
                  <a:srgbClr val="FF0000"/>
                </a:solidFill>
                <a:effectLst/>
                <a:latin typeface="Calibri" panose="020F0502020204030204" pitchFamily="34" charset="0"/>
              </a:rPr>
              <a:t>and </a:t>
            </a:r>
            <a:r>
              <a:rPr lang="en-US" sz="1800" b="1" i="1" dirty="0">
                <a:solidFill>
                  <a:srgbClr val="FF0000"/>
                </a:solidFill>
                <a:effectLst/>
                <a:latin typeface="Calibri" panose="020F0502020204030204" pitchFamily="34" charset="0"/>
              </a:rPr>
              <a:t>analyze how those moment(s) support the specific coaching practices </a:t>
            </a:r>
            <a:endParaRPr lang="en-US" dirty="0">
              <a:solidFill>
                <a:srgbClr val="FF0000"/>
              </a:solidFill>
            </a:endParaRPr>
          </a:p>
          <a:p>
            <a:endParaRPr lang="en-US" dirty="0"/>
          </a:p>
        </p:txBody>
      </p:sp>
    </p:spTree>
    <p:extLst>
      <p:ext uri="{BB962C8B-B14F-4D97-AF65-F5344CB8AC3E}">
        <p14:creationId xmlns:p14="http://schemas.microsoft.com/office/powerpoint/2010/main" val="19414292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869A-2BEF-BAFF-101B-CB5461F00289}"/>
              </a:ext>
            </a:extLst>
          </p:cNvPr>
          <p:cNvSpPr>
            <a:spLocks noGrp="1"/>
          </p:cNvSpPr>
          <p:nvPr>
            <p:ph type="title"/>
          </p:nvPr>
        </p:nvSpPr>
        <p:spPr>
          <a:xfrm>
            <a:off x="571501" y="307730"/>
            <a:ext cx="11119338" cy="976321"/>
          </a:xfrm>
        </p:spPr>
        <p:txBody>
          <a:bodyPr>
            <a:normAutofit/>
          </a:bodyPr>
          <a:lstStyle/>
          <a:p>
            <a:pPr algn="ctr"/>
            <a:r>
              <a:rPr lang="en-US" dirty="0"/>
              <a:t>Cycle 3 Step 2: Plan (1 rubric)</a:t>
            </a:r>
          </a:p>
        </p:txBody>
      </p:sp>
      <p:sp>
        <p:nvSpPr>
          <p:cNvPr id="3" name="Slide Number Placeholder 2">
            <a:extLst>
              <a:ext uri="{FF2B5EF4-FFF2-40B4-BE49-F238E27FC236}">
                <a16:creationId xmlns:a16="http://schemas.microsoft.com/office/drawing/2014/main" id="{15355FBB-8A1F-02E7-6288-07FBF8206788}"/>
              </a:ext>
            </a:extLst>
          </p:cNvPr>
          <p:cNvSpPr>
            <a:spLocks noGrp="1"/>
          </p:cNvSpPr>
          <p:nvPr>
            <p:ph type="sldNum" sz="quarter" idx="10"/>
          </p:nvPr>
        </p:nvSpPr>
        <p:spPr/>
        <p:txBody>
          <a:bodyPr/>
          <a:lstStyle/>
          <a:p>
            <a:fld id="{A5D1AE26-2455-4631-AA3C-DD8B58682D5D}" type="slidenum">
              <a:rPr lang="en-US" smtClean="0"/>
              <a:pPr/>
              <a:t>26</a:t>
            </a:fld>
            <a:endParaRPr lang="en-US" dirty="0"/>
          </a:p>
        </p:txBody>
      </p:sp>
      <p:graphicFrame>
        <p:nvGraphicFramePr>
          <p:cNvPr id="4" name="Table 4">
            <a:extLst>
              <a:ext uri="{FF2B5EF4-FFF2-40B4-BE49-F238E27FC236}">
                <a16:creationId xmlns:a16="http://schemas.microsoft.com/office/drawing/2014/main" id="{C80CBBA8-388B-4C5F-D7A6-4BD57CE8EF92}"/>
              </a:ext>
            </a:extLst>
          </p:cNvPr>
          <p:cNvGraphicFramePr>
            <a:graphicFrameLocks noGrp="1"/>
          </p:cNvGraphicFramePr>
          <p:nvPr>
            <p:extLst>
              <p:ext uri="{D42A27DB-BD31-4B8C-83A1-F6EECF244321}">
                <p14:modId xmlns:p14="http://schemas.microsoft.com/office/powerpoint/2010/main" val="1134264680"/>
              </p:ext>
            </p:extLst>
          </p:nvPr>
        </p:nvGraphicFramePr>
        <p:xfrm>
          <a:off x="903591" y="1945352"/>
          <a:ext cx="10308892" cy="2743200"/>
        </p:xfrm>
        <a:graphic>
          <a:graphicData uri="http://schemas.openxmlformats.org/drawingml/2006/table">
            <a:tbl>
              <a:tblPr firstRow="1" bandRow="1">
                <a:tableStyleId>{5940675A-B579-460E-94D1-54222C63F5DA}</a:tableStyleId>
              </a:tblPr>
              <a:tblGrid>
                <a:gridCol w="10308892">
                  <a:extLst>
                    <a:ext uri="{9D8B030D-6E8A-4147-A177-3AD203B41FA5}">
                      <a16:colId xmlns:a16="http://schemas.microsoft.com/office/drawing/2014/main" val="123201654"/>
                    </a:ext>
                  </a:extLst>
                </a:gridCol>
              </a:tblGrid>
              <a:tr h="370840">
                <a:tc>
                  <a:txBody>
                    <a:bodyPr/>
                    <a:lstStyle/>
                    <a:p>
                      <a:pPr algn="ctr"/>
                      <a:r>
                        <a:rPr lang="en-US" sz="2400" dirty="0">
                          <a:solidFill>
                            <a:schemeClr val="bg1"/>
                          </a:solidFill>
                        </a:rPr>
                        <a:t>Step 2:  Plan</a:t>
                      </a:r>
                    </a:p>
                  </a:txBody>
                  <a:tcPr>
                    <a:solidFill>
                      <a:srgbClr val="09652D"/>
                    </a:solidFill>
                  </a:tcPr>
                </a:tc>
                <a:extLst>
                  <a:ext uri="{0D108BD9-81ED-4DB2-BD59-A6C34878D82A}">
                    <a16:rowId xmlns:a16="http://schemas.microsoft.com/office/drawing/2014/main" val="2707911083"/>
                  </a:ext>
                </a:extLst>
              </a:tr>
              <a:tr h="370840">
                <a:tc>
                  <a:txBody>
                    <a:bodyPr/>
                    <a:lstStyle/>
                    <a:p>
                      <a:r>
                        <a:rPr lang="en-US" sz="2400" b="1" kern="1200" dirty="0">
                          <a:solidFill>
                            <a:schemeClr val="tx1"/>
                          </a:solidFill>
                          <a:effectLst/>
                          <a:latin typeface="+mn-lt"/>
                          <a:ea typeface="+mn-ea"/>
                          <a:cs typeface="+mn-cs"/>
                        </a:rPr>
                        <a:t>Rubric 3.2 </a:t>
                      </a:r>
                      <a:r>
                        <a:rPr lang="en-US" sz="2400" kern="1200" dirty="0">
                          <a:solidFill>
                            <a:schemeClr val="tx1"/>
                          </a:solidFill>
                          <a:effectLst/>
                          <a:latin typeface="+mn-lt"/>
                          <a:ea typeface="+mn-ea"/>
                          <a:cs typeface="+mn-cs"/>
                        </a:rPr>
                        <a:t>How does the candidate </a:t>
                      </a:r>
                      <a:r>
                        <a:rPr lang="en-US" sz="2400" kern="1200" dirty="0">
                          <a:solidFill>
                            <a:schemeClr val="tx1"/>
                          </a:solidFill>
                          <a:effectLst/>
                          <a:highlight>
                            <a:srgbClr val="FFFF00"/>
                          </a:highlight>
                          <a:latin typeface="+mn-lt"/>
                          <a:ea typeface="+mn-ea"/>
                          <a:cs typeface="+mn-cs"/>
                        </a:rPr>
                        <a:t>demonstrate and analyze their ability</a:t>
                      </a:r>
                      <a:r>
                        <a:rPr lang="en-US" sz="2400" kern="1200" dirty="0">
                          <a:solidFill>
                            <a:schemeClr val="tx1"/>
                          </a:solidFill>
                          <a:effectLst/>
                          <a:latin typeface="+mn-lt"/>
                          <a:ea typeface="+mn-ea"/>
                          <a:cs typeface="+mn-cs"/>
                        </a:rPr>
                        <a:t> to listen to and talk with the volunteer teacher to understand the learning goals, classroom context, and student assets and learning needs; </a:t>
                      </a:r>
                      <a:r>
                        <a:rPr lang="en-US" sz="2400" kern="1200" dirty="0">
                          <a:solidFill>
                            <a:schemeClr val="tx1"/>
                          </a:solidFill>
                          <a:effectLst/>
                          <a:highlight>
                            <a:srgbClr val="FFFF00"/>
                          </a:highlight>
                          <a:latin typeface="+mn-lt"/>
                          <a:ea typeface="+mn-ea"/>
                          <a:cs typeface="+mn-cs"/>
                        </a:rPr>
                        <a:t>jointly select </a:t>
                      </a:r>
                      <a:r>
                        <a:rPr lang="en-US" sz="2400" kern="1200" dirty="0">
                          <a:solidFill>
                            <a:schemeClr val="tx1"/>
                          </a:solidFill>
                          <a:effectLst/>
                          <a:latin typeface="+mn-lt"/>
                          <a:ea typeface="+mn-ea"/>
                          <a:cs typeface="+mn-cs"/>
                        </a:rPr>
                        <a:t>with the volunteer teacher one or two CSTP elements, including evidence to be collected; and plan for the observation?</a:t>
                      </a:r>
                      <a:r>
                        <a:rPr lang="en-US" sz="2400" dirty="0">
                          <a:effectLst/>
                        </a:rPr>
                        <a:t> </a:t>
                      </a:r>
                      <a:endParaRPr lang="en-US" sz="2400" dirty="0"/>
                    </a:p>
                  </a:txBody>
                  <a:tcPr/>
                </a:tc>
                <a:extLst>
                  <a:ext uri="{0D108BD9-81ED-4DB2-BD59-A6C34878D82A}">
                    <a16:rowId xmlns:a16="http://schemas.microsoft.com/office/drawing/2014/main" val="1621403329"/>
                  </a:ext>
                </a:extLst>
              </a:tr>
            </a:tbl>
          </a:graphicData>
        </a:graphic>
      </p:graphicFrame>
    </p:spTree>
    <p:extLst>
      <p:ext uri="{BB962C8B-B14F-4D97-AF65-F5344CB8AC3E}">
        <p14:creationId xmlns:p14="http://schemas.microsoft.com/office/powerpoint/2010/main" val="4047767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336457"/>
          </a:xfrm>
        </p:spPr>
        <p:txBody>
          <a:bodyPr>
            <a:normAutofit fontScale="90000"/>
          </a:bodyPr>
          <a:lstStyle/>
          <a:p>
            <a:pPr algn="ctr"/>
            <a:r>
              <a:rPr lang="en-US" dirty="0"/>
              <a:t>Understanding Language is Key!</a:t>
            </a:r>
            <a:br>
              <a:rPr lang="en-US" dirty="0"/>
            </a:br>
            <a:r>
              <a:rPr lang="en-US" dirty="0"/>
              <a:t>Rubric 3.2</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4067144792"/>
              </p:ext>
            </p:extLst>
          </p:nvPr>
        </p:nvGraphicFramePr>
        <p:xfrm>
          <a:off x="130629" y="1846263"/>
          <a:ext cx="11915625" cy="3108960"/>
        </p:xfrm>
        <a:graphic>
          <a:graphicData uri="http://schemas.openxmlformats.org/drawingml/2006/table">
            <a:tbl>
              <a:tblPr firstRow="1" bandRow="1">
                <a:tableStyleId>{5940675A-B579-460E-94D1-54222C63F5DA}</a:tableStyleId>
              </a:tblPr>
              <a:tblGrid>
                <a:gridCol w="2383125">
                  <a:extLst>
                    <a:ext uri="{9D8B030D-6E8A-4147-A177-3AD203B41FA5}">
                      <a16:colId xmlns:a16="http://schemas.microsoft.com/office/drawing/2014/main" val="3438398984"/>
                    </a:ext>
                  </a:extLst>
                </a:gridCol>
                <a:gridCol w="2383125">
                  <a:extLst>
                    <a:ext uri="{9D8B030D-6E8A-4147-A177-3AD203B41FA5}">
                      <a16:colId xmlns:a16="http://schemas.microsoft.com/office/drawing/2014/main" val="3683956884"/>
                    </a:ext>
                  </a:extLst>
                </a:gridCol>
                <a:gridCol w="2383125">
                  <a:extLst>
                    <a:ext uri="{9D8B030D-6E8A-4147-A177-3AD203B41FA5}">
                      <a16:colId xmlns:a16="http://schemas.microsoft.com/office/drawing/2014/main" val="1865759799"/>
                    </a:ext>
                  </a:extLst>
                </a:gridCol>
                <a:gridCol w="2383125">
                  <a:extLst>
                    <a:ext uri="{9D8B030D-6E8A-4147-A177-3AD203B41FA5}">
                      <a16:colId xmlns:a16="http://schemas.microsoft.com/office/drawing/2014/main" val="1227605337"/>
                    </a:ext>
                  </a:extLst>
                </a:gridCol>
                <a:gridCol w="2383125">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Restates the essential question</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 not discuss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provide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no plan is established</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broadly discuss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occasionally provides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minimally involves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is not clear</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engages...in discussion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consistently provides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jointly selects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plan</a:t>
                      </a:r>
                      <a:endParaRPr lang="en-US" dirty="0"/>
                    </a:p>
                  </a:txBody>
                  <a:tcPr/>
                </a:tc>
                <a:tc>
                  <a:txBody>
                    <a:bodyPr/>
                    <a:lstStyle/>
                    <a:p>
                      <a:r>
                        <a:rPr lang="en-US" sz="1800" kern="1200" dirty="0">
                          <a:solidFill>
                            <a:schemeClr val="tx1"/>
                          </a:solidFill>
                          <a:effectLst/>
                          <a:latin typeface="+mn-lt"/>
                          <a:ea typeface="+mn-ea"/>
                          <a:cs typeface="+mn-cs"/>
                        </a:rPr>
                        <a:t>all of level 3 plus</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uses... facilitative questioning strategies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to deepen discussion regarding equitable opportunities</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57239184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AC91-F5C8-4B8C-F2AD-92D4A795AFC3}"/>
              </a:ext>
            </a:extLst>
          </p:cNvPr>
          <p:cNvSpPr>
            <a:spLocks noGrp="1"/>
          </p:cNvSpPr>
          <p:nvPr>
            <p:ph type="title"/>
          </p:nvPr>
        </p:nvSpPr>
        <p:spPr/>
        <p:txBody>
          <a:bodyPr/>
          <a:lstStyle/>
          <a:p>
            <a:r>
              <a:rPr lang="en-US" dirty="0"/>
              <a:t>Remember the Throughline!</a:t>
            </a:r>
          </a:p>
        </p:txBody>
      </p:sp>
      <p:sp>
        <p:nvSpPr>
          <p:cNvPr id="3" name="Content Placeholder 2">
            <a:extLst>
              <a:ext uri="{FF2B5EF4-FFF2-40B4-BE49-F238E27FC236}">
                <a16:creationId xmlns:a16="http://schemas.microsoft.com/office/drawing/2014/main" id="{446F0B70-502C-8650-35EA-6A59DBD784FC}"/>
              </a:ext>
            </a:extLst>
          </p:cNvPr>
          <p:cNvSpPr>
            <a:spLocks noGrp="1"/>
          </p:cNvSpPr>
          <p:nvPr>
            <p:ph idx="1"/>
          </p:nvPr>
        </p:nvSpPr>
        <p:spPr/>
        <p:txBody>
          <a:bodyPr/>
          <a:lstStyle/>
          <a:p>
            <a:pPr marL="422275" indent="-422275">
              <a:buFont typeface="Arial" panose="020B0604020202020204" pitchFamily="34" charset="0"/>
              <a:buChar char="•"/>
            </a:pPr>
            <a:r>
              <a:rPr lang="en-US" dirty="0"/>
              <a:t>The school’s context (Step 1) should be reflected in the discussions held in the preconference meeting (Step 2)</a:t>
            </a:r>
          </a:p>
          <a:p>
            <a:pPr marL="422275" indent="-422275">
              <a:buFont typeface="Arial" panose="020B0604020202020204" pitchFamily="34" charset="0"/>
              <a:buChar char="•"/>
            </a:pPr>
            <a:endParaRPr lang="en-US" dirty="0"/>
          </a:p>
          <a:p>
            <a:pPr marL="422275" indent="-422275">
              <a:buFont typeface="Arial" panose="020B0604020202020204" pitchFamily="34" charset="0"/>
              <a:buChar char="•"/>
            </a:pPr>
            <a:r>
              <a:rPr lang="en-US" dirty="0"/>
              <a:t>For example, if teachers have no coaching structure at the school, time is spent on discussing coaching vs. evaluation processes </a:t>
            </a:r>
          </a:p>
        </p:txBody>
      </p:sp>
      <p:sp>
        <p:nvSpPr>
          <p:cNvPr id="4" name="Slide Number Placeholder 3">
            <a:extLst>
              <a:ext uri="{FF2B5EF4-FFF2-40B4-BE49-F238E27FC236}">
                <a16:creationId xmlns:a16="http://schemas.microsoft.com/office/drawing/2014/main" id="{BB529C70-F238-BB83-FC11-643C89645C3C}"/>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03247577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318735-09A2-4B20-A358-EA857659DC9D}"/>
              </a:ext>
            </a:extLst>
          </p:cNvPr>
          <p:cNvSpPr>
            <a:spLocks noGrp="1"/>
          </p:cNvSpPr>
          <p:nvPr>
            <p:ph type="sldNum" sz="quarter" idx="10"/>
          </p:nvPr>
        </p:nvSpPr>
        <p:spPr>
          <a:xfrm>
            <a:off x="11030574" y="6459785"/>
            <a:ext cx="725557" cy="365125"/>
          </a:xfrm>
        </p:spPr>
        <p:txBody>
          <a:bodyPr vert="horz" lIns="91440" tIns="45720" rIns="91440" bIns="45720" rtlCol="0" anchor="ctr">
            <a:normAutofit/>
          </a:bodyPr>
          <a:lstStyle/>
          <a:p>
            <a:pPr defTabSz="914400">
              <a:spcAft>
                <a:spcPts val="600"/>
              </a:spcAft>
            </a:pPr>
            <a:fld id="{A5D1AE26-2455-4631-AA3C-DD8B58682D5D}" type="slidenum">
              <a:rPr lang="en-US" smtClean="0">
                <a:solidFill>
                  <a:srgbClr val="FFFFFF"/>
                </a:solidFill>
              </a:rPr>
              <a:pPr defTabSz="914400">
                <a:spcAft>
                  <a:spcPts val="600"/>
                </a:spcAft>
              </a:pPr>
              <a:t>29</a:t>
            </a:fld>
            <a:endParaRPr lang="en-US">
              <a:solidFill>
                <a:srgbClr val="FFFFFF"/>
              </a:solidFill>
            </a:endParaRPr>
          </a:p>
        </p:txBody>
      </p:sp>
      <p:sp>
        <p:nvSpPr>
          <p:cNvPr id="4" name="Title 3">
            <a:extLst>
              <a:ext uri="{FF2B5EF4-FFF2-40B4-BE49-F238E27FC236}">
                <a16:creationId xmlns:a16="http://schemas.microsoft.com/office/drawing/2014/main" id="{DABE79E3-EA4D-41B8-99D0-52C887E3FD56}"/>
              </a:ext>
            </a:extLst>
          </p:cNvPr>
          <p:cNvSpPr txBox="1">
            <a:spLocks noGrp="1"/>
          </p:cNvSpPr>
          <p:nvPr>
            <p:ph type="title" idx="4294967295"/>
          </p:nvPr>
        </p:nvSpPr>
        <p:spPr>
          <a:xfrm>
            <a:off x="5577483" y="655372"/>
            <a:ext cx="6401866" cy="47859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Cycle 3</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Step 2:</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0" i="1" u="none" strike="noStrike" kern="1200" cap="none" spc="0" normalizeH="0" baseline="0" noProof="0" dirty="0">
                <a:ln>
                  <a:noFill/>
                </a:ln>
                <a:solidFill>
                  <a:schemeClr val="tx1"/>
                </a:solidFill>
                <a:effectLst/>
                <a:uLnTx/>
                <a:uFillTx/>
                <a:latin typeface="+mn-lt"/>
                <a:ea typeface="+mn-ea"/>
                <a:cs typeface="+mn-cs"/>
              </a:rPr>
              <a:t>Tips and  Considerations</a:t>
            </a:r>
          </a:p>
        </p:txBody>
      </p:sp>
      <p:sp>
        <p:nvSpPr>
          <p:cNvPr id="10" name="TextBox 9">
            <a:extLst>
              <a:ext uri="{FF2B5EF4-FFF2-40B4-BE49-F238E27FC236}">
                <a16:creationId xmlns:a16="http://schemas.microsoft.com/office/drawing/2014/main" id="{A95278C1-05F2-4536-A43D-E127385E90BC}"/>
              </a:ext>
            </a:extLst>
          </p:cNvPr>
          <p:cNvSpPr txBox="1"/>
          <p:nvPr/>
        </p:nvSpPr>
        <p:spPr>
          <a:xfrm>
            <a:off x="212651" y="655372"/>
            <a:ext cx="7516882" cy="5262979"/>
          </a:xfrm>
          <a:prstGeom prst="rect">
            <a:avLst/>
          </a:prstGeom>
          <a:noFill/>
        </p:spPr>
        <p:txBody>
          <a:bodyPr wrap="square" rtlCol="0">
            <a:spAutoFit/>
          </a:bodyPr>
          <a:lstStyle/>
          <a:p>
            <a:r>
              <a:rPr lang="en-US" sz="2400" dirty="0"/>
              <a:t>Classroom Contextual Elements</a:t>
            </a:r>
          </a:p>
          <a:p>
            <a:pPr marL="457200" indent="-457200">
              <a:buFont typeface="Verdana" panose="020B0604030504040204" pitchFamily="34" charset="0"/>
              <a:buChar char="-"/>
            </a:pPr>
            <a:r>
              <a:rPr lang="en-US" sz="2400" dirty="0"/>
              <a:t>Student Assets </a:t>
            </a:r>
          </a:p>
          <a:p>
            <a:pPr marL="457200" indent="-457200">
              <a:buFont typeface="Verdana" panose="020B0604030504040204" pitchFamily="34" charset="0"/>
              <a:buChar char="-"/>
            </a:pPr>
            <a:r>
              <a:rPr lang="en-US" sz="2400" dirty="0"/>
              <a:t>Student Learning Needs</a:t>
            </a:r>
          </a:p>
          <a:p>
            <a:pPr marL="457200" indent="-457200">
              <a:buFont typeface="Verdana" panose="020B0604030504040204" pitchFamily="34" charset="0"/>
              <a:buChar char="-"/>
            </a:pPr>
            <a:r>
              <a:rPr lang="en-US" sz="2400" dirty="0"/>
              <a:t>Lesson Goal </a:t>
            </a:r>
          </a:p>
          <a:p>
            <a:pPr marL="457200" indent="-457200">
              <a:buFont typeface="Verdana" panose="020B0604030504040204" pitchFamily="34" charset="0"/>
              <a:buChar char="-"/>
            </a:pPr>
            <a:r>
              <a:rPr lang="en-US" sz="2400" dirty="0"/>
              <a:t>Student Work</a:t>
            </a:r>
          </a:p>
          <a:p>
            <a:endParaRPr lang="en-US" sz="2400" dirty="0"/>
          </a:p>
          <a:p>
            <a:r>
              <a:rPr lang="en-US" sz="2400" dirty="0"/>
              <a:t>Selection of CSTP is Crucial</a:t>
            </a:r>
          </a:p>
          <a:p>
            <a:pPr marL="457200" indent="-457200">
              <a:buFont typeface="Verdana" panose="020B0604030504040204" pitchFamily="34" charset="0"/>
              <a:buChar char="-"/>
            </a:pPr>
            <a:r>
              <a:rPr lang="en-US" sz="2400" dirty="0"/>
              <a:t>One or two elements</a:t>
            </a:r>
          </a:p>
          <a:p>
            <a:pPr marL="457200" indent="-457200">
              <a:buFont typeface="Verdana" panose="020B0604030504040204" pitchFamily="34" charset="0"/>
              <a:buChar char="-"/>
            </a:pPr>
            <a:r>
              <a:rPr lang="en-US" sz="2400" dirty="0"/>
              <a:t>Evidence to be collected during observation</a:t>
            </a:r>
          </a:p>
          <a:p>
            <a:pPr marL="457200" indent="-457200">
              <a:buFont typeface="Verdana" panose="020B0604030504040204" pitchFamily="34" charset="0"/>
              <a:buChar char="-"/>
            </a:pPr>
            <a:r>
              <a:rPr lang="en-US" sz="2400" dirty="0"/>
              <a:t>Conversion if another system used</a:t>
            </a:r>
          </a:p>
          <a:p>
            <a:endParaRPr lang="en-US" sz="2400" dirty="0"/>
          </a:p>
          <a:p>
            <a:r>
              <a:rPr lang="en-US" sz="2400" dirty="0"/>
              <a:t>Discussion of Observation Plan</a:t>
            </a:r>
          </a:p>
          <a:p>
            <a:pPr marL="457200" indent="-457200">
              <a:buFont typeface="Verdana" panose="020B0604030504040204" pitchFamily="34" charset="0"/>
              <a:buChar char="-"/>
            </a:pPr>
            <a:r>
              <a:rPr lang="en-US" sz="2400" dirty="0"/>
              <a:t>When/where</a:t>
            </a:r>
          </a:p>
          <a:p>
            <a:pPr marL="457200" indent="-457200">
              <a:buFont typeface="Verdana" panose="020B0604030504040204" pitchFamily="34" charset="0"/>
              <a:buChar char="-"/>
            </a:pPr>
            <a:r>
              <a:rPr lang="en-US" sz="2400" dirty="0"/>
              <a:t>Other considerations</a:t>
            </a:r>
          </a:p>
        </p:txBody>
      </p:sp>
    </p:spTree>
    <p:extLst>
      <p:ext uri="{BB962C8B-B14F-4D97-AF65-F5344CB8AC3E}">
        <p14:creationId xmlns:p14="http://schemas.microsoft.com/office/powerpoint/2010/main" val="136968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58F0-A03F-5EBE-179D-7D9BA99AB9C1}"/>
              </a:ext>
            </a:extLst>
          </p:cNvPr>
          <p:cNvSpPr>
            <a:spLocks noGrp="1"/>
          </p:cNvSpPr>
          <p:nvPr>
            <p:ph type="title"/>
          </p:nvPr>
        </p:nvSpPr>
        <p:spPr/>
        <p:txBody>
          <a:bodyPr>
            <a:normAutofit fontScale="90000"/>
          </a:bodyPr>
          <a:lstStyle/>
          <a:p>
            <a:r>
              <a:rPr lang="en-US" sz="54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Accessing 2024-2025 (Version 07) </a:t>
            </a:r>
            <a:r>
              <a:rPr lang="en-US" sz="5400" b="1"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CalAPA</a:t>
            </a:r>
            <a:r>
              <a:rPr lang="en-US" sz="54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Assessment Materials</a:t>
            </a:r>
            <a:endParaRPr lang="en-US" dirty="0"/>
          </a:p>
        </p:txBody>
      </p:sp>
      <p:sp>
        <p:nvSpPr>
          <p:cNvPr id="3" name="Content Placeholder 2">
            <a:extLst>
              <a:ext uri="{FF2B5EF4-FFF2-40B4-BE49-F238E27FC236}">
                <a16:creationId xmlns:a16="http://schemas.microsoft.com/office/drawing/2014/main" id="{11198D67-5330-CD73-F4C4-8DA231D766E8}"/>
              </a:ext>
            </a:extLst>
          </p:cNvPr>
          <p:cNvSpPr>
            <a:spLocks noGrp="1"/>
          </p:cNvSpPr>
          <p:nvPr>
            <p:ph idx="1"/>
          </p:nvPr>
        </p:nvSpPr>
        <p:spPr/>
        <p:txBody>
          <a:bodyPr/>
          <a:lstStyle/>
          <a:p>
            <a:pPr>
              <a:lnSpc>
                <a:spcPct val="100000"/>
              </a:lnSpc>
            </a:pPr>
            <a:r>
              <a:rPr lang="en-US" sz="2800" kern="0" dirty="0">
                <a:solidFill>
                  <a:srgbClr val="000000"/>
                </a:solidFill>
                <a:effectLst/>
                <a:latin typeface="+mn-lt"/>
                <a:ea typeface="Times New Roman" panose="02020603050405020304" pitchFamily="18" charset="0"/>
                <a:cs typeface="Times New Roman" panose="02020603050405020304" pitchFamily="18" charset="0"/>
              </a:rPr>
              <a:t>Preparation programs may download the 2024-2025 (Version 07) </a:t>
            </a:r>
            <a:r>
              <a:rPr lang="en-US" sz="2800" kern="0" dirty="0" err="1">
                <a:solidFill>
                  <a:srgbClr val="000000"/>
                </a:solidFill>
                <a:effectLst/>
                <a:latin typeface="+mn-lt"/>
                <a:ea typeface="Times New Roman" panose="02020603050405020304" pitchFamily="18" charset="0"/>
                <a:cs typeface="Times New Roman" panose="02020603050405020304" pitchFamily="18" charset="0"/>
              </a:rPr>
              <a:t>CalAPA</a:t>
            </a:r>
            <a:r>
              <a:rPr lang="en-US" sz="2800" kern="0" dirty="0">
                <a:solidFill>
                  <a:srgbClr val="000000"/>
                </a:solidFill>
                <a:effectLst/>
                <a:latin typeface="+mn-lt"/>
                <a:ea typeface="Times New Roman" panose="02020603050405020304" pitchFamily="18" charset="0"/>
                <a:cs typeface="Times New Roman" panose="02020603050405020304" pitchFamily="18" charset="0"/>
              </a:rPr>
              <a:t> assessment materials via password-protected a zip file located on the </a:t>
            </a:r>
            <a:r>
              <a:rPr lang="en-US" sz="2800" b="1" u="sng" kern="0" dirty="0">
                <a:solidFill>
                  <a:srgbClr val="0000FF"/>
                </a:solidFill>
                <a:effectLst/>
                <a:latin typeface="+mn-lt"/>
                <a:ea typeface="Times New Roman" panose="02020603050405020304" pitchFamily="18" charset="0"/>
                <a:cs typeface="Times New Roman" panose="02020603050405020304" pitchFamily="18" charset="0"/>
                <a:hlinkClick r:id="rId2" tooltip="https://gcc02.safelinks.protection.outlook.com/?url=https%3A%2F%2Fwww.ctcexams.nesinc.com%2FTestView.aspx%3Ff%3DCACBT_Faculty_CalAPA.html&amp;data=05%7C02%7Cgroby%40ctc.ca.gov%7Cc31133222b044c3c517f08dcab76ff0f%7C78276a93cafd497081b54e5074e42910%7C0%7C0%7C638"/>
              </a:rPr>
              <a:t>CalAPA Faculty Policies and Resources</a:t>
            </a:r>
            <a:r>
              <a:rPr lang="en-US" sz="2800" kern="0" dirty="0">
                <a:solidFill>
                  <a:srgbClr val="000000"/>
                </a:solidFill>
                <a:effectLst/>
                <a:latin typeface="+mn-lt"/>
                <a:ea typeface="Times New Roman" panose="02020603050405020304" pitchFamily="18" charset="0"/>
                <a:cs typeface="Times New Roman" panose="02020603050405020304" pitchFamily="18" charset="0"/>
              </a:rPr>
              <a:t> web page.</a:t>
            </a:r>
            <a:endParaRPr lang="en-US" sz="2800" kern="100" dirty="0">
              <a:effectLst/>
              <a:latin typeface="+mn-lt"/>
              <a:ea typeface="Aptos" panose="020B0004020202020204" pitchFamily="34" charset="0"/>
              <a:cs typeface="Times New Roman" panose="02020603050405020304" pitchFamily="18" charset="0"/>
            </a:endParaRPr>
          </a:p>
          <a:p>
            <a:pPr>
              <a:lnSpc>
                <a:spcPct val="100000"/>
              </a:lnSpc>
            </a:pPr>
            <a:r>
              <a:rPr lang="en-US" sz="2800" kern="0" dirty="0">
                <a:solidFill>
                  <a:srgbClr val="000000"/>
                </a:solidFill>
                <a:effectLst/>
                <a:latin typeface="+mn-lt"/>
                <a:ea typeface="Times New Roman" panose="02020603050405020304" pitchFamily="18" charset="0"/>
                <a:cs typeface="Times New Roman" panose="02020603050405020304" pitchFamily="18" charset="0"/>
              </a:rPr>
              <a:t> </a:t>
            </a:r>
            <a:endParaRPr lang="en-US" sz="2800" kern="100" dirty="0">
              <a:effectLst/>
              <a:latin typeface="+mn-lt"/>
              <a:ea typeface="Aptos" panose="020B0004020202020204" pitchFamily="34" charset="0"/>
              <a:cs typeface="Times New Roman" panose="02020603050405020304" pitchFamily="18" charset="0"/>
            </a:endParaRPr>
          </a:p>
          <a:p>
            <a:pPr>
              <a:lnSpc>
                <a:spcPct val="100000"/>
              </a:lnSpc>
            </a:pPr>
            <a:r>
              <a:rPr lang="en-US" sz="2800" kern="0" dirty="0">
                <a:solidFill>
                  <a:srgbClr val="000000"/>
                </a:solidFill>
                <a:effectLst/>
                <a:latin typeface="+mn-lt"/>
                <a:ea typeface="Times New Roman" panose="02020603050405020304" pitchFamily="18" charset="0"/>
                <a:cs typeface="Times New Roman" panose="02020603050405020304" pitchFamily="18" charset="0"/>
              </a:rPr>
              <a:t>2024-2025 Zip File Password: </a:t>
            </a:r>
            <a:r>
              <a:rPr lang="en-US" sz="2800" b="1" kern="0" dirty="0">
                <a:solidFill>
                  <a:srgbClr val="000000"/>
                </a:solidFill>
                <a:effectLst/>
                <a:latin typeface="+mn-lt"/>
                <a:ea typeface="Times New Roman" panose="02020603050405020304" pitchFamily="18" charset="0"/>
                <a:cs typeface="Times New Roman" panose="02020603050405020304" pitchFamily="18" charset="0"/>
              </a:rPr>
              <a:t>C@lapa24</a:t>
            </a:r>
            <a:endParaRPr lang="en-US" sz="2800" kern="100" dirty="0">
              <a:effectLst/>
              <a:latin typeface="+mn-lt"/>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8B4FFB1-BACD-10D8-84F5-3727A018DD7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729799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p:cNvSpPr>
            <a:spLocks noGrp="1"/>
          </p:cNvSpPr>
          <p:nvPr>
            <p:ph type="title"/>
          </p:nvPr>
        </p:nvSpPr>
        <p:spPr>
          <a:xfrm>
            <a:off x="491310" y="1816222"/>
            <a:ext cx="3659246" cy="2926080"/>
          </a:xfrm>
        </p:spPr>
        <p:txBody>
          <a:bodyPr vert="horz" lIns="91440" tIns="45720" rIns="91440" bIns="45720" rtlCol="0" anchor="b">
            <a:normAutofit fontScale="90000"/>
          </a:bodyPr>
          <a:lstStyle/>
          <a:p>
            <a:br>
              <a:rPr lang="en-US" sz="4400" dirty="0">
                <a:solidFill>
                  <a:srgbClr val="FFFFFF"/>
                </a:solidFill>
              </a:rPr>
            </a:br>
            <a:br>
              <a:rPr lang="en-US" sz="4400" dirty="0">
                <a:solidFill>
                  <a:srgbClr val="FFFFFF"/>
                </a:solidFill>
              </a:rPr>
            </a:br>
            <a:r>
              <a:rPr lang="en-US" sz="4400" dirty="0">
                <a:solidFill>
                  <a:srgbClr val="FFFFFF"/>
                </a:solidFill>
              </a:rPr>
              <a:t>Cycle 3</a:t>
            </a:r>
            <a:br>
              <a:rPr lang="en-US" sz="4400" dirty="0">
                <a:solidFill>
                  <a:srgbClr val="FFFFFF"/>
                </a:solidFill>
              </a:rPr>
            </a:br>
            <a:br>
              <a:rPr lang="en-US" sz="4400" dirty="0">
                <a:solidFill>
                  <a:srgbClr val="FFFFFF"/>
                </a:solidFill>
              </a:rPr>
            </a:br>
            <a:r>
              <a:rPr lang="en-US" sz="4400" dirty="0">
                <a:solidFill>
                  <a:srgbClr val="FFFFFF"/>
                </a:solidFill>
              </a:rPr>
              <a:t>Step 3: Act</a:t>
            </a:r>
            <a:br>
              <a:rPr lang="en-US" sz="4400" dirty="0">
                <a:solidFill>
                  <a:srgbClr val="FFFFFF"/>
                </a:solidFill>
              </a:rPr>
            </a:br>
            <a:br>
              <a:rPr lang="en-US" sz="4400" dirty="0">
                <a:solidFill>
                  <a:srgbClr val="FFFFFF"/>
                </a:solidFill>
              </a:rPr>
            </a:br>
            <a:r>
              <a:rPr lang="en-US" sz="4400" dirty="0">
                <a:solidFill>
                  <a:srgbClr val="FFFFFF"/>
                </a:solidFill>
              </a:rPr>
              <a:t>(3 Rubrics)</a:t>
            </a:r>
          </a:p>
        </p:txBody>
      </p:sp>
      <p:sp>
        <p:nvSpPr>
          <p:cNvPr id="5" name="Slide Number Placeholder 4"/>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3A51E27E-02B7-431C-94F3-7BAF2238D496}" type="slidenum">
              <a:rPr lang="en-US" smtClean="0"/>
              <a:pPr algn="l" defTabSz="914400">
                <a:spcAft>
                  <a:spcPts val="600"/>
                </a:spcAft>
              </a:pPr>
              <a:t>30</a:t>
            </a:fld>
            <a:endParaRPr lang="en-US"/>
          </a:p>
        </p:txBody>
      </p:sp>
      <p:pic>
        <p:nvPicPr>
          <p:cNvPr id="8" name="Picture 7">
            <a:extLst>
              <a:ext uri="{FF2B5EF4-FFF2-40B4-BE49-F238E27FC236}">
                <a16:creationId xmlns:a16="http://schemas.microsoft.com/office/drawing/2014/main" id="{8C845000-B15F-41BA-9D27-A7F20BB5C30C}"/>
              </a:ext>
              <a:ext uri="{C183D7F6-B498-43B3-948B-1728B52AA6E4}">
                <adec:decorative xmlns:adec="http://schemas.microsoft.com/office/drawing/2017/decorative" val="1"/>
              </a:ext>
            </a:extLst>
          </p:cNvPr>
          <p:cNvPicPr>
            <a:picLocks noChangeAspect="1"/>
          </p:cNvPicPr>
          <p:nvPr/>
        </p:nvPicPr>
        <p:blipFill rotWithShape="1">
          <a:blip r:embed="rId3"/>
          <a:srcRect l="19755" r="6736" b="-1"/>
          <a:stretch/>
        </p:blipFill>
        <p:spPr>
          <a:xfrm>
            <a:off x="4639733" y="10"/>
            <a:ext cx="7552266" cy="6857990"/>
          </a:xfrm>
          <a:prstGeom prst="rect">
            <a:avLst/>
          </a:prstGeom>
        </p:spPr>
      </p:pic>
      <p:sp>
        <p:nvSpPr>
          <p:cNvPr id="21" name="Rectangle 20">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90711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436114"/>
            <a:ext cx="11791421" cy="1441696"/>
          </a:xfrm>
        </p:spPr>
        <p:txBody>
          <a:bodyPr>
            <a:normAutofit fontScale="90000"/>
          </a:bodyPr>
          <a:lstStyle/>
          <a:p>
            <a:r>
              <a:rPr lang="en-US" dirty="0"/>
              <a:t>Cycle 3 Step 3:  Act</a:t>
            </a:r>
            <a:br>
              <a:rPr lang="en-US" dirty="0"/>
            </a:br>
            <a:r>
              <a:rPr lang="en-US" dirty="0"/>
              <a:t>                </a:t>
            </a:r>
            <a:r>
              <a:rPr lang="en-US" sz="4400" dirty="0"/>
              <a:t>     Assessment Guide (p 12-15)</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467484" y="1877810"/>
            <a:ext cx="11578770" cy="4980190"/>
          </a:xfrm>
        </p:spPr>
        <p:txBody>
          <a:bodyPr>
            <a:normAutofit/>
          </a:bodyPr>
          <a:lstStyle/>
          <a:p>
            <a:pPr>
              <a:lnSpc>
                <a:spcPct val="110000"/>
              </a:lnSpc>
              <a:spcBef>
                <a:spcPts val="0"/>
              </a:spcBef>
              <a:spcAft>
                <a:spcPts val="0"/>
              </a:spcAft>
            </a:pPr>
            <a:r>
              <a:rPr lang="en-US" sz="2200" b="1" dirty="0">
                <a:solidFill>
                  <a:schemeClr val="bg2">
                    <a:lumMod val="75000"/>
                  </a:schemeClr>
                </a:solidFill>
                <a:effectLst/>
                <a:latin typeface="Calibri" panose="020F0502020204030204" pitchFamily="34" charset="0"/>
              </a:rPr>
              <a:t>Part E: </a:t>
            </a:r>
            <a:r>
              <a:rPr lang="en-US" sz="2200" dirty="0">
                <a:solidFill>
                  <a:schemeClr val="bg2">
                    <a:lumMod val="75000"/>
                  </a:schemeClr>
                </a:solidFill>
                <a:effectLst/>
                <a:latin typeface="Calibri" panose="020F0502020204030204" pitchFamily="34" charset="0"/>
              </a:rPr>
              <a:t>Specific Notes from the Observation and/or Forms Used to Document the Observation</a:t>
            </a:r>
          </a:p>
          <a:p>
            <a:pPr>
              <a:lnSpc>
                <a:spcPct val="110000"/>
              </a:lnSpc>
              <a:spcBef>
                <a:spcPts val="0"/>
              </a:spcBef>
              <a:spcAft>
                <a:spcPts val="0"/>
              </a:spcAft>
            </a:pPr>
            <a:r>
              <a:rPr lang="en-US" sz="2200" dirty="0">
                <a:solidFill>
                  <a:schemeClr val="bg2">
                    <a:lumMod val="75000"/>
                  </a:schemeClr>
                </a:solidFill>
              </a:rPr>
              <a:t>            </a:t>
            </a:r>
            <a:r>
              <a:rPr lang="en-US" sz="2200" dirty="0">
                <a:solidFill>
                  <a:schemeClr val="bg2">
                    <a:lumMod val="75000"/>
                  </a:schemeClr>
                </a:solidFill>
                <a:effectLst/>
                <a:latin typeface="Calibri" panose="020F0502020204030204" pitchFamily="34" charset="0"/>
              </a:rPr>
              <a:t> Evidence Related to CSTP Element(s) </a:t>
            </a:r>
          </a:p>
          <a:p>
            <a:pPr>
              <a:lnSpc>
                <a:spcPct val="110000"/>
              </a:lnSpc>
              <a:spcBef>
                <a:spcPts val="0"/>
              </a:spcBef>
              <a:spcAft>
                <a:spcPts val="0"/>
              </a:spcAft>
            </a:pPr>
            <a:r>
              <a:rPr lang="en-US" sz="2200" b="1" dirty="0">
                <a:solidFill>
                  <a:schemeClr val="bg2">
                    <a:lumMod val="75000"/>
                  </a:schemeClr>
                </a:solidFill>
                <a:effectLst/>
                <a:latin typeface="Calibri" panose="020F0502020204030204" pitchFamily="34" charset="0"/>
              </a:rPr>
              <a:t>Part F: </a:t>
            </a:r>
            <a:r>
              <a:rPr lang="en-US" sz="2200" dirty="0">
                <a:solidFill>
                  <a:schemeClr val="bg2">
                    <a:lumMod val="75000"/>
                  </a:schemeClr>
                </a:solidFill>
                <a:effectLst/>
                <a:latin typeface="Calibri" panose="020F0502020204030204" pitchFamily="34" charset="0"/>
              </a:rPr>
              <a:t>Student Work Product Example(s) from the lesson used in the post-observation meeting </a:t>
            </a:r>
          </a:p>
          <a:p>
            <a:pPr>
              <a:lnSpc>
                <a:spcPct val="110000"/>
              </a:lnSpc>
              <a:spcBef>
                <a:spcPts val="0"/>
              </a:spcBef>
              <a:spcAft>
                <a:spcPts val="0"/>
              </a:spcAft>
            </a:pPr>
            <a:endParaRPr lang="en-US" sz="2200" dirty="0">
              <a:solidFill>
                <a:schemeClr val="bg2">
                  <a:lumMod val="75000"/>
                </a:schemeClr>
              </a:solidFill>
            </a:endParaRPr>
          </a:p>
          <a:p>
            <a:r>
              <a:rPr lang="en-US" sz="2600" b="1" dirty="0">
                <a:solidFill>
                  <a:srgbClr val="4F757F"/>
                </a:solidFill>
                <a:effectLst/>
                <a:latin typeface="Calibri" panose="020F0502020204030204" pitchFamily="34" charset="0"/>
              </a:rPr>
              <a:t>I. Focu</a:t>
            </a:r>
            <a:r>
              <a:rPr lang="en-US" sz="2600" b="1" dirty="0">
                <a:solidFill>
                  <a:srgbClr val="4F757F"/>
                </a:solidFill>
              </a:rPr>
              <a:t>sed Classroom Observation</a:t>
            </a:r>
            <a:endParaRPr lang="en-US" sz="2600" dirty="0"/>
          </a:p>
          <a:p>
            <a:pPr marL="806958" lvl="1" indent="-514350">
              <a:lnSpc>
                <a:spcPct val="120000"/>
              </a:lnSpc>
              <a:spcBef>
                <a:spcPts val="0"/>
              </a:spcBef>
              <a:spcAft>
                <a:spcPts val="0"/>
              </a:spcAft>
              <a:buFont typeface="+mj-lt"/>
              <a:buAutoNum type="romanLcPeriod"/>
            </a:pPr>
            <a:r>
              <a:rPr lang="en-US" sz="2600" dirty="0">
                <a:solidFill>
                  <a:schemeClr val="tx1"/>
                </a:solidFill>
                <a:effectLst/>
                <a:latin typeface="Calibri" panose="020F0502020204030204" pitchFamily="34" charset="0"/>
              </a:rPr>
              <a:t>C</a:t>
            </a:r>
            <a:r>
              <a:rPr lang="en-US" sz="2600" dirty="0">
                <a:effectLst/>
                <a:latin typeface="Calibri" panose="020F0502020204030204" pitchFamily="34" charset="0"/>
              </a:rPr>
              <a:t>onduct the </a:t>
            </a:r>
            <a:r>
              <a:rPr lang="en-US" sz="2600" dirty="0">
                <a:solidFill>
                  <a:srgbClr val="0560BF"/>
                </a:solidFill>
                <a:effectLst/>
                <a:latin typeface="Calibri" panose="020F0502020204030204" pitchFamily="34" charset="0"/>
              </a:rPr>
              <a:t>CSTP</a:t>
            </a:r>
            <a:r>
              <a:rPr lang="en-US" sz="2600" dirty="0">
                <a:effectLst/>
                <a:latin typeface="Calibri" panose="020F0502020204030204" pitchFamily="34" charset="0"/>
              </a:rPr>
              <a:t>-focused classroom observation (20 minute minimum)</a:t>
            </a:r>
          </a:p>
          <a:p>
            <a:pPr marL="806958" lvl="1" indent="-514350">
              <a:lnSpc>
                <a:spcPct val="120000"/>
              </a:lnSpc>
              <a:spcBef>
                <a:spcPts val="0"/>
              </a:spcBef>
              <a:spcAft>
                <a:spcPts val="0"/>
              </a:spcAft>
              <a:buFont typeface="+mj-lt"/>
              <a:buAutoNum type="romanLcPeriod"/>
            </a:pPr>
            <a:r>
              <a:rPr lang="en-US" sz="2600" b="1" dirty="0">
                <a:effectLst/>
                <a:latin typeface="Calibri" panose="020F0502020204030204" pitchFamily="34" charset="0"/>
              </a:rPr>
              <a:t>Video-record </a:t>
            </a:r>
            <a:r>
              <a:rPr lang="en-US" sz="2600" dirty="0">
                <a:effectLst/>
                <a:latin typeface="Calibri" panose="020F0502020204030204" pitchFamily="34" charset="0"/>
              </a:rPr>
              <a:t>the teacher’s instruction for the </a:t>
            </a:r>
            <a:r>
              <a:rPr lang="en-US" sz="2600" b="1" dirty="0">
                <a:effectLst/>
                <a:latin typeface="Calibri" panose="020F0502020204030204" pitchFamily="34" charset="0"/>
              </a:rPr>
              <a:t>full duration </a:t>
            </a:r>
            <a:r>
              <a:rPr lang="en-US" sz="2600" dirty="0">
                <a:effectLst/>
                <a:latin typeface="Calibri" panose="020F0502020204030204" pitchFamily="34" charset="0"/>
              </a:rPr>
              <a:t>of the observation </a:t>
            </a:r>
            <a:endParaRPr lang="en-US" sz="2600" dirty="0"/>
          </a:p>
          <a:p>
            <a:pPr marL="806958" lvl="1" indent="-514350">
              <a:lnSpc>
                <a:spcPct val="120000"/>
              </a:lnSpc>
              <a:spcBef>
                <a:spcPts val="0"/>
              </a:spcBef>
              <a:spcAft>
                <a:spcPts val="0"/>
              </a:spcAft>
              <a:buFont typeface="+mj-lt"/>
              <a:buAutoNum type="romanLcPeriod"/>
            </a:pPr>
            <a:r>
              <a:rPr lang="en-US" sz="2600" dirty="0">
                <a:effectLst/>
                <a:latin typeface="Calibri" panose="020F0502020204030204" pitchFamily="34" charset="0"/>
              </a:rPr>
              <a:t> Use an observation tool to collect evidence on the selected 1-2 CSTP elements </a:t>
            </a:r>
          </a:p>
          <a:p>
            <a:pPr marL="806958" lvl="1" indent="-514350">
              <a:lnSpc>
                <a:spcPct val="120000"/>
              </a:lnSpc>
              <a:spcBef>
                <a:spcPts val="0"/>
              </a:spcBef>
              <a:spcAft>
                <a:spcPts val="0"/>
              </a:spcAft>
              <a:buFont typeface="+mj-lt"/>
              <a:buAutoNum type="romanLcPeriod"/>
            </a:pPr>
            <a:r>
              <a:rPr lang="en-US" sz="2600" dirty="0"/>
              <a:t>Collect pre-determined  student work products </a:t>
            </a:r>
          </a:p>
          <a:p>
            <a:pPr marL="806958" lvl="1" indent="-514350">
              <a:lnSpc>
                <a:spcPct val="12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31</a:t>
            </a:fld>
            <a:endParaRPr lang="en-US"/>
          </a:p>
        </p:txBody>
      </p:sp>
    </p:spTree>
    <p:extLst>
      <p:ext uri="{BB962C8B-B14F-4D97-AF65-F5344CB8AC3E}">
        <p14:creationId xmlns:p14="http://schemas.microsoft.com/office/powerpoint/2010/main" val="216847290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436114"/>
            <a:ext cx="11791421" cy="1441696"/>
          </a:xfrm>
        </p:spPr>
        <p:txBody>
          <a:bodyPr>
            <a:normAutofit fontScale="90000"/>
          </a:bodyPr>
          <a:lstStyle/>
          <a:p>
            <a:r>
              <a:rPr lang="en-US" dirty="0"/>
              <a:t>Cycle 3 Step 3:  Act</a:t>
            </a:r>
            <a:br>
              <a:rPr lang="en-US" dirty="0"/>
            </a:br>
            <a:r>
              <a:rPr lang="en-US" dirty="0"/>
              <a:t>               </a:t>
            </a:r>
            <a:r>
              <a:rPr lang="en-US" sz="4400" dirty="0"/>
              <a:t>Assessment Guide (pages 12-15)</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467484" y="1877810"/>
            <a:ext cx="11578770" cy="4980190"/>
          </a:xfrm>
        </p:spPr>
        <p:txBody>
          <a:bodyPr>
            <a:normAutofit/>
          </a:bodyPr>
          <a:lstStyle/>
          <a:p>
            <a:pPr>
              <a:lnSpc>
                <a:spcPct val="110000"/>
              </a:lnSpc>
              <a:spcBef>
                <a:spcPts val="0"/>
              </a:spcBef>
              <a:spcAft>
                <a:spcPts val="0"/>
              </a:spcAft>
            </a:pPr>
            <a:r>
              <a:rPr lang="en-US" sz="2200" b="1" dirty="0">
                <a:solidFill>
                  <a:schemeClr val="bg2">
                    <a:lumMod val="75000"/>
                  </a:schemeClr>
                </a:solidFill>
                <a:effectLst/>
                <a:latin typeface="Calibri" panose="020F0502020204030204" pitchFamily="34" charset="0"/>
              </a:rPr>
              <a:t>Part E: </a:t>
            </a:r>
            <a:r>
              <a:rPr lang="en-US" sz="2200" dirty="0">
                <a:solidFill>
                  <a:schemeClr val="bg2">
                    <a:lumMod val="75000"/>
                  </a:schemeClr>
                </a:solidFill>
                <a:effectLst/>
                <a:latin typeface="Calibri" panose="020F0502020204030204" pitchFamily="34" charset="0"/>
              </a:rPr>
              <a:t>Specific Notes from the Observation....Evidence Related to CSTP Element(s) </a:t>
            </a:r>
          </a:p>
          <a:p>
            <a:pPr>
              <a:lnSpc>
                <a:spcPct val="110000"/>
              </a:lnSpc>
              <a:spcBef>
                <a:spcPts val="0"/>
              </a:spcBef>
              <a:spcAft>
                <a:spcPts val="0"/>
              </a:spcAft>
            </a:pPr>
            <a:r>
              <a:rPr lang="en-US" sz="2200" b="1" dirty="0">
                <a:solidFill>
                  <a:schemeClr val="bg2">
                    <a:lumMod val="75000"/>
                  </a:schemeClr>
                </a:solidFill>
                <a:effectLst/>
                <a:latin typeface="Calibri" panose="020F0502020204030204" pitchFamily="34" charset="0"/>
              </a:rPr>
              <a:t>Part F: </a:t>
            </a:r>
            <a:r>
              <a:rPr lang="en-US" sz="2200" dirty="0">
                <a:solidFill>
                  <a:schemeClr val="bg2">
                    <a:lumMod val="75000"/>
                  </a:schemeClr>
                </a:solidFill>
                <a:effectLst/>
                <a:latin typeface="Calibri" panose="020F0502020204030204" pitchFamily="34" charset="0"/>
              </a:rPr>
              <a:t>Student Work Product Example(s) from the lesson used in the post-observation meeting </a:t>
            </a:r>
            <a:endParaRPr lang="en-US" sz="2200" dirty="0">
              <a:solidFill>
                <a:schemeClr val="bg2">
                  <a:lumMod val="75000"/>
                </a:schemeClr>
              </a:solidFill>
            </a:endParaRPr>
          </a:p>
          <a:p>
            <a:pPr>
              <a:lnSpc>
                <a:spcPct val="110000"/>
              </a:lnSpc>
              <a:spcBef>
                <a:spcPts val="0"/>
              </a:spcBef>
              <a:spcAft>
                <a:spcPts val="0"/>
              </a:spcAft>
            </a:pPr>
            <a:r>
              <a:rPr lang="en-US" sz="2200" b="1" dirty="0">
                <a:solidFill>
                  <a:schemeClr val="bg2">
                    <a:lumMod val="75000"/>
                  </a:schemeClr>
                </a:solidFill>
                <a:effectLst/>
                <a:latin typeface="Calibri" panose="020F0502020204030204" pitchFamily="34" charset="0"/>
              </a:rPr>
              <a:t>Part G: </a:t>
            </a:r>
            <a:r>
              <a:rPr lang="en-US" sz="2200" dirty="0">
                <a:solidFill>
                  <a:schemeClr val="bg2">
                    <a:lumMod val="75000"/>
                  </a:schemeClr>
                </a:solidFill>
                <a:effectLst/>
                <a:latin typeface="Calibri" panose="020F0502020204030204" pitchFamily="34" charset="0"/>
              </a:rPr>
              <a:t>1 to 5 </a:t>
            </a:r>
            <a:r>
              <a:rPr lang="en-US" sz="2200" dirty="0">
                <a:solidFill>
                  <a:schemeClr val="bg2">
                    <a:lumMod val="75000"/>
                  </a:schemeClr>
                </a:solidFill>
              </a:rPr>
              <a:t>Annotated Vide Clips of the Post-Observation Meeting </a:t>
            </a:r>
          </a:p>
          <a:p>
            <a:r>
              <a:rPr lang="en-US" sz="2400" b="1" dirty="0">
                <a:solidFill>
                  <a:srgbClr val="4F757F"/>
                </a:solidFill>
                <a:effectLst/>
                <a:latin typeface="Calibri" panose="020F0502020204030204" pitchFamily="34" charset="0"/>
              </a:rPr>
              <a:t>II. Preparation for the Post-Observation Meeting </a:t>
            </a:r>
            <a:endParaRPr lang="en-US" sz="2400" dirty="0"/>
          </a:p>
          <a:p>
            <a:pPr marL="806958" lvl="1" indent="-514350">
              <a:lnSpc>
                <a:spcPct val="120000"/>
              </a:lnSpc>
              <a:spcBef>
                <a:spcPts val="0"/>
              </a:spcBef>
              <a:spcAft>
                <a:spcPts val="0"/>
              </a:spcAft>
              <a:buFont typeface="+mj-lt"/>
              <a:buAutoNum type="romanLcPeriod"/>
            </a:pPr>
            <a:r>
              <a:rPr lang="en-US" dirty="0">
                <a:solidFill>
                  <a:schemeClr val="tx1"/>
                </a:solidFill>
              </a:rPr>
              <a:t>W</a:t>
            </a:r>
            <a:r>
              <a:rPr lang="en-US" dirty="0">
                <a:effectLst/>
                <a:latin typeface="Calibri" panose="020F0502020204030204" pitchFamily="34" charset="0"/>
              </a:rPr>
              <a:t>atch the video recording of the lesson </a:t>
            </a:r>
            <a:r>
              <a:rPr lang="en-US" b="1" dirty="0">
                <a:effectLst/>
                <a:latin typeface="Calibri" panose="020F0502020204030204" pitchFamily="34" charset="0"/>
              </a:rPr>
              <a:t>and analyze </a:t>
            </a:r>
            <a:r>
              <a:rPr lang="en-US" dirty="0">
                <a:effectLst/>
                <a:latin typeface="Calibri" panose="020F0502020204030204" pitchFamily="34" charset="0"/>
              </a:rPr>
              <a:t>the VT’s performance</a:t>
            </a:r>
          </a:p>
          <a:p>
            <a:pPr marL="806958" lvl="1" indent="-514350">
              <a:lnSpc>
                <a:spcPct val="120000"/>
              </a:lnSpc>
              <a:spcBef>
                <a:spcPts val="0"/>
              </a:spcBef>
              <a:spcAft>
                <a:spcPts val="0"/>
              </a:spcAft>
              <a:buFont typeface="+mj-lt"/>
              <a:buAutoNum type="romanLcPeriod"/>
            </a:pPr>
            <a:r>
              <a:rPr lang="en-US" dirty="0"/>
              <a:t>D</a:t>
            </a:r>
            <a:r>
              <a:rPr lang="en-US" dirty="0">
                <a:effectLst/>
                <a:latin typeface="Calibri" panose="020F0502020204030204" pitchFamily="34" charset="0"/>
              </a:rPr>
              <a:t>evelop </a:t>
            </a:r>
            <a:r>
              <a:rPr lang="en-US" b="1" dirty="0">
                <a:effectLst/>
                <a:latin typeface="Calibri" panose="020F0502020204030204" pitchFamily="34" charset="0"/>
              </a:rPr>
              <a:t>guiding questions</a:t>
            </a:r>
            <a:r>
              <a:rPr lang="en-US" dirty="0">
                <a:effectLst/>
                <a:latin typeface="Calibri" panose="020F0502020204030204" pitchFamily="34" charset="0"/>
              </a:rPr>
              <a:t> to promote professional learning...on the CSTP element(s) </a:t>
            </a:r>
            <a:endParaRPr lang="en-US" dirty="0"/>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 Watch the video of the lesson </a:t>
            </a:r>
            <a:r>
              <a:rPr lang="en-US" b="1" dirty="0">
                <a:effectLst/>
                <a:latin typeface="Calibri" panose="020F0502020204030204" pitchFamily="34" charset="0"/>
              </a:rPr>
              <a:t>together</a:t>
            </a:r>
            <a:r>
              <a:rPr lang="en-US" dirty="0">
                <a:effectLst/>
                <a:latin typeface="Calibri" panose="020F0502020204030204" pitchFamily="34" charset="0"/>
              </a:rPr>
              <a:t> during the post-observation meeting to guide the two-way CSTP-focused conversation </a:t>
            </a:r>
            <a:endParaRPr lang="en-US" dirty="0"/>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 Ask the </a:t>
            </a:r>
            <a:r>
              <a:rPr lang="en-US" b="1" dirty="0">
                <a:effectLst/>
                <a:latin typeface="Calibri" panose="020F0502020204030204" pitchFamily="34" charset="0"/>
              </a:rPr>
              <a:t>volunteer teacher for feedback</a:t>
            </a:r>
            <a:r>
              <a:rPr lang="en-US" dirty="0">
                <a:effectLst/>
                <a:latin typeface="Calibri" panose="020F0502020204030204" pitchFamily="34" charset="0"/>
              </a:rPr>
              <a:t> regarding what was helpful and not helpful throughout the coaching cycle—</a:t>
            </a:r>
            <a:r>
              <a:rPr lang="en-US" dirty="0">
                <a:solidFill>
                  <a:srgbClr val="FF0000"/>
                </a:solidFill>
                <a:effectLst/>
                <a:latin typeface="Calibri" panose="020F0502020204030204" pitchFamily="34" charset="0"/>
              </a:rPr>
              <a:t>their impressions of your coaching skills</a:t>
            </a:r>
            <a:r>
              <a:rPr lang="en-US" dirty="0">
                <a:effectLst/>
                <a:latin typeface="Calibri" panose="020F0502020204030204" pitchFamily="34" charset="0"/>
              </a:rPr>
              <a:t> </a:t>
            </a:r>
            <a:endParaRPr lang="en-US" dirty="0"/>
          </a:p>
          <a:p>
            <a:pPr marL="806958" lvl="1" indent="-514350">
              <a:lnSpc>
                <a:spcPct val="12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32</a:t>
            </a:fld>
            <a:endParaRPr lang="en-US"/>
          </a:p>
        </p:txBody>
      </p:sp>
    </p:spTree>
    <p:extLst>
      <p:ext uri="{BB962C8B-B14F-4D97-AF65-F5344CB8AC3E}">
        <p14:creationId xmlns:p14="http://schemas.microsoft.com/office/powerpoint/2010/main" val="263604045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436114"/>
            <a:ext cx="11791421" cy="1441696"/>
          </a:xfrm>
        </p:spPr>
        <p:txBody>
          <a:bodyPr>
            <a:normAutofit fontScale="90000"/>
          </a:bodyPr>
          <a:lstStyle/>
          <a:p>
            <a:r>
              <a:rPr lang="en-US" dirty="0"/>
              <a:t>Cycle 3 Step 3:  Act</a:t>
            </a:r>
            <a:br>
              <a:rPr lang="en-US" dirty="0"/>
            </a:br>
            <a:r>
              <a:rPr lang="en-US" dirty="0"/>
              <a:t>                </a:t>
            </a:r>
            <a:r>
              <a:rPr lang="en-US" sz="4400" dirty="0"/>
              <a:t>                           AG (p 12-15)</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467484" y="1877810"/>
            <a:ext cx="11578770" cy="4980190"/>
          </a:xfrm>
        </p:spPr>
        <p:txBody>
          <a:bodyPr>
            <a:normAutofit/>
          </a:bodyPr>
          <a:lstStyle/>
          <a:p>
            <a:pPr>
              <a:lnSpc>
                <a:spcPct val="110000"/>
              </a:lnSpc>
              <a:spcBef>
                <a:spcPts val="0"/>
              </a:spcBef>
              <a:spcAft>
                <a:spcPts val="0"/>
              </a:spcAft>
            </a:pPr>
            <a:r>
              <a:rPr lang="en-US" sz="2200" b="1" dirty="0">
                <a:solidFill>
                  <a:schemeClr val="bg2">
                    <a:lumMod val="75000"/>
                  </a:schemeClr>
                </a:solidFill>
                <a:effectLst/>
                <a:latin typeface="Calibri" panose="020F0502020204030204" pitchFamily="34" charset="0"/>
              </a:rPr>
              <a:t>Part E: </a:t>
            </a:r>
            <a:r>
              <a:rPr lang="en-US" sz="2200" dirty="0">
                <a:solidFill>
                  <a:schemeClr val="bg2">
                    <a:lumMod val="75000"/>
                  </a:schemeClr>
                </a:solidFill>
                <a:effectLst/>
                <a:latin typeface="Calibri" panose="020F0502020204030204" pitchFamily="34" charset="0"/>
              </a:rPr>
              <a:t>Specific Notes from the Observation....Evidence Related to CSTP Element(s) </a:t>
            </a:r>
          </a:p>
          <a:p>
            <a:pPr>
              <a:lnSpc>
                <a:spcPct val="110000"/>
              </a:lnSpc>
              <a:spcBef>
                <a:spcPts val="0"/>
              </a:spcBef>
              <a:spcAft>
                <a:spcPts val="0"/>
              </a:spcAft>
            </a:pPr>
            <a:r>
              <a:rPr lang="en-US" sz="2200" b="1" dirty="0">
                <a:solidFill>
                  <a:schemeClr val="bg2">
                    <a:lumMod val="75000"/>
                  </a:schemeClr>
                </a:solidFill>
                <a:effectLst/>
                <a:latin typeface="Calibri" panose="020F0502020204030204" pitchFamily="34" charset="0"/>
              </a:rPr>
              <a:t>Part F: </a:t>
            </a:r>
            <a:r>
              <a:rPr lang="en-US" sz="2200" dirty="0">
                <a:solidFill>
                  <a:schemeClr val="bg2">
                    <a:lumMod val="75000"/>
                  </a:schemeClr>
                </a:solidFill>
                <a:effectLst/>
                <a:latin typeface="Calibri" panose="020F0502020204030204" pitchFamily="34" charset="0"/>
              </a:rPr>
              <a:t>Student Work Product Example(s) from the lesson used in the post-observation meeting </a:t>
            </a:r>
            <a:endParaRPr lang="en-US" sz="2200" dirty="0">
              <a:solidFill>
                <a:schemeClr val="bg2">
                  <a:lumMod val="75000"/>
                </a:schemeClr>
              </a:solidFill>
            </a:endParaRPr>
          </a:p>
          <a:p>
            <a:pPr>
              <a:lnSpc>
                <a:spcPct val="110000"/>
              </a:lnSpc>
              <a:spcBef>
                <a:spcPts val="0"/>
              </a:spcBef>
              <a:spcAft>
                <a:spcPts val="0"/>
              </a:spcAft>
            </a:pPr>
            <a:r>
              <a:rPr lang="en-US" sz="2200" b="1" dirty="0">
                <a:solidFill>
                  <a:schemeClr val="bg2">
                    <a:lumMod val="75000"/>
                  </a:schemeClr>
                </a:solidFill>
                <a:effectLst/>
                <a:latin typeface="Calibri" panose="020F0502020204030204" pitchFamily="34" charset="0"/>
              </a:rPr>
              <a:t>Part G: </a:t>
            </a:r>
            <a:r>
              <a:rPr lang="en-US" sz="2200" dirty="0">
                <a:solidFill>
                  <a:schemeClr val="bg2">
                    <a:lumMod val="75000"/>
                  </a:schemeClr>
                </a:solidFill>
                <a:effectLst/>
                <a:latin typeface="Calibri" panose="020F0502020204030204" pitchFamily="34" charset="0"/>
              </a:rPr>
              <a:t>1 to 5 </a:t>
            </a:r>
            <a:r>
              <a:rPr lang="en-US" sz="2200" dirty="0">
                <a:solidFill>
                  <a:schemeClr val="bg2">
                    <a:lumMod val="75000"/>
                  </a:schemeClr>
                </a:solidFill>
              </a:rPr>
              <a:t>Annotated Vide Clips of the Post-Observation Meeting </a:t>
            </a:r>
          </a:p>
          <a:p>
            <a:r>
              <a:rPr lang="en-US" sz="2400" b="1" dirty="0">
                <a:solidFill>
                  <a:srgbClr val="4F757F"/>
                </a:solidFill>
                <a:effectLst/>
                <a:latin typeface="Calibri" panose="020F0502020204030204" pitchFamily="34" charset="0"/>
              </a:rPr>
              <a:t>III. Post-Observation Meeting </a:t>
            </a:r>
            <a:endParaRPr lang="en-US" sz="2400" dirty="0"/>
          </a:p>
          <a:p>
            <a:pPr marL="806958" lvl="1" indent="-514350">
              <a:lnSpc>
                <a:spcPct val="120000"/>
              </a:lnSpc>
              <a:spcBef>
                <a:spcPts val="0"/>
              </a:spcBef>
              <a:spcAft>
                <a:spcPts val="0"/>
              </a:spcAft>
              <a:buFont typeface="+mj-lt"/>
              <a:buAutoNum type="romanLcPeriod"/>
            </a:pPr>
            <a:r>
              <a:rPr lang="en-US" dirty="0">
                <a:effectLst/>
                <a:latin typeface="Calibri" panose="020F0502020204030204" pitchFamily="34" charset="0"/>
              </a:rPr>
              <a:t>Conduct and video-record the entire post-observation meeting with VT including when you watch the lesson observation video together. </a:t>
            </a:r>
          </a:p>
          <a:p>
            <a:pPr marL="806958" lvl="1" indent="-514350">
              <a:lnSpc>
                <a:spcPct val="120000"/>
              </a:lnSpc>
              <a:spcBef>
                <a:spcPts val="0"/>
              </a:spcBef>
              <a:spcAft>
                <a:spcPts val="0"/>
              </a:spcAft>
              <a:buFont typeface="+mj-lt"/>
              <a:buAutoNum type="romanLcPeriod"/>
            </a:pPr>
            <a:r>
              <a:rPr lang="en-US" dirty="0"/>
              <a:t>R</a:t>
            </a:r>
            <a:r>
              <a:rPr lang="en-US" dirty="0">
                <a:effectLst/>
                <a:latin typeface="Calibri" panose="020F0502020204030204" pitchFamily="34" charset="0"/>
              </a:rPr>
              <a:t>eview student work products</a:t>
            </a:r>
          </a:p>
          <a:p>
            <a:pPr marL="806958" lvl="1" indent="-514350">
              <a:lnSpc>
                <a:spcPct val="120000"/>
              </a:lnSpc>
              <a:spcBef>
                <a:spcPts val="0"/>
              </a:spcBef>
              <a:spcAft>
                <a:spcPts val="0"/>
              </a:spcAft>
              <a:buFont typeface="+mj-lt"/>
              <a:buAutoNum type="romanLcPeriod"/>
            </a:pPr>
            <a:r>
              <a:rPr lang="en-US" dirty="0"/>
              <a:t>C</a:t>
            </a:r>
            <a:r>
              <a:rPr lang="en-US" dirty="0">
                <a:effectLst/>
                <a:latin typeface="Calibri" panose="020F0502020204030204" pitchFamily="34" charset="0"/>
              </a:rPr>
              <a:t>onduct a two-way conversation with the teacher (VT self-assessment, observation notes,  effectiveness of teaching practices, next steps for VT growth, feedback on your coaching)</a:t>
            </a:r>
            <a:endParaRPr lang="en-US" dirty="0"/>
          </a:p>
          <a:p>
            <a:pPr marL="806958" lvl="1" indent="-514350">
              <a:lnSpc>
                <a:spcPct val="12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33</a:t>
            </a:fld>
            <a:endParaRPr lang="en-US"/>
          </a:p>
        </p:txBody>
      </p:sp>
    </p:spTree>
    <p:extLst>
      <p:ext uri="{BB962C8B-B14F-4D97-AF65-F5344CB8AC3E}">
        <p14:creationId xmlns:p14="http://schemas.microsoft.com/office/powerpoint/2010/main" val="33229817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436114"/>
            <a:ext cx="11791421" cy="1441696"/>
          </a:xfrm>
        </p:spPr>
        <p:txBody>
          <a:bodyPr>
            <a:normAutofit fontScale="90000"/>
          </a:bodyPr>
          <a:lstStyle/>
          <a:p>
            <a:r>
              <a:rPr lang="en-US" dirty="0"/>
              <a:t>Cycle 3 Step 3:  Act</a:t>
            </a:r>
            <a:br>
              <a:rPr lang="en-US" dirty="0"/>
            </a:br>
            <a:r>
              <a:rPr lang="en-US" dirty="0"/>
              <a:t>               </a:t>
            </a:r>
            <a:r>
              <a:rPr lang="en-US" sz="4400" dirty="0"/>
              <a:t>Assessment Guide (page 12-15)</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361158" y="1845733"/>
            <a:ext cx="11578770" cy="4980190"/>
          </a:xfrm>
        </p:spPr>
        <p:txBody>
          <a:bodyPr>
            <a:normAutofit/>
          </a:bodyPr>
          <a:lstStyle/>
          <a:p>
            <a:pPr>
              <a:lnSpc>
                <a:spcPct val="110000"/>
              </a:lnSpc>
              <a:spcBef>
                <a:spcPts val="0"/>
              </a:spcBef>
              <a:spcAft>
                <a:spcPts val="0"/>
              </a:spcAft>
            </a:pPr>
            <a:r>
              <a:rPr lang="en-US" sz="2400" b="1" dirty="0">
                <a:solidFill>
                  <a:schemeClr val="bg2">
                    <a:lumMod val="75000"/>
                  </a:schemeClr>
                </a:solidFill>
                <a:effectLst/>
                <a:latin typeface="Calibri" panose="020F0502020204030204" pitchFamily="34" charset="0"/>
              </a:rPr>
              <a:t>Part G: </a:t>
            </a:r>
            <a:r>
              <a:rPr lang="en-US" sz="2400" dirty="0">
                <a:solidFill>
                  <a:schemeClr val="bg2">
                    <a:lumMod val="75000"/>
                  </a:schemeClr>
                </a:solidFill>
                <a:effectLst/>
                <a:latin typeface="Calibri" panose="020F0502020204030204" pitchFamily="34" charset="0"/>
              </a:rPr>
              <a:t>1 to 3 </a:t>
            </a:r>
            <a:r>
              <a:rPr lang="en-US" sz="2400" dirty="0">
                <a:solidFill>
                  <a:schemeClr val="bg2">
                    <a:lumMod val="75000"/>
                  </a:schemeClr>
                </a:solidFill>
              </a:rPr>
              <a:t>Annotated Video Clips of the Post-Observation Meeting </a:t>
            </a:r>
          </a:p>
          <a:p>
            <a:r>
              <a:rPr lang="en-US" sz="2400" b="1" dirty="0">
                <a:solidFill>
                  <a:srgbClr val="4F757F"/>
                </a:solidFill>
                <a:effectLst/>
                <a:latin typeface="Calibri" panose="020F0502020204030204" pitchFamily="34" charset="0"/>
              </a:rPr>
              <a:t>III. Evidence of Your Coaching</a:t>
            </a:r>
            <a:endParaRPr lang="en-US" sz="2400" dirty="0"/>
          </a:p>
          <a:p>
            <a:pPr marL="806958" lvl="1" indent="-514350">
              <a:lnSpc>
                <a:spcPct val="120000"/>
              </a:lnSpc>
              <a:spcBef>
                <a:spcPts val="0"/>
              </a:spcBef>
              <a:spcAft>
                <a:spcPts val="0"/>
              </a:spcAft>
              <a:buFont typeface="+mj-lt"/>
              <a:buAutoNum type="romanLcPeriod"/>
            </a:pPr>
            <a:r>
              <a:rPr lang="en-US" dirty="0"/>
              <a:t>S</a:t>
            </a:r>
            <a:r>
              <a:rPr lang="en-US" dirty="0">
                <a:effectLst/>
                <a:latin typeface="Calibri" panose="020F0502020204030204" pitchFamily="34" charset="0"/>
              </a:rPr>
              <a:t>elect 1 to </a:t>
            </a:r>
            <a:r>
              <a:rPr lang="en-US" dirty="0"/>
              <a:t>3 </a:t>
            </a:r>
            <a:r>
              <a:rPr lang="en-US" dirty="0">
                <a:effectLst/>
                <a:latin typeface="Calibri" panose="020F0502020204030204" pitchFamily="34" charset="0"/>
              </a:rPr>
              <a:t>video clips </a:t>
            </a:r>
            <a:r>
              <a:rPr lang="en-US" b="1" dirty="0">
                <a:effectLst/>
                <a:latin typeface="Calibri" panose="020F0502020204030204" pitchFamily="34" charset="0"/>
              </a:rPr>
              <a:t>(totaling </a:t>
            </a:r>
            <a:r>
              <a:rPr lang="en-US" dirty="0">
                <a:effectLst/>
                <a:latin typeface="Calibri" panose="020F0502020204030204" pitchFamily="34" charset="0"/>
              </a:rPr>
              <a:t>no more than 15 minutes; a single clip should be at least 1 minute in length)</a:t>
            </a:r>
            <a:r>
              <a:rPr lang="en-US" b="1" dirty="0">
                <a:effectLst/>
                <a:latin typeface="Calibri" panose="020F0502020204030204" pitchFamily="34" charset="0"/>
              </a:rPr>
              <a:t> </a:t>
            </a:r>
            <a:r>
              <a:rPr lang="en-US" dirty="0">
                <a:effectLst/>
                <a:latin typeface="Calibri" panose="020F0502020204030204" pitchFamily="34" charset="0"/>
              </a:rPr>
              <a:t>to provide evidence of collaborative discussion (you + VT)</a:t>
            </a:r>
          </a:p>
          <a:p>
            <a:pPr marL="806958" lvl="1" indent="-514350">
              <a:lnSpc>
                <a:spcPct val="120000"/>
              </a:lnSpc>
              <a:spcBef>
                <a:spcPts val="0"/>
              </a:spcBef>
              <a:spcAft>
                <a:spcPts val="0"/>
              </a:spcAft>
              <a:buFont typeface="+mj-lt"/>
              <a:buAutoNum type="romanLcPeriod"/>
            </a:pPr>
            <a:r>
              <a:rPr lang="en-US" dirty="0"/>
              <a:t>Annotation titles</a:t>
            </a:r>
          </a:p>
          <a:p>
            <a:pPr marL="1504950" lvl="2" indent="-635000">
              <a:lnSpc>
                <a:spcPct val="120000"/>
              </a:lnSpc>
              <a:spcBef>
                <a:spcPts val="0"/>
              </a:spcBef>
              <a:spcAft>
                <a:spcPts val="0"/>
              </a:spcAft>
              <a:buFont typeface="+mj-lt"/>
              <a:buAutoNum type="alphaLcParenR"/>
            </a:pPr>
            <a:r>
              <a:rPr lang="en-US" sz="2400" b="1" dirty="0"/>
              <a:t>Volunteer T</a:t>
            </a:r>
            <a:r>
              <a:rPr lang="en-US" sz="2400" b="1" dirty="0">
                <a:effectLst/>
                <a:latin typeface="Calibri" panose="020F0502020204030204" pitchFamily="34" charset="0"/>
              </a:rPr>
              <a:t>eacher’s Assessment of Student Learning</a:t>
            </a:r>
          </a:p>
          <a:p>
            <a:pPr marL="1504950" lvl="2" indent="-635000">
              <a:lnSpc>
                <a:spcPct val="120000"/>
              </a:lnSpc>
              <a:spcBef>
                <a:spcPts val="0"/>
              </a:spcBef>
              <a:spcAft>
                <a:spcPts val="0"/>
              </a:spcAft>
              <a:buFont typeface="+mj-lt"/>
              <a:buAutoNum type="alphaLcParenR"/>
            </a:pPr>
            <a:r>
              <a:rPr lang="en-US" sz="2400" b="1" dirty="0">
                <a:effectLst/>
                <a:latin typeface="Calibri" panose="020F0502020204030204" pitchFamily="34" charset="0"/>
              </a:rPr>
              <a:t>Effectiveness of Teaching Practices </a:t>
            </a:r>
            <a:r>
              <a:rPr lang="en-US" sz="2400" b="1" dirty="0"/>
              <a:t>including</a:t>
            </a:r>
            <a:r>
              <a:rPr lang="en-US" sz="2400" dirty="0"/>
              <a:t> </a:t>
            </a:r>
            <a:r>
              <a:rPr lang="en-US" sz="2400" b="1" dirty="0">
                <a:effectLst/>
                <a:latin typeface="Calibri" panose="020F0502020204030204" pitchFamily="34" charset="0"/>
              </a:rPr>
              <a:t>Next Steps </a:t>
            </a:r>
          </a:p>
          <a:p>
            <a:pPr marL="869950" lvl="2" indent="0">
              <a:lnSpc>
                <a:spcPct val="120000"/>
              </a:lnSpc>
              <a:spcBef>
                <a:spcPts val="0"/>
              </a:spcBef>
              <a:spcAft>
                <a:spcPts val="0"/>
              </a:spcAft>
              <a:buNone/>
            </a:pPr>
            <a:r>
              <a:rPr lang="en-US" sz="2400" b="1" dirty="0"/>
              <a:t>          </a:t>
            </a:r>
            <a:r>
              <a:rPr lang="en-US" sz="2400" b="1" dirty="0">
                <a:effectLst/>
                <a:latin typeface="Calibri" panose="020F0502020204030204" pitchFamily="34" charset="0"/>
              </a:rPr>
              <a:t>for Volunteer Teacher </a:t>
            </a:r>
            <a:r>
              <a:rPr lang="en-US" sz="2400" b="1" dirty="0" err="1">
                <a:effectLst/>
                <a:latin typeface="Calibri" panose="020F0502020204030204" pitchFamily="34" charset="0"/>
              </a:rPr>
              <a:t>Growthh</a:t>
            </a:r>
            <a:r>
              <a:rPr lang="en-US" sz="2400" b="1" dirty="0">
                <a:effectLst/>
                <a:latin typeface="Calibri" panose="020F0502020204030204" pitchFamily="34" charset="0"/>
              </a:rPr>
              <a:t> </a:t>
            </a:r>
            <a:endParaRPr lang="en-US" sz="2400" dirty="0"/>
          </a:p>
          <a:p>
            <a:pPr marL="1504950" lvl="2" indent="-635000">
              <a:lnSpc>
                <a:spcPct val="120000"/>
              </a:lnSpc>
              <a:spcBef>
                <a:spcPts val="0"/>
              </a:spcBef>
              <a:spcAft>
                <a:spcPts val="0"/>
              </a:spcAft>
              <a:buFont typeface="+mj-lt"/>
              <a:buAutoNum type="alphaLcParenR"/>
            </a:pPr>
            <a:r>
              <a:rPr lang="en-US" sz="2400" b="1" dirty="0">
                <a:effectLst/>
                <a:latin typeface="Calibri" panose="020F0502020204030204" pitchFamily="34" charset="0"/>
              </a:rPr>
              <a:t>Volunteer Teacher Feedback on Candidate’s Coaching Practices </a:t>
            </a:r>
            <a:endParaRPr lang="en-US" sz="2400" dirty="0"/>
          </a:p>
          <a:p>
            <a:pPr marL="869950" lvl="2" indent="0">
              <a:lnSpc>
                <a:spcPct val="120000"/>
              </a:lnSpc>
              <a:spcBef>
                <a:spcPts val="0"/>
              </a:spcBef>
              <a:spcAft>
                <a:spcPts val="0"/>
              </a:spcAft>
              <a:buNone/>
            </a:pPr>
            <a:r>
              <a:rPr lang="en-US" sz="1800" b="1" dirty="0">
                <a:effectLst/>
                <a:latin typeface="Calibri" panose="020F0502020204030204" pitchFamily="34" charset="0"/>
              </a:rPr>
              <a:t> </a:t>
            </a:r>
          </a:p>
          <a:p>
            <a:pPr marL="989838" lvl="2" indent="-514350">
              <a:lnSpc>
                <a:spcPct val="120000"/>
              </a:lnSpc>
              <a:spcBef>
                <a:spcPts val="0"/>
              </a:spcBef>
              <a:spcAft>
                <a:spcPts val="0"/>
              </a:spcAft>
              <a:buFont typeface="+mj-lt"/>
              <a:buAutoNum type="alphaLcParenR"/>
            </a:pPr>
            <a:endParaRPr lang="en-US" sz="1800" b="1" dirty="0">
              <a:effectLst/>
              <a:latin typeface="Calibri" panose="020F0502020204030204" pitchFamily="34" charset="0"/>
            </a:endParaRPr>
          </a:p>
          <a:p>
            <a:pPr marL="989838" lvl="2" indent="-514350">
              <a:lnSpc>
                <a:spcPct val="120000"/>
              </a:lnSpc>
              <a:spcBef>
                <a:spcPts val="0"/>
              </a:spcBef>
              <a:spcAft>
                <a:spcPts val="0"/>
              </a:spcAft>
              <a:buFont typeface="+mj-lt"/>
              <a:buAutoNum type="alphaLcParenR"/>
            </a:pPr>
            <a:endParaRPr lang="en-US" dirty="0"/>
          </a:p>
          <a:p>
            <a:pPr marL="989838" lvl="2" indent="-514350">
              <a:lnSpc>
                <a:spcPct val="120000"/>
              </a:lnSpc>
              <a:spcBef>
                <a:spcPts val="0"/>
              </a:spcBef>
              <a:spcAft>
                <a:spcPts val="0"/>
              </a:spcAft>
              <a:buFont typeface="+mj-lt"/>
              <a:buAutoNum type="alphaLcParenR"/>
            </a:pPr>
            <a:endParaRPr lang="en-US" dirty="0"/>
          </a:p>
          <a:p>
            <a:pPr marL="806958" lvl="1" indent="-514350">
              <a:lnSpc>
                <a:spcPct val="12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806958" lvl="1" indent="-514350">
              <a:lnSpc>
                <a:spcPct val="120000"/>
              </a:lnSpc>
              <a:spcBef>
                <a:spcPts val="0"/>
              </a:spcBef>
              <a:spcAft>
                <a:spcPts val="0"/>
              </a:spcAft>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34</a:t>
            </a:fld>
            <a:endParaRPr lang="en-US"/>
          </a:p>
        </p:txBody>
      </p:sp>
      <p:sp>
        <p:nvSpPr>
          <p:cNvPr id="2" name="TextBox 1">
            <a:extLst>
              <a:ext uri="{FF2B5EF4-FFF2-40B4-BE49-F238E27FC236}">
                <a16:creationId xmlns:a16="http://schemas.microsoft.com/office/drawing/2014/main" id="{69E91C4C-E195-7A00-DBEF-A2FC1347C20B}"/>
              </a:ext>
            </a:extLst>
          </p:cNvPr>
          <p:cNvSpPr txBox="1"/>
          <p:nvPr/>
        </p:nvSpPr>
        <p:spPr>
          <a:xfrm rot="460853">
            <a:off x="8743412" y="3852824"/>
            <a:ext cx="3327769" cy="2031325"/>
          </a:xfrm>
          <a:prstGeom prst="rect">
            <a:avLst/>
          </a:prstGeom>
          <a:noFill/>
        </p:spPr>
        <p:txBody>
          <a:bodyPr wrap="square" rtlCol="0">
            <a:spAutoFit/>
          </a:bodyPr>
          <a:lstStyle/>
          <a:p>
            <a:r>
              <a:rPr lang="en-US" sz="1800" i="1" dirty="0">
                <a:solidFill>
                  <a:srgbClr val="FF0000"/>
                </a:solidFill>
                <a:effectLst/>
                <a:latin typeface="Calibri" panose="020F0502020204030204" pitchFamily="34" charset="0"/>
              </a:rPr>
              <a:t>These annotations must identify the </a:t>
            </a:r>
            <a:r>
              <a:rPr lang="en-US" sz="1800" b="1" i="1" dirty="0">
                <a:solidFill>
                  <a:srgbClr val="FF0000"/>
                </a:solidFill>
                <a:effectLst/>
                <a:latin typeface="Calibri" panose="020F0502020204030204" pitchFamily="34" charset="0"/>
              </a:rPr>
              <a:t>specific moments </a:t>
            </a:r>
            <a:r>
              <a:rPr lang="en-US" sz="1800" i="1" dirty="0">
                <a:solidFill>
                  <a:srgbClr val="FF0000"/>
                </a:solidFill>
                <a:effectLst/>
                <a:latin typeface="Calibri" panose="020F0502020204030204" pitchFamily="34" charset="0"/>
              </a:rPr>
              <a:t>in the video clips that </a:t>
            </a:r>
            <a:r>
              <a:rPr lang="en-US" sz="1800" b="1" i="1" dirty="0">
                <a:solidFill>
                  <a:srgbClr val="FF0000"/>
                </a:solidFill>
                <a:effectLst/>
                <a:latin typeface="Calibri" panose="020F0502020204030204" pitchFamily="34" charset="0"/>
              </a:rPr>
              <a:t>demonstrate the required actions </a:t>
            </a:r>
            <a:r>
              <a:rPr lang="en-US" sz="1800" i="1" dirty="0">
                <a:solidFill>
                  <a:srgbClr val="FF0000"/>
                </a:solidFill>
                <a:effectLst/>
                <a:latin typeface="Calibri" panose="020F0502020204030204" pitchFamily="34" charset="0"/>
              </a:rPr>
              <a:t>and </a:t>
            </a:r>
            <a:r>
              <a:rPr lang="en-US" sz="1800" b="1" i="1" dirty="0">
                <a:solidFill>
                  <a:srgbClr val="FF0000"/>
                </a:solidFill>
                <a:effectLst/>
                <a:latin typeface="Calibri" panose="020F0502020204030204" pitchFamily="34" charset="0"/>
              </a:rPr>
              <a:t>analyze how those moment(s) support the specific coaching practices </a:t>
            </a:r>
            <a:endParaRPr lang="en-US" dirty="0">
              <a:solidFill>
                <a:srgbClr val="FF0000"/>
              </a:solidFill>
            </a:endParaRPr>
          </a:p>
          <a:p>
            <a:endParaRPr lang="en-US" dirty="0"/>
          </a:p>
        </p:txBody>
      </p:sp>
    </p:spTree>
    <p:extLst>
      <p:ext uri="{BB962C8B-B14F-4D97-AF65-F5344CB8AC3E}">
        <p14:creationId xmlns:p14="http://schemas.microsoft.com/office/powerpoint/2010/main" val="65832626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869A-2BEF-BAFF-101B-CB5461F00289}"/>
              </a:ext>
            </a:extLst>
          </p:cNvPr>
          <p:cNvSpPr>
            <a:spLocks noGrp="1"/>
          </p:cNvSpPr>
          <p:nvPr>
            <p:ph type="title"/>
          </p:nvPr>
        </p:nvSpPr>
        <p:spPr>
          <a:xfrm>
            <a:off x="676840" y="33090"/>
            <a:ext cx="11119338" cy="976321"/>
          </a:xfrm>
        </p:spPr>
        <p:txBody>
          <a:bodyPr>
            <a:normAutofit/>
          </a:bodyPr>
          <a:lstStyle/>
          <a:p>
            <a:pPr algn="ctr"/>
            <a:r>
              <a:rPr lang="en-US" dirty="0"/>
              <a:t>Cycle 3 Step 3: Act (3 rubrics)</a:t>
            </a:r>
          </a:p>
        </p:txBody>
      </p:sp>
      <p:sp>
        <p:nvSpPr>
          <p:cNvPr id="3" name="Slide Number Placeholder 2">
            <a:extLst>
              <a:ext uri="{FF2B5EF4-FFF2-40B4-BE49-F238E27FC236}">
                <a16:creationId xmlns:a16="http://schemas.microsoft.com/office/drawing/2014/main" id="{15355FBB-8A1F-02E7-6288-07FBF8206788}"/>
              </a:ext>
            </a:extLst>
          </p:cNvPr>
          <p:cNvSpPr>
            <a:spLocks noGrp="1"/>
          </p:cNvSpPr>
          <p:nvPr>
            <p:ph type="sldNum" sz="quarter" idx="10"/>
          </p:nvPr>
        </p:nvSpPr>
        <p:spPr/>
        <p:txBody>
          <a:bodyPr/>
          <a:lstStyle/>
          <a:p>
            <a:fld id="{A5D1AE26-2455-4631-AA3C-DD8B58682D5D}" type="slidenum">
              <a:rPr lang="en-US" smtClean="0"/>
              <a:pPr/>
              <a:t>35</a:t>
            </a:fld>
            <a:endParaRPr lang="en-US" dirty="0"/>
          </a:p>
        </p:txBody>
      </p:sp>
      <p:graphicFrame>
        <p:nvGraphicFramePr>
          <p:cNvPr id="5" name="Table 5">
            <a:extLst>
              <a:ext uri="{FF2B5EF4-FFF2-40B4-BE49-F238E27FC236}">
                <a16:creationId xmlns:a16="http://schemas.microsoft.com/office/drawing/2014/main" id="{9854AAB8-93B8-6A3F-73B4-D0F8D8B90100}"/>
              </a:ext>
            </a:extLst>
          </p:cNvPr>
          <p:cNvGraphicFramePr>
            <a:graphicFrameLocks noGrp="1"/>
          </p:cNvGraphicFramePr>
          <p:nvPr>
            <p:extLst>
              <p:ext uri="{D42A27DB-BD31-4B8C-83A1-F6EECF244321}">
                <p14:modId xmlns:p14="http://schemas.microsoft.com/office/powerpoint/2010/main" val="3777724988"/>
              </p:ext>
            </p:extLst>
          </p:nvPr>
        </p:nvGraphicFramePr>
        <p:xfrm>
          <a:off x="140510" y="1098392"/>
          <a:ext cx="11910979" cy="4563299"/>
        </p:xfrm>
        <a:graphic>
          <a:graphicData uri="http://schemas.openxmlformats.org/drawingml/2006/table">
            <a:tbl>
              <a:tblPr firstRow="1" bandRow="1">
                <a:tableStyleId>{5940675A-B579-460E-94D1-54222C63F5DA}</a:tableStyleId>
              </a:tblPr>
              <a:tblGrid>
                <a:gridCol w="11910979">
                  <a:extLst>
                    <a:ext uri="{9D8B030D-6E8A-4147-A177-3AD203B41FA5}">
                      <a16:colId xmlns:a16="http://schemas.microsoft.com/office/drawing/2014/main" val="1606375057"/>
                    </a:ext>
                  </a:extLst>
                </a:gridCol>
              </a:tblGrid>
              <a:tr h="514755">
                <a:tc>
                  <a:txBody>
                    <a:bodyPr/>
                    <a:lstStyle/>
                    <a:p>
                      <a:pPr algn="ctr"/>
                      <a:r>
                        <a:rPr lang="en-US" sz="2400" dirty="0">
                          <a:solidFill>
                            <a:schemeClr val="bg1"/>
                          </a:solidFill>
                        </a:rPr>
                        <a:t>Step 3:  Act</a:t>
                      </a:r>
                    </a:p>
                  </a:txBody>
                  <a:tcPr>
                    <a:solidFill>
                      <a:srgbClr val="09652D"/>
                    </a:solidFill>
                  </a:tcPr>
                </a:tc>
                <a:extLst>
                  <a:ext uri="{0D108BD9-81ED-4DB2-BD59-A6C34878D82A}">
                    <a16:rowId xmlns:a16="http://schemas.microsoft.com/office/drawing/2014/main" val="3088762313"/>
                  </a:ext>
                </a:extLst>
              </a:tr>
              <a:tr h="866574">
                <a:tc>
                  <a:txBody>
                    <a:bodyPr/>
                    <a:lstStyle/>
                    <a:p>
                      <a:pPr marL="731520" indent="-731520">
                        <a:spcBef>
                          <a:spcPts val="300"/>
                        </a:spcBef>
                        <a:spcAft>
                          <a:spcPts val="300"/>
                        </a:spcAft>
                      </a:pPr>
                      <a:r>
                        <a:rPr lang="en-US" sz="2400" b="1" dirty="0">
                          <a:solidFill>
                            <a:srgbClr val="4F7681"/>
                          </a:solidFill>
                          <a:effectLst/>
                          <a:latin typeface="Calibri" panose="020F0502020204030204" pitchFamily="34" charset="0"/>
                          <a:ea typeface="MS Mincho" panose="02020609040205080304" pitchFamily="49" charset="-128"/>
                          <a:cs typeface="Arial" panose="020B0604020202020204" pitchFamily="34" charset="0"/>
                        </a:rPr>
                        <a:t>Rubric 3.3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does the candidate </a:t>
                      </a:r>
                      <a:r>
                        <a:rPr lang="en-US" sz="24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recognize</a:t>
                      </a:r>
                      <a:r>
                        <a:rPr lang="en-US" sz="24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a:t>
                      </a:r>
                      <a:r>
                        <a:rPr lang="en-US" sz="24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document</a:t>
                      </a:r>
                      <a:r>
                        <a:rPr lang="en-US" sz="24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 and analyze</a:t>
                      </a:r>
                      <a:r>
                        <a:rPr lang="en-US" sz="24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volunteer teacher’s </a:t>
                      </a:r>
                      <a:r>
                        <a:rPr lang="en-US" sz="24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qualities of teaching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practice related to the selected CSTP element(s) and learning goals of the lesson?</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942157223"/>
                  </a:ext>
                </a:extLst>
              </a:tr>
              <a:tr h="1475632">
                <a:tc>
                  <a:txBody>
                    <a:bodyPr/>
                    <a:lstStyle/>
                    <a:p>
                      <a:pPr marL="731520" indent="-731520">
                        <a:spcBef>
                          <a:spcPts val="300"/>
                        </a:spcBef>
                        <a:spcAft>
                          <a:spcPts val="300"/>
                        </a:spcAft>
                      </a:pPr>
                      <a:r>
                        <a:rPr lang="en-US" sz="2400" b="1" dirty="0">
                          <a:solidFill>
                            <a:srgbClr val="4F7681"/>
                          </a:solidFill>
                          <a:effectLst/>
                          <a:latin typeface="Calibri" panose="020F0502020204030204" pitchFamily="34" charset="0"/>
                          <a:ea typeface="MS Mincho" panose="02020609040205080304" pitchFamily="49" charset="-128"/>
                          <a:cs typeface="Arial" panose="020B0604020202020204" pitchFamily="34" charset="0"/>
                        </a:rPr>
                        <a:t>Rubric 3.4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does the candidate </a:t>
                      </a:r>
                      <a:r>
                        <a:rPr lang="en-US" sz="2400" dirty="0">
                          <a:effectLst/>
                          <a:latin typeface="Calibri" panose="020F0502020204030204" pitchFamily="34" charset="0"/>
                          <a:ea typeface="MS Mincho" panose="02020609040205080304" pitchFamily="49" charset="-128"/>
                          <a:cs typeface="Arial" panose="020B0604020202020204" pitchFamily="34" charset="0"/>
                        </a:rPr>
                        <a:t>demonstrate and analyze their </a:t>
                      </a:r>
                      <a:r>
                        <a:rPr lang="en-US" sz="24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ability to </a:t>
                      </a:r>
                      <a:r>
                        <a:rPr lang="en-US" sz="24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foster a learning conversation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 post-observation meeting using CSTP-focused observation evidence, lesson observation video, and student work with the volunteer teacher regarding strengths and area(s) for growth?</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219596879"/>
                  </a:ext>
                </a:extLst>
              </a:tr>
              <a:tr h="1475632">
                <a:tc>
                  <a:txBody>
                    <a:bodyPr/>
                    <a:lstStyle/>
                    <a:p>
                      <a:pPr marL="731520" indent="-731520">
                        <a:spcBef>
                          <a:spcPts val="300"/>
                        </a:spcBef>
                        <a:spcAft>
                          <a:spcPts val="300"/>
                        </a:spcAft>
                      </a:pPr>
                      <a:r>
                        <a:rPr lang="en-US" sz="2400" b="1" dirty="0">
                          <a:solidFill>
                            <a:srgbClr val="4F7681"/>
                          </a:solidFill>
                          <a:effectLst/>
                          <a:latin typeface="Calibri" panose="020F0502020204030204" pitchFamily="34" charset="0"/>
                          <a:ea typeface="MS Mincho" panose="02020609040205080304" pitchFamily="49" charset="-128"/>
                          <a:cs typeface="Arial" panose="020B0604020202020204" pitchFamily="34" charset="0"/>
                        </a:rPr>
                        <a:t>Rubric 3.5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partnership with the volunteer teacher, how does the candidate</a:t>
                      </a:r>
                      <a:r>
                        <a:rPr lang="en-US" sz="2400" dirty="0">
                          <a:effectLst/>
                          <a:latin typeface="Calibri" panose="020F0502020204030204" pitchFamily="34" charset="0"/>
                          <a:ea typeface="MS Mincho" panose="02020609040205080304" pitchFamily="49" charset="-128"/>
                          <a:cs typeface="Arial" panose="020B0604020202020204" pitchFamily="34" charset="0"/>
                        </a:rPr>
                        <a:t> </a:t>
                      </a:r>
                      <a:r>
                        <a:rPr lang="en-US" sz="24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demonstrate and analyze their ability to</a:t>
                      </a:r>
                      <a:r>
                        <a:rPr lang="en-US" sz="24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co-determine next steps for professional growth</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including resources and additional coaching support based on the CSTP-related evidence during the post-observation meeting?</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811988296"/>
                  </a:ext>
                </a:extLst>
              </a:tr>
            </a:tbl>
          </a:graphicData>
        </a:graphic>
      </p:graphicFrame>
    </p:spTree>
    <p:extLst>
      <p:ext uri="{BB962C8B-B14F-4D97-AF65-F5344CB8AC3E}">
        <p14:creationId xmlns:p14="http://schemas.microsoft.com/office/powerpoint/2010/main" val="2725904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930817"/>
          </a:xfrm>
        </p:spPr>
        <p:txBody>
          <a:bodyPr>
            <a:normAutofit fontScale="90000"/>
          </a:bodyPr>
          <a:lstStyle/>
          <a:p>
            <a:pPr algn="ctr"/>
            <a:r>
              <a:rPr lang="en-US" dirty="0"/>
              <a:t>Understanding Language is Key!</a:t>
            </a:r>
            <a:br>
              <a:rPr lang="en-US" dirty="0"/>
            </a:br>
            <a:r>
              <a:rPr lang="en-US" dirty="0"/>
              <a:t>Rubric 3.3</a:t>
            </a:r>
            <a:br>
              <a:rPr lang="en-US" dirty="0"/>
            </a:br>
            <a:endParaRPr lang="en-US" dirty="0"/>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2862528255"/>
              </p:ext>
            </p:extLst>
          </p:nvPr>
        </p:nvGraphicFramePr>
        <p:xfrm>
          <a:off x="311284" y="1846263"/>
          <a:ext cx="11734970" cy="3383280"/>
        </p:xfrm>
        <a:graphic>
          <a:graphicData uri="http://schemas.openxmlformats.org/drawingml/2006/table">
            <a:tbl>
              <a:tblPr firstRow="1" bandRow="1">
                <a:tableStyleId>{5940675A-B579-460E-94D1-54222C63F5DA}</a:tableStyleId>
              </a:tblPr>
              <a:tblGrid>
                <a:gridCol w="2346994">
                  <a:extLst>
                    <a:ext uri="{9D8B030D-6E8A-4147-A177-3AD203B41FA5}">
                      <a16:colId xmlns:a16="http://schemas.microsoft.com/office/drawing/2014/main" val="3438398984"/>
                    </a:ext>
                  </a:extLst>
                </a:gridCol>
                <a:gridCol w="2346994">
                  <a:extLst>
                    <a:ext uri="{9D8B030D-6E8A-4147-A177-3AD203B41FA5}">
                      <a16:colId xmlns:a16="http://schemas.microsoft.com/office/drawing/2014/main" val="3683956884"/>
                    </a:ext>
                  </a:extLst>
                </a:gridCol>
                <a:gridCol w="2346994">
                  <a:extLst>
                    <a:ext uri="{9D8B030D-6E8A-4147-A177-3AD203B41FA5}">
                      <a16:colId xmlns:a16="http://schemas.microsoft.com/office/drawing/2014/main" val="1865759799"/>
                    </a:ext>
                  </a:extLst>
                </a:gridCol>
                <a:gridCol w="2346994">
                  <a:extLst>
                    <a:ext uri="{9D8B030D-6E8A-4147-A177-3AD203B41FA5}">
                      <a16:colId xmlns:a16="http://schemas.microsoft.com/office/drawing/2014/main" val="1227605337"/>
                    </a:ext>
                  </a:extLst>
                </a:gridCol>
                <a:gridCol w="2346994">
                  <a:extLst>
                    <a:ext uri="{9D8B030D-6E8A-4147-A177-3AD203B41FA5}">
                      <a16:colId xmlns:a16="http://schemas.microsoft.com/office/drawing/2014/main" val="244180546"/>
                    </a:ext>
                  </a:extLst>
                </a:gridCol>
              </a:tblGrid>
              <a:tr h="774368">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Restates the essential question</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unrelated... evidence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provide</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evidence...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mostly unrelated</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vague, general evidence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only occasionally provides</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accurately recognizes and documents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 detailed notes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consistently provides</a:t>
                      </a:r>
                      <a:r>
                        <a:rPr lang="en-US" dirty="0">
                          <a:effectLst/>
                        </a:rPr>
                        <a:t> </a:t>
                      </a:r>
                      <a:endParaRPr lang="en-US" dirty="0"/>
                    </a:p>
                  </a:txBody>
                  <a:tcPr/>
                </a:tc>
                <a:tc>
                  <a:txBody>
                    <a:bodyPr/>
                    <a:lstStyle/>
                    <a:p>
                      <a:pPr marL="0" indent="0">
                        <a:buFont typeface="Arial" panose="020B0604020202020204" pitchFamily="34" charset="0"/>
                        <a:buNone/>
                      </a:pPr>
                      <a:r>
                        <a:rPr lang="en-US" sz="1800" kern="1200" dirty="0">
                          <a:solidFill>
                            <a:schemeClr val="tx1"/>
                          </a:solidFill>
                          <a:effectLst/>
                          <a:latin typeface="+mn-lt"/>
                          <a:ea typeface="+mn-ea"/>
                          <a:cs typeface="+mn-cs"/>
                        </a:rPr>
                        <a:t>all of level 3 plus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additional documentation...missed teaching opportunities or successful practices”</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all of levels 4 and 5 plus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documents how...VT [differentiates]</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91465226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68797"/>
            <a:ext cx="11734969" cy="1559660"/>
          </a:xfrm>
        </p:spPr>
        <p:txBody>
          <a:bodyPr>
            <a:normAutofit/>
          </a:bodyPr>
          <a:lstStyle/>
          <a:p>
            <a:pPr algn="ctr"/>
            <a:r>
              <a:rPr lang="en-US" dirty="0"/>
              <a:t>Understanding Language is Key!</a:t>
            </a:r>
            <a:br>
              <a:rPr lang="en-US" dirty="0"/>
            </a:br>
            <a:r>
              <a:rPr lang="en-US" dirty="0"/>
              <a:t>Rubric 3.4</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456609200"/>
              </p:ext>
            </p:extLst>
          </p:nvPr>
        </p:nvGraphicFramePr>
        <p:xfrm>
          <a:off x="1096963" y="1846263"/>
          <a:ext cx="10058400" cy="3383280"/>
        </p:xfrm>
        <a:graphic>
          <a:graphicData uri="http://schemas.openxmlformats.org/drawingml/2006/table">
            <a:tbl>
              <a:tblPr firstRow="1" bandRow="1">
                <a:tableStyleId>{5940675A-B579-460E-94D1-54222C63F5DA}</a:tableStyleId>
              </a:tblPr>
              <a:tblGrid>
                <a:gridCol w="2011680">
                  <a:extLst>
                    <a:ext uri="{9D8B030D-6E8A-4147-A177-3AD203B41FA5}">
                      <a16:colId xmlns:a16="http://schemas.microsoft.com/office/drawing/2014/main" val="3438398984"/>
                    </a:ext>
                  </a:extLst>
                </a:gridCol>
                <a:gridCol w="2011680">
                  <a:extLst>
                    <a:ext uri="{9D8B030D-6E8A-4147-A177-3AD203B41FA5}">
                      <a16:colId xmlns:a16="http://schemas.microsoft.com/office/drawing/2014/main" val="3683956884"/>
                    </a:ext>
                  </a:extLst>
                </a:gridCol>
                <a:gridCol w="2011680">
                  <a:extLst>
                    <a:ext uri="{9D8B030D-6E8A-4147-A177-3AD203B41FA5}">
                      <a16:colId xmlns:a16="http://schemas.microsoft.com/office/drawing/2014/main" val="1865759799"/>
                    </a:ext>
                  </a:extLst>
                </a:gridCol>
                <a:gridCol w="2011680">
                  <a:extLst>
                    <a:ext uri="{9D8B030D-6E8A-4147-A177-3AD203B41FA5}">
                      <a16:colId xmlns:a16="http://schemas.microsoft.com/office/drawing/2014/main" val="1227605337"/>
                    </a:ext>
                  </a:extLst>
                </a:gridCol>
                <a:gridCol w="2011680">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Restates the essential question</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inaccurate or irrelevant...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making limited use...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does not provide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no X....are discussed</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minimal</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limited discussion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vaguely connects </a:t>
                      </a:r>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fosters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citing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jointly identifies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establishes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discusses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make connections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fosters a conversation that increases</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48649358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341854"/>
          </a:xfrm>
        </p:spPr>
        <p:txBody>
          <a:bodyPr>
            <a:normAutofit fontScale="90000"/>
          </a:bodyPr>
          <a:lstStyle/>
          <a:p>
            <a:pPr algn="ctr"/>
            <a:r>
              <a:rPr lang="en-US" dirty="0"/>
              <a:t>Understanding Language is Key!</a:t>
            </a:r>
            <a:br>
              <a:rPr lang="en-US" dirty="0"/>
            </a:br>
            <a:r>
              <a:rPr lang="en-US" dirty="0"/>
              <a:t>Rubric 3.5</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1878506424"/>
              </p:ext>
            </p:extLst>
          </p:nvPr>
        </p:nvGraphicFramePr>
        <p:xfrm>
          <a:off x="155643" y="1846263"/>
          <a:ext cx="11734970" cy="3383280"/>
        </p:xfrm>
        <a:graphic>
          <a:graphicData uri="http://schemas.openxmlformats.org/drawingml/2006/table">
            <a:tbl>
              <a:tblPr firstRow="1" bandRow="1">
                <a:tableStyleId>{5940675A-B579-460E-94D1-54222C63F5DA}</a:tableStyleId>
              </a:tblPr>
              <a:tblGrid>
                <a:gridCol w="2346994">
                  <a:extLst>
                    <a:ext uri="{9D8B030D-6E8A-4147-A177-3AD203B41FA5}">
                      <a16:colId xmlns:a16="http://schemas.microsoft.com/office/drawing/2014/main" val="3438398984"/>
                    </a:ext>
                  </a:extLst>
                </a:gridCol>
                <a:gridCol w="2346994">
                  <a:extLst>
                    <a:ext uri="{9D8B030D-6E8A-4147-A177-3AD203B41FA5}">
                      <a16:colId xmlns:a16="http://schemas.microsoft.com/office/drawing/2014/main" val="3683956884"/>
                    </a:ext>
                  </a:extLst>
                </a:gridCol>
                <a:gridCol w="2346994">
                  <a:extLst>
                    <a:ext uri="{9D8B030D-6E8A-4147-A177-3AD203B41FA5}">
                      <a16:colId xmlns:a16="http://schemas.microsoft.com/office/drawing/2014/main" val="1865759799"/>
                    </a:ext>
                  </a:extLst>
                </a:gridCol>
                <a:gridCol w="2511579">
                  <a:extLst>
                    <a:ext uri="{9D8B030D-6E8A-4147-A177-3AD203B41FA5}">
                      <a16:colId xmlns:a16="http://schemas.microsoft.com/office/drawing/2014/main" val="1227605337"/>
                    </a:ext>
                  </a:extLst>
                </a:gridCol>
                <a:gridCol w="2182409">
                  <a:extLst>
                    <a:ext uri="{9D8B030D-6E8A-4147-A177-3AD203B41FA5}">
                      <a16:colId xmlns:a16="http://schemas.microsoft.com/office/drawing/2014/main" val="244180546"/>
                    </a:ext>
                  </a:extLst>
                </a:gridCol>
              </a:tblGrid>
              <a:tr h="624563">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Restates the essential question</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solely determines little to no identification of...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no relationship</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provide</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Occasionally allows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support...but lacks the inclusion of</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only occasionally provides</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participates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co-determine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consistently provides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identify...addresses...needs</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 </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specific resources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to support engages</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94678397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A0413A-89F9-E27F-AFA1-AAA3C4233432}"/>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2" name="Title 1">
            <a:extLst>
              <a:ext uri="{FF2B5EF4-FFF2-40B4-BE49-F238E27FC236}">
                <a16:creationId xmlns:a16="http://schemas.microsoft.com/office/drawing/2014/main" id="{F8A909D7-97C9-4065-C600-83D9ED05DA8B}"/>
              </a:ext>
            </a:extLst>
          </p:cNvPr>
          <p:cNvSpPr>
            <a:spLocks noGrp="1"/>
          </p:cNvSpPr>
          <p:nvPr>
            <p:ph type="title"/>
          </p:nvPr>
        </p:nvSpPr>
        <p:spPr/>
        <p:txBody>
          <a:bodyPr/>
          <a:lstStyle/>
          <a:p>
            <a:r>
              <a:rPr lang="en-US" dirty="0"/>
              <a:t>Throughline for Cycle 3</a:t>
            </a:r>
          </a:p>
        </p:txBody>
      </p:sp>
      <p:sp>
        <p:nvSpPr>
          <p:cNvPr id="3" name="Content Placeholder 2">
            <a:extLst>
              <a:ext uri="{FF2B5EF4-FFF2-40B4-BE49-F238E27FC236}">
                <a16:creationId xmlns:a16="http://schemas.microsoft.com/office/drawing/2014/main" id="{51AA71BD-7368-1A82-83A9-6428EEAC10B5}"/>
              </a:ext>
            </a:extLst>
          </p:cNvPr>
          <p:cNvSpPr>
            <a:spLocks noGrp="1"/>
          </p:cNvSpPr>
          <p:nvPr>
            <p:ph idx="1"/>
          </p:nvPr>
        </p:nvSpPr>
        <p:spPr>
          <a:xfrm>
            <a:off x="497305" y="2009660"/>
            <a:ext cx="7661709" cy="2942834"/>
          </a:xfrm>
        </p:spPr>
        <p:txBody>
          <a:bodyPr/>
          <a:lstStyle/>
          <a:p>
            <a:pPr>
              <a:buFont typeface="Arial" panose="020B0604020202020204" pitchFamily="34" charset="0"/>
              <a:buChar char="•"/>
            </a:pPr>
            <a:r>
              <a:rPr lang="en-US" dirty="0"/>
              <a:t> Current coaching practice at the school</a:t>
            </a:r>
          </a:p>
          <a:p>
            <a:pPr>
              <a:buFont typeface="Arial" panose="020B0604020202020204" pitchFamily="34" charset="0"/>
              <a:buChar char="•"/>
            </a:pPr>
            <a:r>
              <a:rPr lang="en-US" dirty="0"/>
              <a:t> Pre-conference meeting</a:t>
            </a:r>
          </a:p>
          <a:p>
            <a:pPr>
              <a:buFont typeface="Arial" panose="020B0604020202020204" pitchFamily="34" charset="0"/>
              <a:buChar char="•"/>
            </a:pPr>
            <a:r>
              <a:rPr lang="en-US" dirty="0"/>
              <a:t> Observation of the classroom lesson</a:t>
            </a:r>
          </a:p>
          <a:p>
            <a:pPr>
              <a:buFont typeface="Arial" panose="020B0604020202020204" pitchFamily="34" charset="0"/>
              <a:buChar char="•"/>
            </a:pPr>
            <a:r>
              <a:rPr lang="en-US" dirty="0"/>
              <a:t> Post-conference lesson</a:t>
            </a:r>
          </a:p>
          <a:p>
            <a:pPr marL="0" indent="0">
              <a:buNone/>
            </a:pPr>
            <a:endParaRPr lang="en-US" dirty="0"/>
          </a:p>
        </p:txBody>
      </p:sp>
      <p:sp>
        <p:nvSpPr>
          <p:cNvPr id="5" name="TextBox 4">
            <a:extLst>
              <a:ext uri="{FF2B5EF4-FFF2-40B4-BE49-F238E27FC236}">
                <a16:creationId xmlns:a16="http://schemas.microsoft.com/office/drawing/2014/main" id="{BBEE5A48-4C18-05B0-7F0F-9CE55A462A93}"/>
              </a:ext>
            </a:extLst>
          </p:cNvPr>
          <p:cNvSpPr txBox="1"/>
          <p:nvPr/>
        </p:nvSpPr>
        <p:spPr>
          <a:xfrm rot="734050">
            <a:off x="8562295" y="2541890"/>
            <a:ext cx="2799694" cy="2308324"/>
          </a:xfrm>
          <a:prstGeom prst="rect">
            <a:avLst/>
          </a:prstGeom>
          <a:noFill/>
        </p:spPr>
        <p:txBody>
          <a:bodyPr wrap="square" rtlCol="0">
            <a:spAutoFit/>
          </a:bodyPr>
          <a:lstStyle/>
          <a:p>
            <a:r>
              <a:rPr lang="en-US" sz="2400" dirty="0">
                <a:solidFill>
                  <a:srgbClr val="FF0000"/>
                </a:solidFill>
              </a:rPr>
              <a:t>Volunteer feedback is gathered on your coaching skills throughout the cycle</a:t>
            </a:r>
          </a:p>
        </p:txBody>
      </p:sp>
    </p:spTree>
    <p:extLst>
      <p:ext uri="{BB962C8B-B14F-4D97-AF65-F5344CB8AC3E}">
        <p14:creationId xmlns:p14="http://schemas.microsoft.com/office/powerpoint/2010/main" val="11485448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C129B-1BD5-2148-AB0B-823DAF0C2936}"/>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7400"/>
              <a:t>CalAPA Overview</a:t>
            </a:r>
          </a:p>
        </p:txBody>
      </p:sp>
      <p:pic>
        <p:nvPicPr>
          <p:cNvPr id="6" name="Picture 5">
            <a:extLst>
              <a:ext uri="{FF2B5EF4-FFF2-40B4-BE49-F238E27FC236}">
                <a16:creationId xmlns:a16="http://schemas.microsoft.com/office/drawing/2014/main" id="{71ECCA9F-DC41-1C41-8BB8-188C0F07CCAB}"/>
              </a:ext>
              <a:ext uri="{C183D7F6-B498-43B3-948B-1728B52AA6E4}">
                <adec:decorative xmlns:adec="http://schemas.microsoft.com/office/drawing/2017/decorative" val="1"/>
              </a:ext>
            </a:extLst>
          </p:cNvPr>
          <p:cNvPicPr>
            <a:picLocks noChangeAspect="1"/>
          </p:cNvPicPr>
          <p:nvPr/>
        </p:nvPicPr>
        <p:blipFill rotWithShape="1">
          <a:blip r:embed="rId3"/>
          <a:srcRect l="15632" r="12322" b="1"/>
          <a:stretch/>
        </p:blipFill>
        <p:spPr>
          <a:xfrm>
            <a:off x="633999" y="640081"/>
            <a:ext cx="5462001" cy="5054156"/>
          </a:xfrm>
          <a:prstGeom prst="rect">
            <a:avLst/>
          </a:prstGeom>
        </p:spPr>
      </p:pic>
      <p:cxnSp>
        <p:nvCxnSpPr>
          <p:cNvPr id="35" name="Straight Connector 34">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D5B0473-602D-1042-993C-A23ABCA7F33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4</a:t>
            </a:fld>
            <a:endParaRPr lang="en-US"/>
          </a:p>
        </p:txBody>
      </p:sp>
    </p:spTree>
    <p:extLst>
      <p:ext uri="{BB962C8B-B14F-4D97-AF65-F5344CB8AC3E}">
        <p14:creationId xmlns:p14="http://schemas.microsoft.com/office/powerpoint/2010/main" val="263500300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318735-09A2-4B20-A358-EA857659DC9D}"/>
              </a:ext>
            </a:extLst>
          </p:cNvPr>
          <p:cNvSpPr>
            <a:spLocks noGrp="1"/>
          </p:cNvSpPr>
          <p:nvPr>
            <p:ph type="sldNum" sz="quarter" idx="10"/>
          </p:nvPr>
        </p:nvSpPr>
        <p:spPr>
          <a:xfrm>
            <a:off x="11030574" y="6459785"/>
            <a:ext cx="725557" cy="365125"/>
          </a:xfrm>
        </p:spPr>
        <p:txBody>
          <a:bodyPr vert="horz" lIns="91440" tIns="45720" rIns="91440" bIns="45720" rtlCol="0" anchor="ctr">
            <a:normAutofit/>
          </a:bodyPr>
          <a:lstStyle/>
          <a:p>
            <a:pPr defTabSz="914400">
              <a:spcAft>
                <a:spcPts val="600"/>
              </a:spcAft>
            </a:pPr>
            <a:fld id="{A5D1AE26-2455-4631-AA3C-DD8B58682D5D}" type="slidenum">
              <a:rPr lang="en-US" smtClean="0">
                <a:solidFill>
                  <a:srgbClr val="FFFFFF"/>
                </a:solidFill>
              </a:rPr>
              <a:pPr defTabSz="914400">
                <a:spcAft>
                  <a:spcPts val="600"/>
                </a:spcAft>
              </a:pPr>
              <a:t>40</a:t>
            </a:fld>
            <a:endParaRPr lang="en-US">
              <a:solidFill>
                <a:srgbClr val="FFFFFF"/>
              </a:solidFill>
            </a:endParaRPr>
          </a:p>
        </p:txBody>
      </p:sp>
      <p:sp>
        <p:nvSpPr>
          <p:cNvPr id="4" name="Title 3">
            <a:extLst>
              <a:ext uri="{FF2B5EF4-FFF2-40B4-BE49-F238E27FC236}">
                <a16:creationId xmlns:a16="http://schemas.microsoft.com/office/drawing/2014/main" id="{DABE79E3-EA4D-41B8-99D0-52C887E3FD56}"/>
              </a:ext>
            </a:extLst>
          </p:cNvPr>
          <p:cNvSpPr txBox="1">
            <a:spLocks noGrp="1"/>
          </p:cNvSpPr>
          <p:nvPr>
            <p:ph type="title" idx="4294967295"/>
          </p:nvPr>
        </p:nvSpPr>
        <p:spPr>
          <a:xfrm>
            <a:off x="7607266" y="280505"/>
            <a:ext cx="4328491" cy="55553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Cycle 3 </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Step 3:</a:t>
            </a:r>
            <a:r>
              <a:rPr kumimoji="0" lang="en-US" sz="4000" b="0" i="0" u="none" strike="noStrike" kern="1200" cap="none" spc="0" normalizeH="0" baseline="0" noProof="0" dirty="0">
                <a:ln>
                  <a:noFill/>
                </a:ln>
                <a:solidFill>
                  <a:schemeClr val="bg1"/>
                </a:solidFill>
                <a:effectLst/>
                <a:uLnTx/>
                <a:uFillTx/>
                <a:latin typeface="+mn-lt"/>
                <a:ea typeface="+mn-ea"/>
                <a:cs typeface="+mn-cs"/>
              </a:rPr>
              <a:t>  </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0" i="1" u="none" strike="noStrike" kern="1200" cap="none" spc="0" normalizeH="0" baseline="0" noProof="0" dirty="0">
                <a:ln>
                  <a:noFill/>
                </a:ln>
                <a:solidFill>
                  <a:srgbClr val="FFC000"/>
                </a:solidFill>
                <a:effectLst/>
                <a:uLnTx/>
                <a:uFillTx/>
                <a:latin typeface="+mn-lt"/>
                <a:ea typeface="+mn-ea"/>
                <a:cs typeface="+mn-cs"/>
              </a:rPr>
              <a:t>Tips and </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4000" b="0" i="1" u="none" strike="noStrike" kern="1200" cap="none" spc="0" normalizeH="0" baseline="0" noProof="0" dirty="0">
              <a:ln>
                <a:noFill/>
              </a:ln>
              <a:solidFill>
                <a:srgbClr val="FFC000"/>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0" i="1" u="none" strike="noStrike" kern="1200" cap="none" spc="0" normalizeH="0" baseline="0" noProof="0" dirty="0">
                <a:ln>
                  <a:noFill/>
                </a:ln>
                <a:solidFill>
                  <a:srgbClr val="FFC000"/>
                </a:solidFill>
                <a:effectLst/>
                <a:uLnTx/>
                <a:uFillTx/>
                <a:latin typeface="+mn-lt"/>
                <a:ea typeface="+mn-ea"/>
                <a:cs typeface="+mn-cs"/>
              </a:rPr>
              <a:t> Considerations</a:t>
            </a:r>
          </a:p>
        </p:txBody>
      </p:sp>
      <p:sp>
        <p:nvSpPr>
          <p:cNvPr id="10" name="TextBox 9">
            <a:extLst>
              <a:ext uri="{FF2B5EF4-FFF2-40B4-BE49-F238E27FC236}">
                <a16:creationId xmlns:a16="http://schemas.microsoft.com/office/drawing/2014/main" id="{A95278C1-05F2-4536-A43D-E127385E90BC}"/>
              </a:ext>
            </a:extLst>
          </p:cNvPr>
          <p:cNvSpPr txBox="1"/>
          <p:nvPr/>
        </p:nvSpPr>
        <p:spPr>
          <a:xfrm>
            <a:off x="94942" y="381792"/>
            <a:ext cx="7512324" cy="5940088"/>
          </a:xfrm>
          <a:prstGeom prst="rect">
            <a:avLst/>
          </a:prstGeom>
          <a:noFill/>
        </p:spPr>
        <p:txBody>
          <a:bodyPr wrap="square" rtlCol="0">
            <a:spAutoFit/>
          </a:bodyPr>
          <a:lstStyle/>
          <a:p>
            <a:r>
              <a:rPr lang="en-US" sz="3200" dirty="0"/>
              <a:t>Observation Notes Include</a:t>
            </a:r>
            <a:br>
              <a:rPr lang="en-US" sz="3200" dirty="0"/>
            </a:br>
            <a:r>
              <a:rPr lang="en-US" sz="3200" dirty="0"/>
              <a:t>		</a:t>
            </a:r>
            <a:r>
              <a:rPr lang="en-US" sz="2800" dirty="0"/>
              <a:t>- Evidence of CSTP element(s)</a:t>
            </a:r>
            <a:br>
              <a:rPr lang="en-US" sz="2800" dirty="0"/>
            </a:br>
            <a:r>
              <a:rPr lang="en-US" sz="2800" dirty="0"/>
              <a:t>		- Learning goals</a:t>
            </a:r>
            <a:br>
              <a:rPr lang="en-US" sz="2800" dirty="0"/>
            </a:br>
            <a:r>
              <a:rPr lang="en-US" sz="2800" dirty="0"/>
              <a:t>     	- Possible guidance on VT practice</a:t>
            </a:r>
            <a:endParaRPr lang="en-US" sz="3200" dirty="0"/>
          </a:p>
          <a:p>
            <a:endParaRPr lang="en-US" sz="3200" dirty="0"/>
          </a:p>
          <a:p>
            <a:r>
              <a:rPr lang="en-US" sz="3200" dirty="0"/>
              <a:t>Post-observation Meeting</a:t>
            </a:r>
          </a:p>
          <a:p>
            <a:pPr marL="914400" lvl="1" indent="-457200">
              <a:buFont typeface="Verdana" panose="020B0604030504040204" pitchFamily="34" charset="0"/>
              <a:buChar char="-"/>
            </a:pPr>
            <a:r>
              <a:rPr lang="en-US" sz="2800" dirty="0"/>
              <a:t>Watch lesson video together</a:t>
            </a:r>
          </a:p>
          <a:p>
            <a:pPr marL="914400" lvl="1" indent="-457200">
              <a:buFont typeface="Verdana" panose="020B0604030504040204" pitchFamily="34" charset="0"/>
              <a:buChar char="-"/>
            </a:pPr>
            <a:r>
              <a:rPr lang="en-US" sz="2800" dirty="0"/>
              <a:t>Jointly discuss teacher strengths and areas of growth</a:t>
            </a:r>
          </a:p>
          <a:p>
            <a:pPr marL="914400" lvl="1" indent="-457200">
              <a:buFont typeface="Verdana" panose="020B0604030504040204" pitchFamily="34" charset="0"/>
              <a:buChar char="-"/>
            </a:pPr>
            <a:r>
              <a:rPr lang="en-US" sz="2800" dirty="0"/>
              <a:t>Discuss next steps and resources for teacher</a:t>
            </a:r>
          </a:p>
          <a:p>
            <a:pPr marL="914400" lvl="1" indent="-457200">
              <a:buFont typeface="Verdana" panose="020B0604030504040204" pitchFamily="34" charset="0"/>
              <a:buChar char="-"/>
            </a:pPr>
            <a:r>
              <a:rPr lang="en-US" sz="2800" dirty="0"/>
              <a:t>Volunteer Teacher Feedback on Your Coaching Skills</a:t>
            </a:r>
          </a:p>
        </p:txBody>
      </p:sp>
    </p:spTree>
    <p:extLst>
      <p:ext uri="{BB962C8B-B14F-4D97-AF65-F5344CB8AC3E}">
        <p14:creationId xmlns:p14="http://schemas.microsoft.com/office/powerpoint/2010/main" val="2463832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defTabSz="914400">
              <a:spcAft>
                <a:spcPts val="600"/>
              </a:spcAft>
            </a:pPr>
            <a:fld id="{3A51E27E-02B7-431C-94F3-7BAF2238D496}" type="slidenum">
              <a:rPr lang="en-US" smtClean="0"/>
              <a:pPr algn="l" defTabSz="914400">
                <a:spcAft>
                  <a:spcPts val="600"/>
                </a:spcAft>
              </a:pPr>
              <a:t>41</a:t>
            </a:fld>
            <a:endParaRPr lang="en-US"/>
          </a:p>
        </p:txBody>
      </p:sp>
      <p:sp>
        <p:nvSpPr>
          <p:cNvPr id="6" name="Title 5"/>
          <p:cNvSpPr>
            <a:spLocks noGrp="1"/>
          </p:cNvSpPr>
          <p:nvPr>
            <p:ph type="title"/>
          </p:nvPr>
        </p:nvSpPr>
        <p:spPr>
          <a:xfrm>
            <a:off x="462760" y="1417320"/>
            <a:ext cx="3659246" cy="3852992"/>
          </a:xfrm>
        </p:spPr>
        <p:txBody>
          <a:bodyPr vert="horz" lIns="91440" tIns="45720" rIns="91440" bIns="45720" rtlCol="0" anchor="b">
            <a:normAutofit fontScale="90000"/>
          </a:bodyPr>
          <a:lstStyle/>
          <a:p>
            <a:pPr algn="ctr">
              <a:lnSpc>
                <a:spcPct val="150000"/>
              </a:lnSpc>
            </a:pPr>
            <a:br>
              <a:rPr lang="en-US" sz="4400" dirty="0">
                <a:solidFill>
                  <a:schemeClr val="tx1"/>
                </a:solidFill>
              </a:rPr>
            </a:br>
            <a:r>
              <a:rPr lang="en-US" sz="4400" dirty="0">
                <a:solidFill>
                  <a:schemeClr val="tx1"/>
                </a:solidFill>
              </a:rPr>
              <a:t>Cycle 3</a:t>
            </a:r>
            <a:br>
              <a:rPr lang="en-US" sz="4400" dirty="0">
                <a:solidFill>
                  <a:schemeClr val="tx1"/>
                </a:solidFill>
              </a:rPr>
            </a:br>
            <a:r>
              <a:rPr lang="en-US" sz="4400" dirty="0">
                <a:solidFill>
                  <a:schemeClr val="tx1"/>
                </a:solidFill>
              </a:rPr>
              <a:t>Step 4: Reflect</a:t>
            </a:r>
            <a:br>
              <a:rPr lang="en-US" sz="4400" dirty="0">
                <a:solidFill>
                  <a:schemeClr val="tx1"/>
                </a:solidFill>
              </a:rPr>
            </a:br>
            <a:r>
              <a:rPr lang="en-US" sz="4400" dirty="0">
                <a:solidFill>
                  <a:schemeClr val="tx1"/>
                </a:solidFill>
              </a:rPr>
              <a:t>(2 Rubrics)</a:t>
            </a:r>
          </a:p>
        </p:txBody>
      </p:sp>
      <p:pic>
        <p:nvPicPr>
          <p:cNvPr id="2" name="Picture 1" descr="Graphic of a person holding a pencil and paper with thought bubbles traveling from the person to the paper">
            <a:extLst>
              <a:ext uri="{FF2B5EF4-FFF2-40B4-BE49-F238E27FC236}">
                <a16:creationId xmlns:a16="http://schemas.microsoft.com/office/drawing/2014/main" id="{CD7E925A-AC8F-634A-9E35-D9E78E897440}"/>
              </a:ext>
            </a:extLst>
          </p:cNvPr>
          <p:cNvPicPr>
            <a:picLocks noChangeAspect="1"/>
          </p:cNvPicPr>
          <p:nvPr/>
        </p:nvPicPr>
        <p:blipFill rotWithShape="1">
          <a:blip r:embed="rId3"/>
          <a:srcRect t="3964" r="2" b="4775"/>
          <a:stretch/>
        </p:blipFill>
        <p:spPr>
          <a:xfrm>
            <a:off x="4639734" y="449715"/>
            <a:ext cx="7552266" cy="6857990"/>
          </a:xfrm>
          <a:prstGeom prst="rect">
            <a:avLst/>
          </a:prstGeom>
        </p:spPr>
      </p:pic>
    </p:spTree>
    <p:extLst>
      <p:ext uri="{BB962C8B-B14F-4D97-AF65-F5344CB8AC3E}">
        <p14:creationId xmlns:p14="http://schemas.microsoft.com/office/powerpoint/2010/main" val="1630054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648B9-4636-9AAA-1D67-0F8241536FD0}"/>
              </a:ext>
            </a:extLst>
          </p:cNvPr>
          <p:cNvSpPr>
            <a:spLocks noGrp="1"/>
          </p:cNvSpPr>
          <p:nvPr>
            <p:ph type="title"/>
          </p:nvPr>
        </p:nvSpPr>
        <p:spPr>
          <a:xfrm>
            <a:off x="254833" y="219546"/>
            <a:ext cx="11791421" cy="1441696"/>
          </a:xfrm>
        </p:spPr>
        <p:txBody>
          <a:bodyPr>
            <a:normAutofit fontScale="90000"/>
          </a:bodyPr>
          <a:lstStyle/>
          <a:p>
            <a:r>
              <a:rPr lang="en-US" dirty="0"/>
              <a:t>Cycle 3 Step 4:  Reflect</a:t>
            </a:r>
            <a:br>
              <a:rPr lang="en-US" dirty="0"/>
            </a:br>
            <a:r>
              <a:rPr lang="en-US" dirty="0"/>
              <a:t>                        </a:t>
            </a:r>
            <a:r>
              <a:rPr lang="en-US" sz="4400" dirty="0"/>
              <a:t>Assessment Guide (p 16)</a:t>
            </a:r>
          </a:p>
        </p:txBody>
      </p:sp>
      <p:sp>
        <p:nvSpPr>
          <p:cNvPr id="6" name="Content Placeholder 5">
            <a:extLst>
              <a:ext uri="{FF2B5EF4-FFF2-40B4-BE49-F238E27FC236}">
                <a16:creationId xmlns:a16="http://schemas.microsoft.com/office/drawing/2014/main" id="{96A8C3B5-6067-1D9E-C57E-B49CE3DE8AAF}"/>
              </a:ext>
            </a:extLst>
          </p:cNvPr>
          <p:cNvSpPr>
            <a:spLocks noGrp="1"/>
          </p:cNvSpPr>
          <p:nvPr>
            <p:ph idx="1"/>
          </p:nvPr>
        </p:nvSpPr>
        <p:spPr>
          <a:xfrm>
            <a:off x="361158" y="1662126"/>
            <a:ext cx="11578770" cy="4980190"/>
          </a:xfrm>
        </p:spPr>
        <p:txBody>
          <a:bodyPr>
            <a:normAutofit/>
          </a:bodyPr>
          <a:lstStyle/>
          <a:p>
            <a:pPr marL="0" indent="0">
              <a:buNone/>
            </a:pPr>
            <a:r>
              <a:rPr lang="en-US" sz="2400" b="1" dirty="0">
                <a:solidFill>
                  <a:schemeClr val="bg2">
                    <a:lumMod val="50000"/>
                  </a:schemeClr>
                </a:solidFill>
                <a:effectLst/>
                <a:latin typeface="Calibri" panose="020F0502020204030204" pitchFamily="34" charset="0"/>
              </a:rPr>
              <a:t>Part H: </a:t>
            </a:r>
            <a:r>
              <a:rPr lang="en-US" sz="2400" dirty="0">
                <a:solidFill>
                  <a:schemeClr val="bg2">
                    <a:lumMod val="50000"/>
                  </a:schemeClr>
                </a:solidFill>
                <a:effectLst/>
                <a:latin typeface="Calibri" panose="020F0502020204030204" pitchFamily="34" charset="0"/>
              </a:rPr>
              <a:t>Reflective Narrative (no more than 4 pages of written or 6 minutes of video</a:t>
            </a:r>
            <a:r>
              <a:rPr lang="en-US" sz="2400" b="1" dirty="0">
                <a:solidFill>
                  <a:srgbClr val="4F757F"/>
                </a:solidFill>
              </a:rPr>
              <a:t>)</a:t>
            </a:r>
          </a:p>
          <a:p>
            <a:pPr marL="0" indent="0">
              <a:buNone/>
            </a:pPr>
            <a:r>
              <a:rPr lang="en-US" sz="2400" b="1" dirty="0">
                <a:solidFill>
                  <a:srgbClr val="4F757F"/>
                </a:solidFill>
                <a:effectLst/>
                <a:latin typeface="Calibri" panose="020F0502020204030204" pitchFamily="34" charset="0"/>
              </a:rPr>
              <a:t>I. </a:t>
            </a:r>
            <a:r>
              <a:rPr lang="en-US" sz="2400" b="1" dirty="0">
                <a:solidFill>
                  <a:srgbClr val="4F757F"/>
                </a:solidFill>
              </a:rPr>
              <a:t>Reflecting Narrative</a:t>
            </a:r>
            <a:endParaRPr lang="en-US" sz="2400" dirty="0"/>
          </a:p>
          <a:p>
            <a:pPr marL="806958" lvl="1" indent="-514350">
              <a:lnSpc>
                <a:spcPct val="120000"/>
              </a:lnSpc>
              <a:spcBef>
                <a:spcPts val="0"/>
              </a:spcBef>
              <a:spcAft>
                <a:spcPts val="0"/>
              </a:spcAft>
              <a:buFont typeface="+mj-lt"/>
              <a:buAutoNum type="romanLcPeriod"/>
            </a:pPr>
            <a:r>
              <a:rPr lang="en-US" dirty="0">
                <a:solidFill>
                  <a:schemeClr val="tx1"/>
                </a:solidFill>
              </a:rPr>
              <a:t>Reflect on </a:t>
            </a:r>
            <a:r>
              <a:rPr lang="en-US" dirty="0">
                <a:effectLst/>
                <a:latin typeface="Calibri" panose="020F0502020204030204" pitchFamily="34" charset="0"/>
              </a:rPr>
              <a:t>your ability to provide </a:t>
            </a:r>
            <a:r>
              <a:rPr lang="en-US" dirty="0">
                <a:solidFill>
                  <a:srgbClr val="0560BF"/>
                </a:solidFill>
                <a:effectLst/>
                <a:latin typeface="Calibri" panose="020F0502020204030204" pitchFamily="34" charset="0"/>
              </a:rPr>
              <a:t>coaching</a:t>
            </a:r>
            <a:r>
              <a:rPr lang="en-US" dirty="0">
                <a:effectLst/>
                <a:latin typeface="Calibri" panose="020F0502020204030204" pitchFamily="34" charset="0"/>
              </a:rPr>
              <a:t>, observation, and/or instructional feedback to support teacher growth </a:t>
            </a:r>
          </a:p>
          <a:p>
            <a:pPr marL="806958" lvl="1" indent="-514350">
              <a:lnSpc>
                <a:spcPct val="120000"/>
              </a:lnSpc>
              <a:spcBef>
                <a:spcPts val="0"/>
              </a:spcBef>
              <a:spcAft>
                <a:spcPts val="0"/>
              </a:spcAft>
              <a:buFont typeface="+mj-lt"/>
              <a:buAutoNum type="romanLcPeriod"/>
            </a:pPr>
            <a:r>
              <a:rPr lang="en-US" dirty="0"/>
              <a:t>C</a:t>
            </a:r>
            <a:r>
              <a:rPr lang="en-US" dirty="0">
                <a:effectLst/>
                <a:latin typeface="Calibri" panose="020F0502020204030204" pitchFamily="34" charset="0"/>
              </a:rPr>
              <a:t>ite the volunteer teacher’s feedback/input and evaluate your strengths and areas for growth in coaching and why you should work on them</a:t>
            </a:r>
          </a:p>
          <a:p>
            <a:pPr marL="806958" lvl="1" indent="-514350">
              <a:lnSpc>
                <a:spcPct val="120000"/>
              </a:lnSpc>
              <a:spcBef>
                <a:spcPts val="0"/>
              </a:spcBef>
              <a:spcAft>
                <a:spcPts val="0"/>
              </a:spcAft>
              <a:buFont typeface="+mj-lt"/>
              <a:buAutoNum type="romanLcPeriod"/>
            </a:pPr>
            <a:r>
              <a:rPr lang="en-US" dirty="0"/>
              <a:t>C</a:t>
            </a:r>
            <a:r>
              <a:rPr lang="en-US" dirty="0">
                <a:effectLst/>
                <a:latin typeface="Calibri" panose="020F0502020204030204" pitchFamily="34" charset="0"/>
              </a:rPr>
              <a:t>ite evidence from Steps 1–3 to demonstrate your </a:t>
            </a:r>
            <a:r>
              <a:rPr lang="en-US" dirty="0">
                <a:solidFill>
                  <a:srgbClr val="0560BF"/>
                </a:solidFill>
                <a:effectLst/>
                <a:latin typeface="Calibri" panose="020F0502020204030204" pitchFamily="34" charset="0"/>
              </a:rPr>
              <a:t>facilitation skills </a:t>
            </a:r>
            <a:r>
              <a:rPr lang="en-US" dirty="0">
                <a:effectLst/>
                <a:latin typeface="Calibri" panose="020F0502020204030204" pitchFamily="34" charset="0"/>
              </a:rPr>
              <a:t>and maintenance of a two-way conversation throughout the cycle</a:t>
            </a:r>
          </a:p>
          <a:p>
            <a:pPr marL="806958" lvl="1" indent="-514350">
              <a:lnSpc>
                <a:spcPct val="120000"/>
              </a:lnSpc>
              <a:spcBef>
                <a:spcPts val="0"/>
              </a:spcBef>
              <a:spcAft>
                <a:spcPts val="0"/>
              </a:spcAft>
              <a:buFont typeface="+mj-lt"/>
              <a:buAutoNum type="romanLcPeriod"/>
            </a:pPr>
            <a:r>
              <a:rPr lang="en-US" dirty="0"/>
              <a:t>R</a:t>
            </a:r>
            <a:r>
              <a:rPr lang="en-US" dirty="0">
                <a:effectLst/>
                <a:latin typeface="Calibri" panose="020F0502020204030204" pitchFamily="34" charset="0"/>
              </a:rPr>
              <a:t>eflect on your role as an equity-driven school leader and the impact of supporting teacher growth through coaching, observation, and/or instructional feedback.  </a:t>
            </a:r>
          </a:p>
          <a:p>
            <a:pPr marL="806958" lvl="1" indent="-514350">
              <a:lnSpc>
                <a:spcPct val="120000"/>
              </a:lnSpc>
              <a:spcBef>
                <a:spcPts val="0"/>
              </a:spcBef>
              <a:spcAft>
                <a:spcPts val="0"/>
              </a:spcAft>
              <a:buFont typeface="+mj-lt"/>
              <a:buAutoNum type="romanLcPeriod"/>
            </a:pPr>
            <a:endParaRPr lang="en-US" dirty="0">
              <a:effectLst/>
              <a:latin typeface="Calibri" panose="020F0502020204030204" pitchFamily="34" charset="0"/>
            </a:endParaRPr>
          </a:p>
          <a:p>
            <a:pPr marL="806958" lvl="1" indent="-514350">
              <a:lnSpc>
                <a:spcPct val="120000"/>
              </a:lnSpc>
              <a:spcBef>
                <a:spcPts val="0"/>
              </a:spcBef>
              <a:spcAft>
                <a:spcPts val="0"/>
              </a:spcAft>
              <a:buFont typeface="+mj-lt"/>
              <a:buAutoNum type="romanLcPeriod"/>
            </a:pPr>
            <a:endParaRPr lang="en-US" dirty="0">
              <a:effectLst/>
            </a:endParaRPr>
          </a:p>
          <a:p>
            <a:pPr marL="806958" lvl="1" indent="-514350">
              <a:lnSpc>
                <a:spcPct val="120000"/>
              </a:lnSpc>
              <a:spcBef>
                <a:spcPts val="0"/>
              </a:spcBef>
              <a:spcAft>
                <a:spcPts val="0"/>
              </a:spcAft>
              <a:buFont typeface="+mj-lt"/>
              <a:buAutoNum type="romanLcPeriod"/>
            </a:pPr>
            <a:endParaRPr lang="en-US" dirty="0">
              <a:solidFill>
                <a:schemeClr val="tx1"/>
              </a:solidFill>
            </a:endParaRPr>
          </a:p>
          <a:p>
            <a:pPr marL="806958" lvl="1" indent="-514350">
              <a:buFont typeface="+mj-lt"/>
              <a:buAutoNum type="roman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1E8C4E-CC98-5E28-016C-6B5DE07097F4}"/>
              </a:ext>
            </a:extLst>
          </p:cNvPr>
          <p:cNvSpPr>
            <a:spLocks noGrp="1"/>
          </p:cNvSpPr>
          <p:nvPr>
            <p:ph type="sldNum" sz="quarter" idx="12"/>
          </p:nvPr>
        </p:nvSpPr>
        <p:spPr/>
        <p:txBody>
          <a:bodyPr/>
          <a:lstStyle/>
          <a:p>
            <a:fld id="{D57F1E4F-1CFF-5643-939E-217C01CDF565}" type="slidenum">
              <a:rPr lang="en-US" smtClean="0"/>
              <a:pPr/>
              <a:t>42</a:t>
            </a:fld>
            <a:endParaRPr lang="en-US"/>
          </a:p>
        </p:txBody>
      </p:sp>
    </p:spTree>
    <p:extLst>
      <p:ext uri="{BB962C8B-B14F-4D97-AF65-F5344CB8AC3E}">
        <p14:creationId xmlns:p14="http://schemas.microsoft.com/office/powerpoint/2010/main" val="185856187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869A-2BEF-BAFF-101B-CB5461F00289}"/>
              </a:ext>
            </a:extLst>
          </p:cNvPr>
          <p:cNvSpPr>
            <a:spLocks noGrp="1"/>
          </p:cNvSpPr>
          <p:nvPr>
            <p:ph type="title"/>
          </p:nvPr>
        </p:nvSpPr>
        <p:spPr>
          <a:xfrm>
            <a:off x="571501" y="307730"/>
            <a:ext cx="11119338" cy="976321"/>
          </a:xfrm>
        </p:spPr>
        <p:txBody>
          <a:bodyPr>
            <a:normAutofit/>
          </a:bodyPr>
          <a:lstStyle/>
          <a:p>
            <a:pPr algn="ctr"/>
            <a:r>
              <a:rPr lang="en-US" dirty="0"/>
              <a:t>Cycle 3 Step 4: Reflect (2 rubrics)</a:t>
            </a:r>
          </a:p>
        </p:txBody>
      </p:sp>
      <p:sp>
        <p:nvSpPr>
          <p:cNvPr id="3" name="Slide Number Placeholder 2">
            <a:extLst>
              <a:ext uri="{FF2B5EF4-FFF2-40B4-BE49-F238E27FC236}">
                <a16:creationId xmlns:a16="http://schemas.microsoft.com/office/drawing/2014/main" id="{15355FBB-8A1F-02E7-6288-07FBF8206788}"/>
              </a:ext>
            </a:extLst>
          </p:cNvPr>
          <p:cNvSpPr>
            <a:spLocks noGrp="1"/>
          </p:cNvSpPr>
          <p:nvPr>
            <p:ph type="sldNum" sz="quarter" idx="10"/>
          </p:nvPr>
        </p:nvSpPr>
        <p:spPr/>
        <p:txBody>
          <a:bodyPr/>
          <a:lstStyle/>
          <a:p>
            <a:fld id="{A5D1AE26-2455-4631-AA3C-DD8B58682D5D}" type="slidenum">
              <a:rPr lang="en-US" smtClean="0"/>
              <a:pPr/>
              <a:t>43</a:t>
            </a:fld>
            <a:endParaRPr lang="en-US" dirty="0"/>
          </a:p>
        </p:txBody>
      </p:sp>
      <p:graphicFrame>
        <p:nvGraphicFramePr>
          <p:cNvPr id="4" name="Table 4">
            <a:extLst>
              <a:ext uri="{FF2B5EF4-FFF2-40B4-BE49-F238E27FC236}">
                <a16:creationId xmlns:a16="http://schemas.microsoft.com/office/drawing/2014/main" id="{C80CBBA8-388B-4C5F-D7A6-4BD57CE8EF92}"/>
              </a:ext>
            </a:extLst>
          </p:cNvPr>
          <p:cNvGraphicFramePr>
            <a:graphicFrameLocks noGrp="1"/>
          </p:cNvGraphicFramePr>
          <p:nvPr>
            <p:extLst>
              <p:ext uri="{D42A27DB-BD31-4B8C-83A1-F6EECF244321}">
                <p14:modId xmlns:p14="http://schemas.microsoft.com/office/powerpoint/2010/main" val="2426793382"/>
              </p:ext>
            </p:extLst>
          </p:nvPr>
        </p:nvGraphicFramePr>
        <p:xfrm>
          <a:off x="903591" y="1945352"/>
          <a:ext cx="10308892" cy="3383280"/>
        </p:xfrm>
        <a:graphic>
          <a:graphicData uri="http://schemas.openxmlformats.org/drawingml/2006/table">
            <a:tbl>
              <a:tblPr firstRow="1" bandRow="1">
                <a:tableStyleId>{5940675A-B579-460E-94D1-54222C63F5DA}</a:tableStyleId>
              </a:tblPr>
              <a:tblGrid>
                <a:gridCol w="10308892">
                  <a:extLst>
                    <a:ext uri="{9D8B030D-6E8A-4147-A177-3AD203B41FA5}">
                      <a16:colId xmlns:a16="http://schemas.microsoft.com/office/drawing/2014/main" val="123201654"/>
                    </a:ext>
                  </a:extLst>
                </a:gridCol>
              </a:tblGrid>
              <a:tr h="370840">
                <a:tc>
                  <a:txBody>
                    <a:bodyPr/>
                    <a:lstStyle/>
                    <a:p>
                      <a:pPr algn="ctr"/>
                      <a:r>
                        <a:rPr lang="en-US" sz="2400" dirty="0">
                          <a:solidFill>
                            <a:schemeClr val="bg1"/>
                          </a:solidFill>
                        </a:rPr>
                        <a:t>Step 2:  Plan</a:t>
                      </a:r>
                    </a:p>
                  </a:txBody>
                  <a:tcPr>
                    <a:solidFill>
                      <a:srgbClr val="09652D"/>
                    </a:solidFill>
                  </a:tcPr>
                </a:tc>
                <a:extLst>
                  <a:ext uri="{0D108BD9-81ED-4DB2-BD59-A6C34878D82A}">
                    <a16:rowId xmlns:a16="http://schemas.microsoft.com/office/drawing/2014/main" val="2707911083"/>
                  </a:ext>
                </a:extLst>
              </a:tr>
              <a:tr h="370840">
                <a:tc>
                  <a:txBody>
                    <a:bodyPr/>
                    <a:lstStyle/>
                    <a:p>
                      <a:pPr marL="731520" indent="-731520">
                        <a:spcBef>
                          <a:spcPts val="300"/>
                        </a:spcBef>
                        <a:spcAft>
                          <a:spcPts val="300"/>
                        </a:spcAft>
                      </a:pPr>
                      <a:r>
                        <a:rPr lang="en-US" sz="2400" b="1" dirty="0">
                          <a:solidFill>
                            <a:srgbClr val="4F7681"/>
                          </a:solidFill>
                          <a:effectLst/>
                          <a:latin typeface="Calibri" panose="020F0502020204030204" pitchFamily="34" charset="0"/>
                          <a:ea typeface="MS Mincho" panose="02020609040205080304" pitchFamily="49" charset="-128"/>
                          <a:cs typeface="Arial" panose="020B0604020202020204" pitchFamily="34" charset="0"/>
                        </a:rPr>
                        <a:t>Rubric 3.6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does the candidate analyze their capacity to conduct a CSTP-focused coaching and observation process, based on their experience in this coaching cycle and feedback from the volunteer teacher, and cite evidence to demonstrate their ability to facilitate and maintain a coaching partnership?</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621403329"/>
                  </a:ext>
                </a:extLst>
              </a:tr>
              <a:tr h="370840">
                <a:tc>
                  <a:txBody>
                    <a:bodyPr/>
                    <a:lstStyle/>
                    <a:p>
                      <a:pPr marL="731520" indent="-731520">
                        <a:spcBef>
                          <a:spcPts val="300"/>
                        </a:spcBef>
                        <a:spcAft>
                          <a:spcPts val="300"/>
                        </a:spcAft>
                      </a:pPr>
                      <a:r>
                        <a:rPr lang="en-US" sz="2400" b="1" dirty="0">
                          <a:solidFill>
                            <a:srgbClr val="4F7681"/>
                          </a:solidFill>
                          <a:effectLst/>
                          <a:latin typeface="Calibri" panose="020F0502020204030204" pitchFamily="34" charset="0"/>
                          <a:ea typeface="MS Mincho" panose="02020609040205080304" pitchFamily="49" charset="-128"/>
                          <a:cs typeface="Arial" panose="020B0604020202020204" pitchFamily="34" charset="0"/>
                        </a:rPr>
                        <a:t>Rubric 3.7  </a:t>
                      </a:r>
                      <a:r>
                        <a:rPr lang="en-US" sz="24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How does the candidate, informed by a continuous improvement mindset and focused on equitable leadership, reflect on the potential impact of coaching and explain the benefits to both teachers and students?</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1027828857"/>
                  </a:ext>
                </a:extLst>
              </a:tr>
            </a:tbl>
          </a:graphicData>
        </a:graphic>
      </p:graphicFrame>
    </p:spTree>
    <p:extLst>
      <p:ext uri="{BB962C8B-B14F-4D97-AF65-F5344CB8AC3E}">
        <p14:creationId xmlns:p14="http://schemas.microsoft.com/office/powerpoint/2010/main" val="2027279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787409"/>
            <a:ext cx="11734969" cy="900171"/>
          </a:xfrm>
        </p:spPr>
        <p:txBody>
          <a:bodyPr>
            <a:normAutofit fontScale="90000"/>
          </a:bodyPr>
          <a:lstStyle/>
          <a:p>
            <a:pPr algn="ctr"/>
            <a:r>
              <a:rPr lang="en-US" dirty="0"/>
              <a:t>Understanding Language is Key!</a:t>
            </a:r>
            <a:br>
              <a:rPr lang="en-US" dirty="0"/>
            </a:br>
            <a:r>
              <a:rPr lang="en-US" dirty="0"/>
              <a:t>Rubric 3.6</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194909510"/>
              </p:ext>
            </p:extLst>
          </p:nvPr>
        </p:nvGraphicFramePr>
        <p:xfrm>
          <a:off x="72872" y="2255517"/>
          <a:ext cx="12046255" cy="3933292"/>
        </p:xfrm>
        <a:graphic>
          <a:graphicData uri="http://schemas.openxmlformats.org/drawingml/2006/table">
            <a:tbl>
              <a:tblPr firstRow="1" bandRow="1">
                <a:tableStyleId>{5940675A-B579-460E-94D1-54222C63F5DA}</a:tableStyleId>
              </a:tblPr>
              <a:tblGrid>
                <a:gridCol w="2409251">
                  <a:extLst>
                    <a:ext uri="{9D8B030D-6E8A-4147-A177-3AD203B41FA5}">
                      <a16:colId xmlns:a16="http://schemas.microsoft.com/office/drawing/2014/main" val="3438398984"/>
                    </a:ext>
                  </a:extLst>
                </a:gridCol>
                <a:gridCol w="2409251">
                  <a:extLst>
                    <a:ext uri="{9D8B030D-6E8A-4147-A177-3AD203B41FA5}">
                      <a16:colId xmlns:a16="http://schemas.microsoft.com/office/drawing/2014/main" val="3683956884"/>
                    </a:ext>
                  </a:extLst>
                </a:gridCol>
                <a:gridCol w="2309526">
                  <a:extLst>
                    <a:ext uri="{9D8B030D-6E8A-4147-A177-3AD203B41FA5}">
                      <a16:colId xmlns:a16="http://schemas.microsoft.com/office/drawing/2014/main" val="1865759799"/>
                    </a:ext>
                  </a:extLst>
                </a:gridCol>
                <a:gridCol w="2210525">
                  <a:extLst>
                    <a:ext uri="{9D8B030D-6E8A-4147-A177-3AD203B41FA5}">
                      <a16:colId xmlns:a16="http://schemas.microsoft.com/office/drawing/2014/main" val="1227605337"/>
                    </a:ext>
                  </a:extLst>
                </a:gridCol>
                <a:gridCol w="2707702">
                  <a:extLst>
                    <a:ext uri="{9D8B030D-6E8A-4147-A177-3AD203B41FA5}">
                      <a16:colId xmlns:a16="http://schemas.microsoft.com/office/drawing/2014/main" val="244180546"/>
                    </a:ext>
                  </a:extLst>
                </a:gridCol>
              </a:tblGrid>
              <a:tr h="956747">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Restates the essential question</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2976545">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provide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reflect on or cite...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use</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broadly describes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minimally reflects... vaguely cites</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analyzes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identifies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clearly drawing on...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reflects upon and cites evidence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encouraged...</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 3 plus </a:t>
                      </a:r>
                    </a:p>
                    <a:p>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provides extensive analysis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discusses how...change</a:t>
                      </a:r>
                      <a:r>
                        <a:rPr lang="en-US" dirty="0">
                          <a:effectLst/>
                        </a:rPr>
                        <a:t> </a:t>
                      </a:r>
                      <a:endParaRPr lang="en-US" dirty="0"/>
                    </a:p>
                  </a:txBody>
                  <a:tcPr/>
                </a:tc>
                <a:tc>
                  <a:txBody>
                    <a:bodyPr/>
                    <a:lstStyle/>
                    <a:p>
                      <a:r>
                        <a:rPr lang="en-US" sz="1800" kern="1200" dirty="0">
                          <a:solidFill>
                            <a:schemeClr val="tx1"/>
                          </a:solidFill>
                          <a:effectLst/>
                          <a:latin typeface="+mn-lt"/>
                          <a:ea typeface="+mn-ea"/>
                          <a:cs typeface="+mn-cs"/>
                        </a:rPr>
                        <a:t>all of levels 3 and 4 plus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 cites evidence-based practices or research</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analyze....capacity ...maintain</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explain how...support...”</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1292981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CB6-B907-6C1A-C426-6C03402F1B81}"/>
              </a:ext>
            </a:extLst>
          </p:cNvPr>
          <p:cNvSpPr>
            <a:spLocks noGrp="1"/>
          </p:cNvSpPr>
          <p:nvPr>
            <p:ph type="title"/>
          </p:nvPr>
        </p:nvSpPr>
        <p:spPr>
          <a:xfrm>
            <a:off x="311285" y="286603"/>
            <a:ext cx="11734969" cy="1336457"/>
          </a:xfrm>
        </p:spPr>
        <p:txBody>
          <a:bodyPr>
            <a:normAutofit fontScale="90000"/>
          </a:bodyPr>
          <a:lstStyle/>
          <a:p>
            <a:pPr algn="ctr"/>
            <a:r>
              <a:rPr lang="en-US" dirty="0"/>
              <a:t>Understanding Language is Key!</a:t>
            </a:r>
            <a:br>
              <a:rPr lang="en-US" dirty="0"/>
            </a:br>
            <a:r>
              <a:rPr lang="en-US" dirty="0"/>
              <a:t>Rubric 3.7</a:t>
            </a:r>
          </a:p>
        </p:txBody>
      </p:sp>
      <p:graphicFrame>
        <p:nvGraphicFramePr>
          <p:cNvPr id="5" name="Table 5">
            <a:extLst>
              <a:ext uri="{FF2B5EF4-FFF2-40B4-BE49-F238E27FC236}">
                <a16:creationId xmlns:a16="http://schemas.microsoft.com/office/drawing/2014/main" id="{C6F19339-439D-A737-0A69-3C6A08893D35}"/>
              </a:ext>
            </a:extLst>
          </p:cNvPr>
          <p:cNvGraphicFramePr>
            <a:graphicFrameLocks noGrp="1"/>
          </p:cNvGraphicFramePr>
          <p:nvPr>
            <p:ph idx="1"/>
            <p:extLst>
              <p:ext uri="{D42A27DB-BD31-4B8C-83A1-F6EECF244321}">
                <p14:modId xmlns:p14="http://schemas.microsoft.com/office/powerpoint/2010/main" val="3932378758"/>
              </p:ext>
            </p:extLst>
          </p:nvPr>
        </p:nvGraphicFramePr>
        <p:xfrm>
          <a:off x="311285" y="2114003"/>
          <a:ext cx="11575915" cy="3383280"/>
        </p:xfrm>
        <a:graphic>
          <a:graphicData uri="http://schemas.openxmlformats.org/drawingml/2006/table">
            <a:tbl>
              <a:tblPr firstRow="1" bandRow="1">
                <a:tableStyleId>{5940675A-B579-460E-94D1-54222C63F5DA}</a:tableStyleId>
              </a:tblPr>
              <a:tblGrid>
                <a:gridCol w="2315183">
                  <a:extLst>
                    <a:ext uri="{9D8B030D-6E8A-4147-A177-3AD203B41FA5}">
                      <a16:colId xmlns:a16="http://schemas.microsoft.com/office/drawing/2014/main" val="3438398984"/>
                    </a:ext>
                  </a:extLst>
                </a:gridCol>
                <a:gridCol w="2315183">
                  <a:extLst>
                    <a:ext uri="{9D8B030D-6E8A-4147-A177-3AD203B41FA5}">
                      <a16:colId xmlns:a16="http://schemas.microsoft.com/office/drawing/2014/main" val="3683956884"/>
                    </a:ext>
                  </a:extLst>
                </a:gridCol>
                <a:gridCol w="2315183">
                  <a:extLst>
                    <a:ext uri="{9D8B030D-6E8A-4147-A177-3AD203B41FA5}">
                      <a16:colId xmlns:a16="http://schemas.microsoft.com/office/drawing/2014/main" val="1865759799"/>
                    </a:ext>
                  </a:extLst>
                </a:gridCol>
                <a:gridCol w="2315183">
                  <a:extLst>
                    <a:ext uri="{9D8B030D-6E8A-4147-A177-3AD203B41FA5}">
                      <a16:colId xmlns:a16="http://schemas.microsoft.com/office/drawing/2014/main" val="1227605337"/>
                    </a:ext>
                  </a:extLst>
                </a:gridCol>
                <a:gridCol w="2315183">
                  <a:extLst>
                    <a:ext uri="{9D8B030D-6E8A-4147-A177-3AD203B41FA5}">
                      <a16:colId xmlns:a16="http://schemas.microsoft.com/office/drawing/2014/main" val="244180546"/>
                    </a:ext>
                  </a:extLst>
                </a:gridCol>
              </a:tblGrid>
              <a:tr h="0">
                <a:tc>
                  <a:txBody>
                    <a:bodyPr/>
                    <a:lstStyle/>
                    <a:p>
                      <a:pPr algn="ctr"/>
                      <a:r>
                        <a:rPr lang="en-US" sz="2400" dirty="0">
                          <a:solidFill>
                            <a:schemeClr val="bg1"/>
                          </a:solidFill>
                        </a:rPr>
                        <a:t>Level 1</a:t>
                      </a:r>
                    </a:p>
                  </a:txBody>
                  <a:tcPr>
                    <a:solidFill>
                      <a:srgbClr val="09652D"/>
                    </a:solidFill>
                  </a:tcPr>
                </a:tc>
                <a:tc>
                  <a:txBody>
                    <a:bodyPr/>
                    <a:lstStyle/>
                    <a:p>
                      <a:pPr algn="ctr"/>
                      <a:r>
                        <a:rPr lang="en-US" sz="2400" dirty="0">
                          <a:solidFill>
                            <a:schemeClr val="bg1"/>
                          </a:solidFill>
                        </a:rPr>
                        <a:t>Level 2</a:t>
                      </a:r>
                    </a:p>
                  </a:txBody>
                  <a:tcPr>
                    <a:solidFill>
                      <a:srgbClr val="09652D"/>
                    </a:solidFill>
                  </a:tcPr>
                </a:tc>
                <a:tc>
                  <a:txBody>
                    <a:bodyPr/>
                    <a:lstStyle/>
                    <a:p>
                      <a:pPr algn="ctr"/>
                      <a:r>
                        <a:rPr lang="en-US" sz="2400" dirty="0">
                          <a:solidFill>
                            <a:schemeClr val="bg1"/>
                          </a:solidFill>
                        </a:rPr>
                        <a:t>Level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Restates the essential question</a:t>
                      </a:r>
                    </a:p>
                  </a:txBody>
                  <a:tcPr>
                    <a:solidFill>
                      <a:srgbClr val="09652D"/>
                    </a:solidFill>
                  </a:tcPr>
                </a:tc>
                <a:tc>
                  <a:txBody>
                    <a:bodyPr/>
                    <a:lstStyle/>
                    <a:p>
                      <a:pPr algn="ctr"/>
                      <a:r>
                        <a:rPr lang="en-US" sz="2400" dirty="0">
                          <a:solidFill>
                            <a:schemeClr val="bg1"/>
                          </a:solidFill>
                        </a:rPr>
                        <a:t>Level 4</a:t>
                      </a:r>
                    </a:p>
                  </a:txBody>
                  <a:tcPr>
                    <a:solidFill>
                      <a:srgbClr val="09652D"/>
                    </a:solidFill>
                  </a:tcPr>
                </a:tc>
                <a:tc>
                  <a:txBody>
                    <a:bodyPr/>
                    <a:lstStyle/>
                    <a:p>
                      <a:pPr algn="ctr"/>
                      <a:r>
                        <a:rPr lang="en-US" sz="2400" dirty="0">
                          <a:solidFill>
                            <a:schemeClr val="bg1"/>
                          </a:solidFill>
                        </a:rPr>
                        <a:t>Level 5</a:t>
                      </a:r>
                    </a:p>
                  </a:txBody>
                  <a:tcPr>
                    <a:solidFill>
                      <a:srgbClr val="09652D"/>
                    </a:solidFill>
                  </a:tcPr>
                </a:tc>
                <a:extLst>
                  <a:ext uri="{0D108BD9-81ED-4DB2-BD59-A6C34878D82A}">
                    <a16:rowId xmlns:a16="http://schemas.microsoft.com/office/drawing/2014/main" val="1940799648"/>
                  </a:ext>
                </a:extLst>
              </a:tr>
              <a:tr h="1743516">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demonstrate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does not explain</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minimally reflects on and describes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minimally explains</a:t>
                      </a:r>
                      <a:r>
                        <a:rPr lang="en-US" dirty="0">
                          <a:effectLst/>
                        </a:rPr>
                        <a:t> </a:t>
                      </a:r>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reflects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explains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to support</a:t>
                      </a:r>
                      <a:r>
                        <a:rPr lang="en-US" dirty="0">
                          <a:effectLst/>
                        </a:rPr>
                        <a:t> </a:t>
                      </a:r>
                      <a:endParaRPr lang="en-US" dirty="0"/>
                    </a:p>
                  </a:txBody>
                  <a:tcPr/>
                </a:tc>
                <a:tc>
                  <a:txBody>
                    <a:bodyPr/>
                    <a:lstStyle/>
                    <a:p>
                      <a:pPr marL="0" indent="0">
                        <a:buFont typeface="Arial" panose="020B0604020202020204" pitchFamily="34" charset="0"/>
                        <a:buNone/>
                      </a:pPr>
                      <a:r>
                        <a:rPr lang="en-US" sz="1800" kern="1200" dirty="0">
                          <a:solidFill>
                            <a:schemeClr val="tx1"/>
                          </a:solidFill>
                          <a:effectLst/>
                          <a:latin typeface="+mn-lt"/>
                          <a:ea typeface="+mn-ea"/>
                          <a:cs typeface="+mn-cs"/>
                        </a:rPr>
                        <a:t>all of level 3 plus</a:t>
                      </a:r>
                    </a:p>
                    <a:p>
                      <a:pPr marL="0" indent="0">
                        <a:buFont typeface="Arial" panose="020B0604020202020204" pitchFamily="34" charset="0"/>
                        <a:buNone/>
                      </a:pPr>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cites specific evidence</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drawing on...feedback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to support reflection and analysis</a:t>
                      </a:r>
                      <a:r>
                        <a:rPr lang="en-US" dirty="0">
                          <a:effectLst/>
                        </a:rPr>
                        <a:t> </a:t>
                      </a:r>
                      <a:endParaRPr lang="en-US" dirty="0"/>
                    </a:p>
                  </a:txBody>
                  <a:tcPr/>
                </a:tc>
                <a:tc>
                  <a:txBody>
                    <a:bodyPr/>
                    <a:lstStyle/>
                    <a:p>
                      <a:pPr marL="0" indent="0">
                        <a:buFont typeface="Arial" panose="020B0604020202020204" pitchFamily="34" charset="0"/>
                        <a:buNone/>
                      </a:pPr>
                      <a:r>
                        <a:rPr lang="en-US" sz="1800" kern="1200" dirty="0">
                          <a:solidFill>
                            <a:schemeClr val="tx1"/>
                          </a:solidFill>
                          <a:effectLst/>
                          <a:latin typeface="+mn-lt"/>
                          <a:ea typeface="+mn-ea"/>
                          <a:cs typeface="+mn-cs"/>
                        </a:rPr>
                        <a:t>all of levels 3 and 4 plus </a:t>
                      </a:r>
                    </a:p>
                    <a:p>
                      <a:pPr marL="0" indent="0">
                        <a:buFont typeface="Arial" panose="020B0604020202020204" pitchFamily="34" charset="0"/>
                        <a:buNone/>
                      </a:pPr>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tx1"/>
                          </a:solidFill>
                          <a:effectLst/>
                          <a:latin typeface="+mn-lt"/>
                          <a:ea typeface="+mn-ea"/>
                          <a:cs typeface="+mn-cs"/>
                        </a:rPr>
                        <a:t>cites evidence-based practices or research</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to support</a:t>
                      </a:r>
                      <a:r>
                        <a:rPr lang="en-US" dirty="0">
                          <a:effectLst/>
                        </a:rPr>
                        <a:t> </a:t>
                      </a:r>
                      <a:endParaRPr lang="en-US" dirty="0"/>
                    </a:p>
                  </a:txBody>
                  <a:tcPr/>
                </a:tc>
                <a:extLst>
                  <a:ext uri="{0D108BD9-81ED-4DB2-BD59-A6C34878D82A}">
                    <a16:rowId xmlns:a16="http://schemas.microsoft.com/office/drawing/2014/main" val="1259873351"/>
                  </a:ext>
                </a:extLst>
              </a:tr>
            </a:tbl>
          </a:graphicData>
        </a:graphic>
      </p:graphicFrame>
      <p:sp>
        <p:nvSpPr>
          <p:cNvPr id="4" name="Slide Number Placeholder 3">
            <a:extLst>
              <a:ext uri="{FF2B5EF4-FFF2-40B4-BE49-F238E27FC236}">
                <a16:creationId xmlns:a16="http://schemas.microsoft.com/office/drawing/2014/main" id="{2327470E-3110-F8B0-34BF-D69627FA27CB}"/>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317663923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318735-09A2-4B20-A358-EA857659DC9D}"/>
              </a:ext>
            </a:extLst>
          </p:cNvPr>
          <p:cNvSpPr>
            <a:spLocks noGrp="1"/>
          </p:cNvSpPr>
          <p:nvPr>
            <p:ph type="sldNum" sz="quarter" idx="10"/>
          </p:nvPr>
        </p:nvSpPr>
        <p:spPr>
          <a:xfrm>
            <a:off x="11030574" y="6459785"/>
            <a:ext cx="725557" cy="365125"/>
          </a:xfrm>
        </p:spPr>
        <p:txBody>
          <a:bodyPr vert="horz" lIns="91440" tIns="45720" rIns="91440" bIns="45720" rtlCol="0" anchor="ctr">
            <a:normAutofit/>
          </a:bodyPr>
          <a:lstStyle/>
          <a:p>
            <a:pPr defTabSz="914400">
              <a:spcAft>
                <a:spcPts val="600"/>
              </a:spcAft>
            </a:pPr>
            <a:fld id="{A5D1AE26-2455-4631-AA3C-DD8B58682D5D}" type="slidenum">
              <a:rPr lang="en-US" smtClean="0">
                <a:solidFill>
                  <a:srgbClr val="FFFFFF"/>
                </a:solidFill>
              </a:rPr>
              <a:pPr defTabSz="914400">
                <a:spcAft>
                  <a:spcPts val="600"/>
                </a:spcAft>
              </a:pPr>
              <a:t>46</a:t>
            </a:fld>
            <a:endParaRPr lang="en-US">
              <a:solidFill>
                <a:srgbClr val="FFFFFF"/>
              </a:solidFill>
            </a:endParaRPr>
          </a:p>
        </p:txBody>
      </p:sp>
      <p:sp>
        <p:nvSpPr>
          <p:cNvPr id="4" name="Title 3">
            <a:extLst>
              <a:ext uri="{FF2B5EF4-FFF2-40B4-BE49-F238E27FC236}">
                <a16:creationId xmlns:a16="http://schemas.microsoft.com/office/drawing/2014/main" id="{DABE79E3-EA4D-41B8-99D0-52C887E3FD56}"/>
              </a:ext>
            </a:extLst>
          </p:cNvPr>
          <p:cNvSpPr txBox="1">
            <a:spLocks noGrp="1"/>
          </p:cNvSpPr>
          <p:nvPr>
            <p:ph type="title" idx="4294967295"/>
          </p:nvPr>
        </p:nvSpPr>
        <p:spPr>
          <a:xfrm>
            <a:off x="7281301" y="613800"/>
            <a:ext cx="4328491" cy="48153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Cycle 3</a:t>
            </a:r>
          </a:p>
          <a:p>
            <a:pPr marL="0" marR="0" lvl="0" indent="0" algn="ctr" defTabSz="4572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Step 4:</a:t>
            </a:r>
          </a:p>
          <a:p>
            <a:pPr marL="0" marR="0" lvl="0" indent="0" algn="ctr" defTabSz="457200" rtl="0" eaLnBrk="1" fontAlgn="auto" latinLnBrk="0" hangingPunct="1">
              <a:lnSpc>
                <a:spcPct val="150000"/>
              </a:lnSpc>
              <a:spcBef>
                <a:spcPts val="0"/>
              </a:spcBef>
              <a:spcAft>
                <a:spcPts val="60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457200" rtl="0" eaLnBrk="1" fontAlgn="auto" latinLnBrk="0" hangingPunct="1">
              <a:lnSpc>
                <a:spcPct val="150000"/>
              </a:lnSpc>
              <a:spcBef>
                <a:spcPts val="0"/>
              </a:spcBef>
              <a:spcAft>
                <a:spcPts val="600"/>
              </a:spcAft>
              <a:buClrTx/>
              <a:buSzTx/>
              <a:buFontTx/>
              <a:buNone/>
              <a:tabLst/>
              <a:defRPr/>
            </a:pPr>
            <a:r>
              <a:rPr kumimoji="0" lang="en-US" sz="4000" b="0" i="1" u="none" strike="noStrike" kern="1200" cap="none" spc="0" normalizeH="0" baseline="0" noProof="0" dirty="0">
                <a:ln>
                  <a:noFill/>
                </a:ln>
                <a:solidFill>
                  <a:srgbClr val="FFC000"/>
                </a:solidFill>
                <a:effectLst/>
                <a:uLnTx/>
                <a:uFillTx/>
                <a:latin typeface="+mn-lt"/>
                <a:ea typeface="+mn-ea"/>
                <a:cs typeface="+mn-cs"/>
              </a:rPr>
              <a:t>Tips and Considerations</a:t>
            </a:r>
          </a:p>
        </p:txBody>
      </p:sp>
      <p:sp>
        <p:nvSpPr>
          <p:cNvPr id="10" name="TextBox 9">
            <a:extLst>
              <a:ext uri="{FF2B5EF4-FFF2-40B4-BE49-F238E27FC236}">
                <a16:creationId xmlns:a16="http://schemas.microsoft.com/office/drawing/2014/main" id="{A95278C1-05F2-4536-A43D-E127385E90BC}"/>
              </a:ext>
            </a:extLst>
          </p:cNvPr>
          <p:cNvSpPr txBox="1"/>
          <p:nvPr/>
        </p:nvSpPr>
        <p:spPr>
          <a:xfrm>
            <a:off x="582208" y="1335644"/>
            <a:ext cx="6659217" cy="4216539"/>
          </a:xfrm>
          <a:prstGeom prst="rect">
            <a:avLst/>
          </a:prstGeom>
          <a:noFill/>
        </p:spPr>
        <p:txBody>
          <a:bodyPr wrap="square" rtlCol="0">
            <a:spAutoFit/>
          </a:bodyPr>
          <a:lstStyle/>
          <a:p>
            <a:r>
              <a:rPr lang="en-US" sz="3200" dirty="0"/>
              <a:t>Strengths and Areas of Growth</a:t>
            </a:r>
          </a:p>
          <a:p>
            <a:pPr marL="742950" lvl="1" indent="-285750">
              <a:buFont typeface="Verdana" panose="020B0604030504040204" pitchFamily="34" charset="0"/>
              <a:buChar char="-"/>
            </a:pPr>
            <a:r>
              <a:rPr lang="en-US" sz="2800" dirty="0"/>
              <a:t>Personal Reflection</a:t>
            </a:r>
          </a:p>
          <a:p>
            <a:pPr marL="742950" lvl="1" indent="-285750">
              <a:buFont typeface="Verdana" panose="020B0604030504040204" pitchFamily="34" charset="0"/>
              <a:buChar char="-"/>
            </a:pPr>
            <a:r>
              <a:rPr lang="en-US" sz="2800" dirty="0"/>
              <a:t>Feedback from Volunteer Teacher</a:t>
            </a:r>
            <a:br>
              <a:rPr lang="en-US" sz="3200" dirty="0"/>
            </a:br>
            <a:endParaRPr lang="en-US" sz="3200" dirty="0"/>
          </a:p>
          <a:p>
            <a:r>
              <a:rPr lang="en-US" sz="3200" dirty="0"/>
              <a:t>Equitable Leader</a:t>
            </a:r>
          </a:p>
          <a:p>
            <a:pPr marL="742950" lvl="1" indent="-285750">
              <a:buFont typeface="Verdana" panose="020B0604030504040204" pitchFamily="34" charset="0"/>
              <a:buChar char="-"/>
            </a:pPr>
            <a:r>
              <a:rPr lang="en-US" sz="2800" dirty="0"/>
              <a:t>Continuous Improvement lens</a:t>
            </a:r>
          </a:p>
          <a:p>
            <a:pPr marL="742950" lvl="1" indent="-285750">
              <a:buFont typeface="Verdana" panose="020B0604030504040204" pitchFamily="34" charset="0"/>
              <a:buChar char="-"/>
            </a:pPr>
            <a:r>
              <a:rPr lang="en-US" sz="2800" dirty="0"/>
              <a:t>School leader taking on role of instructional leader</a:t>
            </a:r>
          </a:p>
        </p:txBody>
      </p:sp>
    </p:spTree>
    <p:extLst>
      <p:ext uri="{BB962C8B-B14F-4D97-AF65-F5344CB8AC3E}">
        <p14:creationId xmlns:p14="http://schemas.microsoft.com/office/powerpoint/2010/main" val="1341038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AB75-6DA7-49A4-8FD5-37E9E0813255}"/>
              </a:ext>
            </a:extLst>
          </p:cNvPr>
          <p:cNvSpPr>
            <a:spLocks noGrp="1"/>
          </p:cNvSpPr>
          <p:nvPr>
            <p:ph type="title"/>
          </p:nvPr>
        </p:nvSpPr>
        <p:spPr/>
        <p:txBody>
          <a:bodyPr anchor="ctr" anchorCtr="1"/>
          <a:lstStyle/>
          <a:p>
            <a:pPr algn="ctr"/>
            <a:r>
              <a:rPr lang="en-US" dirty="0"/>
              <a:t>Common Cycle 3 Errors</a:t>
            </a:r>
          </a:p>
        </p:txBody>
      </p:sp>
      <p:sp>
        <p:nvSpPr>
          <p:cNvPr id="3" name="Content Placeholder 2">
            <a:extLst>
              <a:ext uri="{FF2B5EF4-FFF2-40B4-BE49-F238E27FC236}">
                <a16:creationId xmlns:a16="http://schemas.microsoft.com/office/drawing/2014/main" id="{51E9F761-68BF-49D8-AB06-D7FEC2002858}"/>
              </a:ext>
            </a:extLst>
          </p:cNvPr>
          <p:cNvSpPr>
            <a:spLocks noGrp="1"/>
          </p:cNvSpPr>
          <p:nvPr>
            <p:ph sz="half" idx="1"/>
          </p:nvPr>
        </p:nvSpPr>
        <p:spPr>
          <a:xfrm>
            <a:off x="372534" y="1845735"/>
            <a:ext cx="5950445" cy="4023360"/>
          </a:xfrm>
        </p:spPr>
        <p:txBody>
          <a:bodyPr>
            <a:normAutofit fontScale="92500"/>
          </a:bodyPr>
          <a:lstStyle/>
          <a:p>
            <a:pPr>
              <a:lnSpc>
                <a:spcPct val="120000"/>
              </a:lnSpc>
              <a:spcBef>
                <a:spcPts val="0"/>
              </a:spcBef>
              <a:spcAft>
                <a:spcPts val="0"/>
              </a:spcAft>
            </a:pPr>
            <a:r>
              <a:rPr lang="en-US" b="1" dirty="0"/>
              <a:t>Submission Errors:</a:t>
            </a:r>
          </a:p>
          <a:p>
            <a:pPr>
              <a:lnSpc>
                <a:spcPct val="120000"/>
              </a:lnSpc>
              <a:spcBef>
                <a:spcPts val="0"/>
              </a:spcBef>
              <a:spcAft>
                <a:spcPts val="0"/>
              </a:spcAft>
            </a:pPr>
            <a:r>
              <a:rPr lang="en-US" dirty="0"/>
              <a:t>1. Does not analyze current practices</a:t>
            </a:r>
          </a:p>
          <a:p>
            <a:pPr>
              <a:lnSpc>
                <a:spcPct val="120000"/>
              </a:lnSpc>
              <a:spcBef>
                <a:spcPts val="0"/>
              </a:spcBef>
              <a:spcAft>
                <a:spcPts val="0"/>
              </a:spcAft>
            </a:pPr>
            <a:r>
              <a:rPr lang="en-US" dirty="0"/>
              <a:t>2. No discussion of student assets</a:t>
            </a:r>
          </a:p>
          <a:p>
            <a:pPr>
              <a:lnSpc>
                <a:spcPct val="120000"/>
              </a:lnSpc>
              <a:spcBef>
                <a:spcPts val="0"/>
              </a:spcBef>
              <a:spcAft>
                <a:spcPts val="0"/>
              </a:spcAft>
            </a:pPr>
            <a:r>
              <a:rPr lang="en-US" dirty="0"/>
              <a:t>3. Observation tool does not address CSTP</a:t>
            </a:r>
          </a:p>
          <a:p>
            <a:pPr>
              <a:lnSpc>
                <a:spcPct val="120000"/>
              </a:lnSpc>
              <a:spcBef>
                <a:spcPts val="0"/>
              </a:spcBef>
              <a:spcAft>
                <a:spcPts val="0"/>
              </a:spcAft>
            </a:pPr>
            <a:r>
              <a:rPr lang="en-US" dirty="0"/>
              <a:t>4. No resources included for next steps</a:t>
            </a:r>
          </a:p>
          <a:p>
            <a:pPr>
              <a:lnSpc>
                <a:spcPct val="120000"/>
              </a:lnSpc>
              <a:spcBef>
                <a:spcPts val="0"/>
              </a:spcBef>
              <a:spcAft>
                <a:spcPts val="0"/>
              </a:spcAft>
            </a:pPr>
            <a:r>
              <a:rPr lang="en-US" dirty="0"/>
              <a:t>5. No use of VT feedback in reflection</a:t>
            </a:r>
          </a:p>
          <a:p>
            <a:pPr>
              <a:lnSpc>
                <a:spcPct val="120000"/>
              </a:lnSpc>
              <a:spcBef>
                <a:spcPts val="0"/>
              </a:spcBef>
              <a:spcAft>
                <a:spcPts val="0"/>
              </a:spcAft>
            </a:pPr>
            <a:r>
              <a:rPr lang="en-US" dirty="0"/>
              <a:t>6. Does not reflect on THEIR role as an equity driven leader</a:t>
            </a:r>
          </a:p>
          <a:p>
            <a:endParaRPr lang="en-US" dirty="0"/>
          </a:p>
        </p:txBody>
      </p:sp>
      <p:sp>
        <p:nvSpPr>
          <p:cNvPr id="4" name="Content Placeholder 3">
            <a:extLst>
              <a:ext uri="{FF2B5EF4-FFF2-40B4-BE49-F238E27FC236}">
                <a16:creationId xmlns:a16="http://schemas.microsoft.com/office/drawing/2014/main" id="{26B42EDB-2567-4D1D-AF7C-336D97796C2F}"/>
              </a:ext>
            </a:extLst>
          </p:cNvPr>
          <p:cNvSpPr>
            <a:spLocks noGrp="1"/>
          </p:cNvSpPr>
          <p:nvPr>
            <p:ph sz="half" idx="2"/>
          </p:nvPr>
        </p:nvSpPr>
        <p:spPr>
          <a:xfrm rot="858735">
            <a:off x="7013038" y="3006298"/>
            <a:ext cx="4986325" cy="2184549"/>
          </a:xfrm>
        </p:spPr>
        <p:txBody>
          <a:bodyPr>
            <a:normAutofit fontScale="92500"/>
          </a:bodyPr>
          <a:lstStyle/>
          <a:p>
            <a:r>
              <a:rPr lang="en-US" b="1" dirty="0">
                <a:solidFill>
                  <a:srgbClr val="0070C0"/>
                </a:solidFill>
              </a:rPr>
              <a:t>Video Errors:</a:t>
            </a:r>
          </a:p>
          <a:p>
            <a:r>
              <a:rPr lang="en-US" dirty="0">
                <a:solidFill>
                  <a:srgbClr val="0070C0"/>
                </a:solidFill>
              </a:rPr>
              <a:t>1. Annotations after video limit</a:t>
            </a:r>
          </a:p>
          <a:p>
            <a:r>
              <a:rPr lang="en-US" dirty="0">
                <a:solidFill>
                  <a:srgbClr val="0070C0"/>
                </a:solidFill>
              </a:rPr>
              <a:t>2. Candidate/VT not seen in every</a:t>
            </a:r>
          </a:p>
          <a:p>
            <a:r>
              <a:rPr lang="en-US" dirty="0">
                <a:solidFill>
                  <a:srgbClr val="0070C0"/>
                </a:solidFill>
              </a:rPr>
              <a:t>      video</a:t>
            </a:r>
          </a:p>
        </p:txBody>
      </p:sp>
      <p:sp>
        <p:nvSpPr>
          <p:cNvPr id="5" name="Slide Number Placeholder 4">
            <a:extLst>
              <a:ext uri="{FF2B5EF4-FFF2-40B4-BE49-F238E27FC236}">
                <a16:creationId xmlns:a16="http://schemas.microsoft.com/office/drawing/2014/main" id="{98BE7E28-86C7-49B1-8238-B44580731975}"/>
              </a:ext>
            </a:extLst>
          </p:cNvPr>
          <p:cNvSpPr>
            <a:spLocks noGrp="1"/>
          </p:cNvSpPr>
          <p:nvPr>
            <p:ph type="sldNum" sz="quarter" idx="12"/>
          </p:nvPr>
        </p:nvSpPr>
        <p:spPr/>
        <p:txBody>
          <a:bodyPr/>
          <a:lstStyle/>
          <a:p>
            <a:fld id="{D57F1E4F-1CFF-5643-939E-217C01CDF565}" type="slidenum">
              <a:rPr lang="en-US" smtClean="0"/>
              <a:pPr/>
              <a:t>47</a:t>
            </a:fld>
            <a:endParaRPr lang="en-US"/>
          </a:p>
        </p:txBody>
      </p:sp>
    </p:spTree>
    <p:extLst>
      <p:ext uri="{BB962C8B-B14F-4D97-AF65-F5344CB8AC3E}">
        <p14:creationId xmlns:p14="http://schemas.microsoft.com/office/powerpoint/2010/main" val="2341863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7EEEA4-D183-A24C-A6CC-6A465663EE29}"/>
              </a:ext>
            </a:extLst>
          </p:cNvPr>
          <p:cNvSpPr>
            <a:spLocks noGrp="1"/>
          </p:cNvSpPr>
          <p:nvPr>
            <p:ph type="sldNum" sz="quarter" idx="12"/>
          </p:nvPr>
        </p:nvSpPr>
        <p:spPr>
          <a:xfrm>
            <a:off x="9900458" y="6459785"/>
            <a:ext cx="1312025" cy="365125"/>
          </a:xfrm>
        </p:spPr>
        <p:txBody>
          <a:bodyPr>
            <a:normAutofit/>
          </a:bodyPr>
          <a:lstStyle/>
          <a:p>
            <a:pPr>
              <a:spcAft>
                <a:spcPts val="600"/>
              </a:spcAft>
            </a:pPr>
            <a:fld id="{D57F1E4F-1CFF-5643-939E-217C01CDF565}" type="slidenum">
              <a:rPr lang="en-US" smtClean="0"/>
              <a:pPr>
                <a:spcAft>
                  <a:spcPts val="600"/>
                </a:spcAft>
              </a:pPr>
              <a:t>48</a:t>
            </a:fld>
            <a:endParaRPr lang="en-US"/>
          </a:p>
        </p:txBody>
      </p:sp>
      <p:pic>
        <p:nvPicPr>
          <p:cNvPr id="5" name="Picture 4" descr="Commission on Teacher Credentialing Logo" title="Logo">
            <a:extLst>
              <a:ext uri="{FF2B5EF4-FFF2-40B4-BE49-F238E27FC236}">
                <a16:creationId xmlns:a16="http://schemas.microsoft.com/office/drawing/2014/main" id="{F0DBEEFA-69DA-E945-9D9E-0386F9E17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1296626"/>
            <a:ext cx="4001315" cy="4001315"/>
          </a:xfrm>
          <a:prstGeom prst="rect">
            <a:avLst/>
          </a:prstGeom>
        </p:spPr>
      </p:pic>
      <p:sp>
        <p:nvSpPr>
          <p:cNvPr id="7" name="Content Placeholder 6">
            <a:extLst>
              <a:ext uri="{FF2B5EF4-FFF2-40B4-BE49-F238E27FC236}">
                <a16:creationId xmlns:a16="http://schemas.microsoft.com/office/drawing/2014/main" id="{93A82C2B-E113-B944-801A-40FD5A2BBACC}"/>
              </a:ext>
            </a:extLst>
          </p:cNvPr>
          <p:cNvSpPr>
            <a:spLocks noGrp="1"/>
          </p:cNvSpPr>
          <p:nvPr>
            <p:ph type="title" idx="4294967295"/>
          </p:nvPr>
        </p:nvSpPr>
        <p:spPr>
          <a:xfrm>
            <a:off x="4975225" y="4267200"/>
            <a:ext cx="6573838" cy="1601788"/>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rmAutofit/>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Technical questions: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4"/>
              </a:rPr>
              <a:t>es-calapa@pearson.com</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Policy questions: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5"/>
              </a:rPr>
              <a:t>CalAPA@ctc.ca.gov</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Website: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6"/>
              </a:rPr>
              <a:t>www.ctcexams.nesinc.com</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pic>
        <p:nvPicPr>
          <p:cNvPr id="3" name="Picture 2" descr="Colorful depiction of the words, &quot;Thank you!&quot;">
            <a:extLst>
              <a:ext uri="{FF2B5EF4-FFF2-40B4-BE49-F238E27FC236}">
                <a16:creationId xmlns:a16="http://schemas.microsoft.com/office/drawing/2014/main" id="{4347E45E-40DD-E249-8CE1-D3E8EE934A2B}"/>
              </a:ext>
            </a:extLst>
          </p:cNvPr>
          <p:cNvPicPr>
            <a:picLocks noChangeAspect="1"/>
          </p:cNvPicPr>
          <p:nvPr/>
        </p:nvPicPr>
        <p:blipFill>
          <a:blip r:embed="rId7"/>
          <a:stretch>
            <a:fillRect/>
          </a:stretch>
        </p:blipFill>
        <p:spPr>
          <a:xfrm>
            <a:off x="4993552" y="807055"/>
            <a:ext cx="6070986" cy="3426903"/>
          </a:xfrm>
          <a:prstGeom prst="rect">
            <a:avLst/>
          </a:prstGeom>
        </p:spPr>
      </p:pic>
    </p:spTree>
    <p:extLst>
      <p:ext uri="{BB962C8B-B14F-4D97-AF65-F5344CB8AC3E}">
        <p14:creationId xmlns:p14="http://schemas.microsoft.com/office/powerpoint/2010/main" val="8969774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D5AD5-9A56-A84F-82E5-F6D3BF856F2C}"/>
              </a:ext>
            </a:extLst>
          </p:cNvPr>
          <p:cNvSpPr>
            <a:spLocks noGrp="1"/>
          </p:cNvSpPr>
          <p:nvPr>
            <p:ph type="title"/>
          </p:nvPr>
        </p:nvSpPr>
        <p:spPr/>
        <p:txBody>
          <a:bodyPr>
            <a:normAutofit fontScale="90000"/>
          </a:bodyPr>
          <a:lstStyle/>
          <a:p>
            <a:r>
              <a:rPr lang="en-US" dirty="0"/>
              <a:t>Why performance assessment?</a:t>
            </a:r>
          </a:p>
        </p:txBody>
      </p:sp>
      <p:sp>
        <p:nvSpPr>
          <p:cNvPr id="6" name="Content Placeholder 5">
            <a:extLst>
              <a:ext uri="{FF2B5EF4-FFF2-40B4-BE49-F238E27FC236}">
                <a16:creationId xmlns:a16="http://schemas.microsoft.com/office/drawing/2014/main" id="{DA32E57E-986C-9E4E-B5B2-1819EB51B764}"/>
              </a:ext>
            </a:extLst>
          </p:cNvPr>
          <p:cNvSpPr>
            <a:spLocks noGrp="1"/>
          </p:cNvSpPr>
          <p:nvPr>
            <p:ph idx="1"/>
          </p:nvPr>
        </p:nvSpPr>
        <p:spPr>
          <a:xfrm>
            <a:off x="1097279" y="1845734"/>
            <a:ext cx="10435959" cy="4023360"/>
          </a:xfrm>
        </p:spPr>
        <p:txBody>
          <a:bodyPr>
            <a:normAutofit fontScale="92500"/>
          </a:bodyPr>
          <a:lstStyle/>
          <a:p>
            <a:pPr marL="233363" indent="-233363">
              <a:buFont typeface="Arial" panose="020B0604020202020204" pitchFamily="34" charset="0"/>
              <a:buChar char="•"/>
            </a:pPr>
            <a:r>
              <a:rPr lang="en-US" dirty="0"/>
              <a:t>Demonstration of pertinent skills for today’s school leaders</a:t>
            </a:r>
          </a:p>
          <a:p>
            <a:pPr marL="233363" indent="-233363">
              <a:buFont typeface="Arial" panose="020B0604020202020204" pitchFamily="34" charset="0"/>
              <a:buChar char="•"/>
            </a:pPr>
            <a:r>
              <a:rPr lang="en-US" dirty="0"/>
              <a:t>Commission: “Focus on school site needs” for the Preliminary ASC program</a:t>
            </a:r>
          </a:p>
          <a:p>
            <a:pPr marL="233363" indent="-233363">
              <a:buFont typeface="Arial" panose="020B0604020202020204" pitchFamily="34" charset="0"/>
              <a:buChar char="•"/>
            </a:pPr>
            <a:r>
              <a:rPr lang="en-US" dirty="0"/>
              <a:t>Focus on the PURPOSE of each cycle, not the activities</a:t>
            </a:r>
          </a:p>
          <a:p>
            <a:pPr lvl="2">
              <a:buSzPct val="100000"/>
              <a:buFont typeface="Arial" panose="020B0604020202020204" pitchFamily="34" charset="0"/>
              <a:buChar char="•"/>
            </a:pPr>
            <a:r>
              <a:rPr lang="en-US" sz="2800" dirty="0"/>
              <a:t> Cycle 1:  Gathering and Using </a:t>
            </a:r>
            <a:r>
              <a:rPr lang="en-US" sz="2800" b="1" dirty="0"/>
              <a:t>Data</a:t>
            </a:r>
            <a:r>
              <a:rPr lang="en-US" sz="2800" dirty="0"/>
              <a:t> to Improve our Schools</a:t>
            </a:r>
          </a:p>
          <a:p>
            <a:pPr lvl="2">
              <a:buSzPct val="100000"/>
              <a:buFont typeface="Arial" panose="020B0604020202020204" pitchFamily="34" charset="0"/>
              <a:buChar char="•"/>
            </a:pPr>
            <a:r>
              <a:rPr lang="en-US" sz="2800" dirty="0"/>
              <a:t> Cycle 2:  </a:t>
            </a:r>
            <a:r>
              <a:rPr lang="en-US" sz="2800" b="1" dirty="0"/>
              <a:t>Leading</a:t>
            </a:r>
            <a:r>
              <a:rPr lang="en-US" sz="2800" dirty="0"/>
              <a:t> Colleagues in Taking Action to Improve our Schools</a:t>
            </a:r>
          </a:p>
          <a:p>
            <a:pPr lvl="2">
              <a:buSzPct val="100000"/>
              <a:buFont typeface="Arial" panose="020B0604020202020204" pitchFamily="34" charset="0"/>
              <a:buChar char="•"/>
            </a:pPr>
            <a:r>
              <a:rPr lang="en-US" sz="2800" dirty="0"/>
              <a:t> Cycle 3:  </a:t>
            </a:r>
            <a:r>
              <a:rPr lang="en-US" sz="2800" b="1" dirty="0"/>
              <a:t>Coaching</a:t>
            </a:r>
            <a:r>
              <a:rPr lang="en-US" sz="2800" dirty="0"/>
              <a:t> Certificated Staff to Improve Classroom Practice</a:t>
            </a:r>
          </a:p>
          <a:p>
            <a:endParaRPr lang="en-US" dirty="0"/>
          </a:p>
        </p:txBody>
      </p:sp>
      <p:sp>
        <p:nvSpPr>
          <p:cNvPr id="4" name="Slide Number Placeholder 3">
            <a:extLst>
              <a:ext uri="{FF2B5EF4-FFF2-40B4-BE49-F238E27FC236}">
                <a16:creationId xmlns:a16="http://schemas.microsoft.com/office/drawing/2014/main" id="{DDC70DDF-C134-254E-8CEB-485E1456B68B}"/>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6849389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36341-88CE-E146-95D1-FCBFBECCFDC8}"/>
              </a:ext>
            </a:extLst>
          </p:cNvPr>
          <p:cNvSpPr>
            <a:spLocks noGrp="1"/>
          </p:cNvSpPr>
          <p:nvPr>
            <p:ph type="title"/>
          </p:nvPr>
        </p:nvSpPr>
        <p:spPr>
          <a:xfrm>
            <a:off x="965030" y="963997"/>
            <a:ext cx="3569395" cy="4938361"/>
          </a:xfrm>
        </p:spPr>
        <p:txBody>
          <a:bodyPr anchor="ctr">
            <a:normAutofit/>
          </a:bodyPr>
          <a:lstStyle/>
          <a:p>
            <a:pPr algn="r"/>
            <a:r>
              <a:rPr lang="en-US" sz="4400" dirty="0"/>
              <a:t>Equity Driven Leadership:</a:t>
            </a:r>
            <a:br>
              <a:rPr lang="en-US" sz="4400" dirty="0"/>
            </a:br>
            <a:br>
              <a:rPr lang="en-US" sz="4400" dirty="0"/>
            </a:br>
            <a:r>
              <a:rPr lang="en-US" sz="2800" dirty="0"/>
              <a:t>Woven throughout the assessment cycles </a:t>
            </a:r>
          </a:p>
        </p:txBody>
      </p:sp>
      <p:cxnSp>
        <p:nvCxnSpPr>
          <p:cNvPr id="22" name="Straight Connector 2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63AB51-2FAD-144F-AB6A-A8F45FE15B66}"/>
              </a:ext>
            </a:extLst>
          </p:cNvPr>
          <p:cNvSpPr>
            <a:spLocks noGrp="1"/>
          </p:cNvSpPr>
          <p:nvPr>
            <p:ph idx="1"/>
          </p:nvPr>
        </p:nvSpPr>
        <p:spPr>
          <a:xfrm>
            <a:off x="5091873" y="652222"/>
            <a:ext cx="6135097" cy="5774473"/>
          </a:xfrm>
        </p:spPr>
        <p:txBody>
          <a:bodyPr anchor="ctr">
            <a:normAutofit lnSpcReduction="10000"/>
          </a:bodyPr>
          <a:lstStyle/>
          <a:p>
            <a:pPr marL="461963" indent="-447675">
              <a:buFont typeface="Wingdings" panose="05000000000000000000" pitchFamily="2" charset="2"/>
              <a:buChar char="Ø"/>
            </a:pPr>
            <a:r>
              <a:rPr lang="en-US" sz="2600" dirty="0"/>
              <a:t>Conceptualize schools as </a:t>
            </a:r>
            <a:r>
              <a:rPr lang="en-US" sz="2600" b="1" dirty="0"/>
              <a:t>complex </a:t>
            </a:r>
            <a:r>
              <a:rPr lang="en-US" sz="2600" dirty="0"/>
              <a:t>organizations composed of a network of </a:t>
            </a:r>
            <a:r>
              <a:rPr lang="en-US" sz="2600" b="1" dirty="0"/>
              <a:t>dynamic </a:t>
            </a:r>
            <a:r>
              <a:rPr lang="en-US" sz="2600" dirty="0"/>
              <a:t>and </a:t>
            </a:r>
            <a:r>
              <a:rPr lang="en-US" sz="2600" b="1" dirty="0"/>
              <a:t>interdependent</a:t>
            </a:r>
            <a:r>
              <a:rPr lang="en-US" sz="2600" dirty="0"/>
              <a:t> thinking </a:t>
            </a:r>
            <a:r>
              <a:rPr lang="en-US" sz="2600" b="1" dirty="0"/>
              <a:t>components</a:t>
            </a:r>
          </a:p>
          <a:p>
            <a:pPr marL="461963" indent="-447675">
              <a:buFont typeface="Wingdings" panose="05000000000000000000" pitchFamily="2" charset="2"/>
              <a:buChar char="Ø"/>
            </a:pPr>
            <a:r>
              <a:rPr lang="en-US" sz="2600" b="1" dirty="0"/>
              <a:t>Pursue</a:t>
            </a:r>
            <a:r>
              <a:rPr lang="en-US" sz="2600" dirty="0"/>
              <a:t> school change and improvement through </a:t>
            </a:r>
            <a:r>
              <a:rPr lang="en-US" sz="2600" b="1" dirty="0"/>
              <a:t>systemic change and capacity building</a:t>
            </a:r>
          </a:p>
          <a:p>
            <a:pPr marL="461963" indent="-447675">
              <a:buFont typeface="Wingdings" panose="05000000000000000000" pitchFamily="2" charset="2"/>
              <a:buChar char="Ø"/>
            </a:pPr>
            <a:r>
              <a:rPr lang="en-US" sz="2600" dirty="0"/>
              <a:t>Create and articulate </a:t>
            </a:r>
            <a:r>
              <a:rPr lang="en-US" sz="2600" b="1" dirty="0"/>
              <a:t>a shared vision </a:t>
            </a:r>
            <a:r>
              <a:rPr lang="en-US" sz="2600" dirty="0"/>
              <a:t>of a school as a place </a:t>
            </a:r>
            <a:r>
              <a:rPr lang="en-US" sz="2600" b="1" dirty="0"/>
              <a:t>where all students</a:t>
            </a:r>
            <a:r>
              <a:rPr lang="en-US" sz="2600" dirty="0"/>
              <a:t> are </a:t>
            </a:r>
            <a:r>
              <a:rPr lang="en-US" sz="2600" b="1" dirty="0"/>
              <a:t>seen</a:t>
            </a:r>
            <a:r>
              <a:rPr lang="en-US" sz="2600" dirty="0"/>
              <a:t> as fully engaged, inspired, and empowered, and their voices are </a:t>
            </a:r>
            <a:r>
              <a:rPr lang="en-US" sz="2600" b="1" dirty="0"/>
              <a:t>heard</a:t>
            </a:r>
            <a:r>
              <a:rPr lang="en-US" sz="2600" dirty="0"/>
              <a:t>. </a:t>
            </a:r>
          </a:p>
          <a:p>
            <a:pPr marL="0" indent="0">
              <a:buNone/>
            </a:pPr>
            <a:br>
              <a:rPr lang="en-US" sz="2400" dirty="0"/>
            </a:br>
            <a:br>
              <a:rPr lang="en-US" sz="1800" dirty="0"/>
            </a:br>
            <a:r>
              <a:rPr lang="en-US" sz="1800" dirty="0"/>
              <a:t>San Diego State University (2018).  </a:t>
            </a:r>
            <a:r>
              <a:rPr lang="en-US" sz="1800" i="1" dirty="0"/>
              <a:t>Five types of equity driven leadership thinking</a:t>
            </a:r>
            <a:r>
              <a:rPr lang="en-US" sz="1800" dirty="0"/>
              <a:t>.  In SDSU Handbook for Educational Leadership {Brochure}.  San Diego, CA: Author.</a:t>
            </a:r>
          </a:p>
        </p:txBody>
      </p:sp>
      <p:sp>
        <p:nvSpPr>
          <p:cNvPr id="4" name="Slide Number Placeholder 3">
            <a:extLst>
              <a:ext uri="{FF2B5EF4-FFF2-40B4-BE49-F238E27FC236}">
                <a16:creationId xmlns:a16="http://schemas.microsoft.com/office/drawing/2014/main" id="{381A09F9-6033-B54B-8432-8C39DB56CF11}"/>
              </a:ext>
            </a:extLst>
          </p:cNvPr>
          <p:cNvSpPr>
            <a:spLocks noGrp="1"/>
          </p:cNvSpPr>
          <p:nvPr>
            <p:ph type="sldNum" sz="quarter" idx="12"/>
          </p:nvPr>
        </p:nvSpPr>
        <p:spPr bwMode="gray">
          <a:xfrm>
            <a:off x="9900458" y="6459785"/>
            <a:ext cx="1312025" cy="365125"/>
          </a:xfrm>
          <a:prstGeom prst="rect">
            <a:avLst/>
          </a:prstGeom>
        </p:spPr>
        <p:txBody>
          <a:bodyPr vert="horz" lIns="91440" tIns="45720" rIns="91440" bIns="45720" rtlCol="0">
            <a:normAutofit/>
          </a:bodyP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D57F1E4F-1CFF-5643-939E-217C01CDF565}" type="slidenum">
              <a:rPr lang="en-US" sz="1900">
                <a:solidFill>
                  <a:schemeClr val="tx1">
                    <a:lumMod val="65000"/>
                    <a:lumOff val="35000"/>
                  </a:schemeClr>
                </a:solidFill>
              </a:rPr>
              <a:pPr>
                <a:lnSpc>
                  <a:spcPct val="90000"/>
                </a:lnSpc>
                <a:spcAft>
                  <a:spcPts val="600"/>
                </a:spcAft>
              </a:pPr>
              <a:t>6</a:t>
            </a:fld>
            <a:endParaRPr lang="en-US" sz="1900">
              <a:solidFill>
                <a:schemeClr val="tx1">
                  <a:lumMod val="65000"/>
                  <a:lumOff val="35000"/>
                </a:schemeClr>
              </a:solidFill>
            </a:endParaRPr>
          </a:p>
        </p:txBody>
      </p:sp>
    </p:spTree>
    <p:extLst>
      <p:ext uri="{BB962C8B-B14F-4D97-AF65-F5344CB8AC3E}">
        <p14:creationId xmlns:p14="http://schemas.microsoft.com/office/powerpoint/2010/main" val="40087271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a:t>CalAPA Structure: Three </a:t>
            </a:r>
            <a:r>
              <a:rPr lang="en-US" b="1" dirty="0"/>
              <a:t>Leadership</a:t>
            </a:r>
            <a:r>
              <a:rPr lang="en-US" dirty="0"/>
              <a:t> Cycles – Four Steps</a:t>
            </a:r>
          </a:p>
        </p:txBody>
      </p:sp>
      <p:sp>
        <p:nvSpPr>
          <p:cNvPr id="3" name="Content Placeholder 2"/>
          <p:cNvSpPr>
            <a:spLocks noGrp="1"/>
          </p:cNvSpPr>
          <p:nvPr>
            <p:ph sz="half" idx="1"/>
          </p:nvPr>
        </p:nvSpPr>
        <p:spPr>
          <a:xfrm>
            <a:off x="1082040" y="2086892"/>
            <a:ext cx="4937760" cy="4023360"/>
          </a:xfrm>
        </p:spPr>
        <p:txBody>
          <a:bodyPr>
            <a:normAutofit lnSpcReduction="10000"/>
          </a:bodyPr>
          <a:lstStyle/>
          <a:p>
            <a:r>
              <a:rPr lang="en-US" dirty="0"/>
              <a:t>Leadership Cycle 1: Analyzing Data to Inform School Improvement and Promote Equity</a:t>
            </a:r>
            <a:br>
              <a:rPr lang="en-US" dirty="0"/>
            </a:br>
            <a:endParaRPr lang="en-US" dirty="0"/>
          </a:p>
          <a:p>
            <a:r>
              <a:rPr lang="en-US" dirty="0"/>
              <a:t>Leadership Cycle 2: Facilitating Communities of Practice</a:t>
            </a:r>
            <a:br>
              <a:rPr lang="en-US" dirty="0"/>
            </a:br>
            <a:endParaRPr lang="en-US" dirty="0"/>
          </a:p>
          <a:p>
            <a:r>
              <a:rPr lang="en-US" dirty="0"/>
              <a:t>Leadership Cycle 3: Supporting Teacher Growth</a:t>
            </a:r>
          </a:p>
        </p:txBody>
      </p:sp>
      <p:graphicFrame>
        <p:nvGraphicFramePr>
          <p:cNvPr id="6" name="Picture Placeholder 6" descr="Four circles in a larger circle, joined by arrows between each duo.  Inside the four circles are the names of the CalAPA steps used in each cycle:  Investigate, Plan, Act, and Reflect."/>
          <p:cNvGraphicFramePr>
            <a:graphicFrameLocks noGrp="1"/>
          </p:cNvGraphicFramePr>
          <p:nvPr>
            <p:ph sz="half" idx="2"/>
            <p:extLst>
              <p:ext uri="{D42A27DB-BD31-4B8C-83A1-F6EECF244321}">
                <p14:modId xmlns:p14="http://schemas.microsoft.com/office/powerpoint/2010/main" val="2146286323"/>
              </p:ext>
            </p:extLst>
          </p:nvPr>
        </p:nvGraphicFramePr>
        <p:xfrm>
          <a:off x="5791200" y="2127738"/>
          <a:ext cx="64008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F08E4B2-9989-7540-B4C9-779EB6810B3B}"/>
              </a:ext>
            </a:extLst>
          </p:cNvPr>
          <p:cNvSpPr>
            <a:spLocks noGrp="1"/>
          </p:cNvSpPr>
          <p:nvPr>
            <p:ph type="sldNum" sz="quarter" idx="10"/>
          </p:nvPr>
        </p:nvSpPr>
        <p:spPr/>
        <p:txBody>
          <a:bodyPr/>
          <a:lstStyle/>
          <a:p>
            <a:fld id="{3A51E27E-02B7-431C-94F3-7BAF2238D496}" type="slidenum">
              <a:rPr lang="en-US" smtClean="0"/>
              <a:pPr/>
              <a:t>7</a:t>
            </a:fld>
            <a:endParaRPr lang="en-US" dirty="0"/>
          </a:p>
        </p:txBody>
      </p:sp>
    </p:spTree>
    <p:extLst>
      <p:ext uri="{BB962C8B-B14F-4D97-AF65-F5344CB8AC3E}">
        <p14:creationId xmlns:p14="http://schemas.microsoft.com/office/powerpoint/2010/main" val="25729800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273-8546-4AC7-A542-531B2138498C}"/>
              </a:ext>
            </a:extLst>
          </p:cNvPr>
          <p:cNvSpPr>
            <a:spLocks noGrp="1"/>
          </p:cNvSpPr>
          <p:nvPr>
            <p:ph type="title"/>
          </p:nvPr>
        </p:nvSpPr>
        <p:spPr/>
        <p:txBody>
          <a:bodyPr anchor="t" anchorCtr="0"/>
          <a:lstStyle/>
          <a:p>
            <a:pPr algn="ctr"/>
            <a:r>
              <a:rPr lang="en-US" dirty="0"/>
              <a:t>Sample Rubric</a:t>
            </a:r>
          </a:p>
        </p:txBody>
      </p:sp>
      <p:sp>
        <p:nvSpPr>
          <p:cNvPr id="3" name="Slide Number Placeholder 2">
            <a:extLst>
              <a:ext uri="{FF2B5EF4-FFF2-40B4-BE49-F238E27FC236}">
                <a16:creationId xmlns:a16="http://schemas.microsoft.com/office/drawing/2014/main" id="{22F8E995-0B93-418C-9BD1-DB5EE9BD8F35}"/>
              </a:ext>
            </a:extLst>
          </p:cNvPr>
          <p:cNvSpPr>
            <a:spLocks noGrp="1"/>
          </p:cNvSpPr>
          <p:nvPr>
            <p:ph type="sldNum" sz="quarter" idx="10"/>
          </p:nvPr>
        </p:nvSpPr>
        <p:spPr/>
        <p:txBody>
          <a:bodyPr/>
          <a:lstStyle/>
          <a:p>
            <a:fld id="{A5D1AE26-2455-4631-AA3C-DD8B58682D5D}" type="slidenum">
              <a:rPr lang="en-US" smtClean="0"/>
              <a:pPr/>
              <a:t>8</a:t>
            </a:fld>
            <a:endParaRPr lang="en-US" dirty="0"/>
          </a:p>
        </p:txBody>
      </p:sp>
      <p:pic>
        <p:nvPicPr>
          <p:cNvPr id="4" name="Picture 3" descr="A picture of one of the rubrics to display how the rubrics are organized.">
            <a:extLst>
              <a:ext uri="{FF2B5EF4-FFF2-40B4-BE49-F238E27FC236}">
                <a16:creationId xmlns:a16="http://schemas.microsoft.com/office/drawing/2014/main" id="{0EF38374-2947-4E04-8C28-9111DC014A5B}"/>
              </a:ext>
            </a:extLst>
          </p:cNvPr>
          <p:cNvPicPr>
            <a:picLocks noChangeAspect="1"/>
          </p:cNvPicPr>
          <p:nvPr/>
        </p:nvPicPr>
        <p:blipFill>
          <a:blip r:embed="rId3"/>
          <a:stretch>
            <a:fillRect/>
          </a:stretch>
        </p:blipFill>
        <p:spPr>
          <a:xfrm>
            <a:off x="1283334" y="1742849"/>
            <a:ext cx="9695671" cy="4350119"/>
          </a:xfrm>
          <a:prstGeom prst="rect">
            <a:avLst/>
          </a:prstGeom>
        </p:spPr>
      </p:pic>
      <p:pic>
        <p:nvPicPr>
          <p:cNvPr id="5" name="Picture 4" descr="Assessment Level 3 is superimposed across a sample rubric to highlight its reflection of the essential question and key action words and/or phrases that candidates should use in constructing their responses.">
            <a:extLst>
              <a:ext uri="{FF2B5EF4-FFF2-40B4-BE49-F238E27FC236}">
                <a16:creationId xmlns:a16="http://schemas.microsoft.com/office/drawing/2014/main" id="{65E2409C-1284-4588-ACF2-A931A65E0C4D}"/>
              </a:ext>
            </a:extLst>
          </p:cNvPr>
          <p:cNvPicPr>
            <a:picLocks noChangeAspect="1"/>
          </p:cNvPicPr>
          <p:nvPr/>
        </p:nvPicPr>
        <p:blipFill>
          <a:blip r:embed="rId4"/>
          <a:stretch>
            <a:fillRect/>
          </a:stretch>
        </p:blipFill>
        <p:spPr>
          <a:xfrm>
            <a:off x="4848225" y="1546183"/>
            <a:ext cx="2495550" cy="4743450"/>
          </a:xfrm>
          <a:prstGeom prst="rect">
            <a:avLst/>
          </a:prstGeom>
        </p:spPr>
      </p:pic>
      <p:grpSp>
        <p:nvGrpSpPr>
          <p:cNvPr id="19" name="Group 18" descr="Key words and phrases for this sample rubric.">
            <a:extLst>
              <a:ext uri="{FF2B5EF4-FFF2-40B4-BE49-F238E27FC236}">
                <a16:creationId xmlns:a16="http://schemas.microsoft.com/office/drawing/2014/main" id="{B48F6833-70E8-4242-BD95-76631F8EA3C4}"/>
              </a:ext>
            </a:extLst>
          </p:cNvPr>
          <p:cNvGrpSpPr/>
          <p:nvPr/>
        </p:nvGrpSpPr>
        <p:grpSpPr>
          <a:xfrm>
            <a:off x="4935682" y="2452255"/>
            <a:ext cx="2171700" cy="2334491"/>
            <a:chOff x="4935682" y="2452255"/>
            <a:chExt cx="2171700" cy="2334491"/>
          </a:xfrm>
        </p:grpSpPr>
        <p:cxnSp>
          <p:nvCxnSpPr>
            <p:cNvPr id="7" name="Straight Connector 6">
              <a:extLst>
                <a:ext uri="{FF2B5EF4-FFF2-40B4-BE49-F238E27FC236}">
                  <a16:creationId xmlns:a16="http://schemas.microsoft.com/office/drawing/2014/main" id="{00744FF9-169E-4440-98F5-60F9505C0F4F}"/>
                </a:ext>
              </a:extLst>
            </p:cNvPr>
            <p:cNvCxnSpPr>
              <a:cxnSpLocks/>
            </p:cNvCxnSpPr>
            <p:nvPr/>
          </p:nvCxnSpPr>
          <p:spPr>
            <a:xfrm>
              <a:off x="4935682" y="2452255"/>
              <a:ext cx="83127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E2A8B8-4B67-48C6-976D-C9919CC2BD99}"/>
                </a:ext>
              </a:extLst>
            </p:cNvPr>
            <p:cNvCxnSpPr>
              <a:cxnSpLocks/>
            </p:cNvCxnSpPr>
            <p:nvPr/>
          </p:nvCxnSpPr>
          <p:spPr>
            <a:xfrm>
              <a:off x="5025737" y="3550227"/>
              <a:ext cx="107026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F14794-045E-44FB-8D15-BCF4065A5F4E}"/>
                </a:ext>
              </a:extLst>
            </p:cNvPr>
            <p:cNvCxnSpPr>
              <a:cxnSpLocks/>
            </p:cNvCxnSpPr>
            <p:nvPr/>
          </p:nvCxnSpPr>
          <p:spPr>
            <a:xfrm>
              <a:off x="5971309" y="3321628"/>
              <a:ext cx="66848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C36902-6B18-4AC6-AEA1-EAA839AA01C5}"/>
                </a:ext>
              </a:extLst>
            </p:cNvPr>
            <p:cNvCxnSpPr>
              <a:cxnSpLocks/>
            </p:cNvCxnSpPr>
            <p:nvPr/>
          </p:nvCxnSpPr>
          <p:spPr>
            <a:xfrm>
              <a:off x="5645727" y="4568537"/>
              <a:ext cx="146165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1C8C22-877F-40B7-857C-AC87B73B71D7}"/>
                </a:ext>
              </a:extLst>
            </p:cNvPr>
            <p:cNvCxnSpPr>
              <a:cxnSpLocks/>
            </p:cNvCxnSpPr>
            <p:nvPr/>
          </p:nvCxnSpPr>
          <p:spPr>
            <a:xfrm>
              <a:off x="5025737" y="4786746"/>
              <a:ext cx="325581" cy="0"/>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425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EF3ACA-54C9-E945-8676-FBA46759B62F}"/>
              </a:ext>
            </a:extLst>
          </p:cNvPr>
          <p:cNvSpPr>
            <a:spLocks noGrp="1"/>
          </p:cNvSpPr>
          <p:nvPr>
            <p:ph type="sldNum" sz="quarter" idx="12"/>
          </p:nvPr>
        </p:nvSpPr>
        <p:spPr/>
        <p:txBody>
          <a:bodyPr/>
          <a:lstStyle/>
          <a:p>
            <a:fld id="{A5D1AE26-2455-4631-AA3C-DD8B58682D5D}" type="slidenum">
              <a:rPr lang="en-US" smtClean="0"/>
              <a:pPr/>
              <a:t>9</a:t>
            </a:fld>
            <a:endParaRPr lang="en-US" dirty="0"/>
          </a:p>
        </p:txBody>
      </p:sp>
      <p:sp>
        <p:nvSpPr>
          <p:cNvPr id="4" name="Title 3">
            <a:extLst>
              <a:ext uri="{FF2B5EF4-FFF2-40B4-BE49-F238E27FC236}">
                <a16:creationId xmlns:a16="http://schemas.microsoft.com/office/drawing/2014/main" id="{D4496E4F-E15D-3B47-B796-12096CBA6107}"/>
              </a:ext>
            </a:extLst>
          </p:cNvPr>
          <p:cNvSpPr>
            <a:spLocks noGrp="1"/>
          </p:cNvSpPr>
          <p:nvPr>
            <p:ph type="title"/>
          </p:nvPr>
        </p:nvSpPr>
        <p:spPr>
          <a:xfrm>
            <a:off x="1331842" y="32077"/>
            <a:ext cx="10058400" cy="1450757"/>
          </a:xfrm>
        </p:spPr>
        <p:txBody>
          <a:bodyPr/>
          <a:lstStyle/>
          <a:p>
            <a:r>
              <a:rPr lang="en-US" dirty="0"/>
              <a:t>Passing Requirements</a:t>
            </a:r>
          </a:p>
        </p:txBody>
      </p:sp>
      <p:sp>
        <p:nvSpPr>
          <p:cNvPr id="5" name="Content Placeholder 4">
            <a:extLst>
              <a:ext uri="{FF2B5EF4-FFF2-40B4-BE49-F238E27FC236}">
                <a16:creationId xmlns:a16="http://schemas.microsoft.com/office/drawing/2014/main" id="{3D40C9A8-B0E3-A244-AA99-C0DB0A10D099}"/>
              </a:ext>
            </a:extLst>
          </p:cNvPr>
          <p:cNvSpPr>
            <a:spLocks noGrp="1"/>
          </p:cNvSpPr>
          <p:nvPr>
            <p:ph idx="1"/>
          </p:nvPr>
        </p:nvSpPr>
        <p:spPr>
          <a:xfrm>
            <a:off x="145747" y="3939580"/>
            <a:ext cx="4171420" cy="2111815"/>
          </a:xfrm>
        </p:spPr>
        <p:txBody>
          <a:bodyPr>
            <a:normAutofit fontScale="77500" lnSpcReduction="20000"/>
          </a:bodyPr>
          <a:lstStyle/>
          <a:p>
            <a:r>
              <a:rPr lang="en-US" sz="4300" dirty="0"/>
              <a:t>Cycle 1</a:t>
            </a:r>
          </a:p>
          <a:p>
            <a:pPr marL="610108" lvl="1" indent="-317500">
              <a:buFont typeface="Arial" panose="020B0604020202020204" pitchFamily="34" charset="0"/>
              <a:buChar char="•"/>
            </a:pPr>
            <a:r>
              <a:rPr lang="en-US" sz="2600" dirty="0"/>
              <a:t>8 rubrics</a:t>
            </a:r>
          </a:p>
          <a:p>
            <a:pPr marL="610108" lvl="1" indent="-317500">
              <a:buFont typeface="Arial" panose="020B0604020202020204" pitchFamily="34" charset="0"/>
              <a:buChar char="•"/>
            </a:pPr>
            <a:r>
              <a:rPr lang="en-US" sz="2600" dirty="0"/>
              <a:t>Quantitative data sets over time</a:t>
            </a:r>
          </a:p>
          <a:p>
            <a:pPr marL="610108" lvl="1" indent="-317500">
              <a:buFont typeface="Arial" panose="020B0604020202020204" pitchFamily="34" charset="0"/>
              <a:buChar char="•"/>
            </a:pPr>
            <a:r>
              <a:rPr lang="en-US" sz="2600" dirty="0"/>
              <a:t>Qualitative data to illuminate gap</a:t>
            </a:r>
          </a:p>
          <a:p>
            <a:pPr marL="610108" lvl="1" indent="-317500">
              <a:buFont typeface="Arial" panose="020B0604020202020204" pitchFamily="34" charset="0"/>
              <a:buChar char="•"/>
            </a:pPr>
            <a:r>
              <a:rPr lang="en-US" sz="2600" dirty="0"/>
              <a:t>No video component</a:t>
            </a:r>
          </a:p>
          <a:p>
            <a:pPr marL="610108" lvl="1" indent="-317500">
              <a:buFont typeface="Arial" panose="020B0604020202020204" pitchFamily="34" charset="0"/>
              <a:buChar char="•"/>
            </a:pPr>
            <a:r>
              <a:rPr lang="en-US" sz="2600" dirty="0"/>
              <a:t>15 points to pass   </a:t>
            </a:r>
            <a:r>
              <a:rPr lang="en-US" sz="2600" b="1" dirty="0">
                <a:solidFill>
                  <a:srgbClr val="FF0000"/>
                </a:solidFill>
              </a:rPr>
              <a:t>NEW!</a:t>
            </a:r>
          </a:p>
          <a:p>
            <a:pPr marL="292608" lvl="1" indent="0">
              <a:buNone/>
            </a:pPr>
            <a:endParaRPr lang="en-US" dirty="0"/>
          </a:p>
        </p:txBody>
      </p:sp>
      <p:sp>
        <p:nvSpPr>
          <p:cNvPr id="7" name="Content Placeholder 4">
            <a:extLst>
              <a:ext uri="{FF2B5EF4-FFF2-40B4-BE49-F238E27FC236}">
                <a16:creationId xmlns:a16="http://schemas.microsoft.com/office/drawing/2014/main" id="{C5C1FE83-9387-6342-943C-198F873EF692}"/>
              </a:ext>
            </a:extLst>
          </p:cNvPr>
          <p:cNvSpPr txBox="1">
            <a:spLocks/>
          </p:cNvSpPr>
          <p:nvPr/>
        </p:nvSpPr>
        <p:spPr>
          <a:xfrm>
            <a:off x="4031698" y="1966663"/>
            <a:ext cx="3731895" cy="2254779"/>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baseline="0">
                <a:solidFill>
                  <a:schemeClr val="tx1"/>
                </a:solidFill>
                <a:latin typeface="Calibri" panose="020F050202020403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Cycle 2</a:t>
            </a:r>
          </a:p>
          <a:p>
            <a:pPr marL="610108" lvl="1" indent="-317500">
              <a:buFont typeface="Arial" panose="020B0604020202020204" pitchFamily="34" charset="0"/>
              <a:buChar char="•"/>
            </a:pPr>
            <a:r>
              <a:rPr lang="en-US" dirty="0"/>
              <a:t>7 rubrics</a:t>
            </a:r>
          </a:p>
          <a:p>
            <a:pPr marL="610108" lvl="1" indent="-317500">
              <a:buFont typeface="Arial" panose="020B0604020202020204" pitchFamily="34" charset="0"/>
              <a:buChar char="•"/>
            </a:pPr>
            <a:r>
              <a:rPr lang="en-US" dirty="0"/>
              <a:t>Agendas and minutes </a:t>
            </a:r>
          </a:p>
          <a:p>
            <a:pPr marL="610108" lvl="1" indent="-317500">
              <a:buFont typeface="Arial" panose="020B0604020202020204" pitchFamily="34" charset="0"/>
              <a:buChar char="•"/>
            </a:pPr>
            <a:r>
              <a:rPr lang="en-US" dirty="0"/>
              <a:t>Video clips of meetings</a:t>
            </a:r>
          </a:p>
          <a:p>
            <a:pPr marL="610108" lvl="1" indent="-317500">
              <a:buFont typeface="Arial" panose="020B0604020202020204" pitchFamily="34" charset="0"/>
              <a:buChar char="•"/>
            </a:pPr>
            <a:r>
              <a:rPr lang="en-US" dirty="0"/>
              <a:t>Narrative analysis of skills</a:t>
            </a:r>
          </a:p>
          <a:p>
            <a:pPr marL="610108" lvl="1" indent="-317500">
              <a:buFont typeface="Arial" panose="020B0604020202020204" pitchFamily="34" charset="0"/>
              <a:buChar char="•"/>
            </a:pPr>
            <a:r>
              <a:rPr lang="en-US" dirty="0"/>
              <a:t>14 points to pass  </a:t>
            </a:r>
            <a:r>
              <a:rPr lang="en-US" sz="2400" b="1" dirty="0">
                <a:solidFill>
                  <a:srgbClr val="FF0000"/>
                </a:solidFill>
              </a:rPr>
              <a:t>NEW!</a:t>
            </a:r>
          </a:p>
          <a:p>
            <a:pPr marL="610108" lvl="1" indent="-317500">
              <a:buFont typeface="Arial" panose="020B0604020202020204" pitchFamily="34" charset="0"/>
              <a:buChar char="•"/>
            </a:pPr>
            <a:endParaRPr lang="en-US" dirty="0"/>
          </a:p>
          <a:p>
            <a:pPr marL="292608" lvl="1" indent="0">
              <a:buFont typeface="Calibri" pitchFamily="34" charset="0"/>
              <a:buNone/>
            </a:pPr>
            <a:endParaRPr lang="en-US" dirty="0"/>
          </a:p>
        </p:txBody>
      </p:sp>
      <p:sp>
        <p:nvSpPr>
          <p:cNvPr id="6" name="Rectangle 5">
            <a:extLst>
              <a:ext uri="{FF2B5EF4-FFF2-40B4-BE49-F238E27FC236}">
                <a16:creationId xmlns:a16="http://schemas.microsoft.com/office/drawing/2014/main" id="{7C95F8D9-E53E-2842-88CB-3611D86AC452}"/>
              </a:ext>
            </a:extLst>
          </p:cNvPr>
          <p:cNvSpPr/>
          <p:nvPr/>
        </p:nvSpPr>
        <p:spPr>
          <a:xfrm>
            <a:off x="7874835" y="3939580"/>
            <a:ext cx="4821307" cy="2662267"/>
          </a:xfrm>
          <a:prstGeom prst="rect">
            <a:avLst/>
          </a:prstGeom>
        </p:spPr>
        <p:txBody>
          <a:bodyPr wrap="square">
            <a:spAutoFit/>
          </a:bodyPr>
          <a:lstStyle/>
          <a:p>
            <a:r>
              <a:rPr lang="en-US" sz="3300" dirty="0">
                <a:latin typeface="Calibri" panose="020F0502020204030204" pitchFamily="34" charset="0"/>
                <a:cs typeface="Calibri" panose="020F0502020204030204" pitchFamily="34" charset="0"/>
              </a:rPr>
              <a:t>Cycle 3</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7 rubrics</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Lesson plans, student work</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Video clips of a coaching cycle</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Narrative analysis of skills</a:t>
            </a:r>
          </a:p>
          <a:p>
            <a:pPr marL="610108" lvl="1" indent="-317500">
              <a:buFont typeface="Arial" panose="020B0604020202020204" pitchFamily="34" charset="0"/>
              <a:buChar char="•"/>
            </a:pPr>
            <a:r>
              <a:rPr lang="en-US" sz="2200" dirty="0">
                <a:latin typeface="Calibri" panose="020F0502020204030204" pitchFamily="34" charset="0"/>
                <a:cs typeface="Calibri" panose="020F0502020204030204" pitchFamily="34" charset="0"/>
              </a:rPr>
              <a:t>14 points to pass  </a:t>
            </a:r>
            <a:r>
              <a:rPr lang="en-US" sz="2400" b="1" dirty="0">
                <a:solidFill>
                  <a:srgbClr val="FF0000"/>
                </a:solidFill>
              </a:rPr>
              <a:t>NEW!</a:t>
            </a:r>
          </a:p>
          <a:p>
            <a:pPr marL="610108" lvl="1" indent="-3175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7610695"/>
      </p:ext>
    </p:extLst>
  </p:cSld>
  <p:clrMapOvr>
    <a:masterClrMapping/>
  </p:clrMapOvr>
  <p:transition>
    <p:fade/>
  </p:transition>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2882</TotalTime>
  <Words>3568</Words>
  <Application>Microsoft Macintosh PowerPoint</Application>
  <PresentationFormat>Widescreen</PresentationFormat>
  <Paragraphs>543</Paragraphs>
  <Slides>48</Slides>
  <Notes>22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48</vt:i4>
      </vt:variant>
    </vt:vector>
  </HeadingPairs>
  <TitlesOfParts>
    <vt:vector size="59" baseType="lpstr">
      <vt:lpstr>Arial</vt:lpstr>
      <vt:lpstr>Calibri</vt:lpstr>
      <vt:lpstr>Calibri Light</vt:lpstr>
      <vt:lpstr>Courier New</vt:lpstr>
      <vt:lpstr>Verdana</vt:lpstr>
      <vt:lpstr>Wingdings</vt:lpstr>
      <vt:lpstr>7-00134_MS_Qwest_template_Segoe</vt:lpstr>
      <vt:lpstr>White with Courier font for code slides</vt:lpstr>
      <vt:lpstr>Retrospect</vt:lpstr>
      <vt:lpstr>Custom Design</vt:lpstr>
      <vt:lpstr>1_Retrospect</vt:lpstr>
      <vt:lpstr>CalAPA Version 7 Deep Dives  Cycle 3 </vt:lpstr>
      <vt:lpstr>Please download the Version 7 Assessment Guide and follow along with markers and pen!</vt:lpstr>
      <vt:lpstr>Accessing 2024-2025 (Version 07) CalAPA Assessment Materials</vt:lpstr>
      <vt:lpstr>CalAPA Overview</vt:lpstr>
      <vt:lpstr>Why performance assessment?</vt:lpstr>
      <vt:lpstr>Equity Driven Leadership:  Woven throughout the assessment cycles </vt:lpstr>
      <vt:lpstr>CalAPA Structure: Three Leadership Cycles – Four Steps</vt:lpstr>
      <vt:lpstr>Sample Rubric</vt:lpstr>
      <vt:lpstr>Passing Requirements</vt:lpstr>
      <vt:lpstr>When Something Goes Amiss: Condition Codes!</vt:lpstr>
      <vt:lpstr>Executive Order/CASC Candidates Differ                                            from PASC Candidates</vt:lpstr>
      <vt:lpstr> Cycle Three  Supporting Teacher Growth</vt:lpstr>
      <vt:lpstr>Cycle 3 Graphic</vt:lpstr>
      <vt:lpstr>Illustration of a Throughline</vt:lpstr>
      <vt:lpstr>Cycle 3 Step 1: Investigate (1 Rubric)</vt:lpstr>
      <vt:lpstr>Cycle 3 Step 1:  Investigate                        Assessment Guide (p 5-7)</vt:lpstr>
      <vt:lpstr>Use the Glossary of Terms!</vt:lpstr>
      <vt:lpstr>Cycle 3 Step 1: Investigate (1 rubric)</vt:lpstr>
      <vt:lpstr>Understanding Language is Key! Rubric 3.1</vt:lpstr>
      <vt:lpstr>The Throughline Concept</vt:lpstr>
      <vt:lpstr>Cycle 3   Step 1:  Tips and  Considerations</vt:lpstr>
      <vt:lpstr>Cycle 3  Step 2: Plan  (1 Rubric)</vt:lpstr>
      <vt:lpstr>Cycle 3 Step 2: Plan                       Assessment Guide (p 8-11)</vt:lpstr>
      <vt:lpstr>Cycle 3 Step 2:  Plan                       Assessment Guide (p 8-11)</vt:lpstr>
      <vt:lpstr>Cycle 3 Step 2: Plan                                    AG (p 8-11)</vt:lpstr>
      <vt:lpstr>Cycle 3 Step 2: Plan (1 rubric)</vt:lpstr>
      <vt:lpstr>Understanding Language is Key! Rubric 3.2</vt:lpstr>
      <vt:lpstr>Remember the Throughline!</vt:lpstr>
      <vt:lpstr> Cycle 3  Step 2:  Tips and  Considerations</vt:lpstr>
      <vt:lpstr>  Cycle 3  Step 3: Act  (3 Rubrics)</vt:lpstr>
      <vt:lpstr>Cycle 3 Step 3:  Act                      Assessment Guide (p 12-15)</vt:lpstr>
      <vt:lpstr>Cycle 3 Step 3:  Act                Assessment Guide (pages 12-15)</vt:lpstr>
      <vt:lpstr>Cycle 3 Step 3:  Act                                            AG (p 12-15)</vt:lpstr>
      <vt:lpstr>Cycle 3 Step 3:  Act                Assessment Guide (page 12-15)</vt:lpstr>
      <vt:lpstr>Cycle 3 Step 3: Act (3 rubrics)</vt:lpstr>
      <vt:lpstr>Understanding Language is Key! Rubric 3.3 </vt:lpstr>
      <vt:lpstr>Understanding Language is Key! Rubric 3.4</vt:lpstr>
      <vt:lpstr>Understanding Language is Key! Rubric 3.5</vt:lpstr>
      <vt:lpstr>Throughline for Cycle 3</vt:lpstr>
      <vt:lpstr> Cycle 3   Step 3:    Tips and    Considerations</vt:lpstr>
      <vt:lpstr> Cycle 3 Step 4: Reflect (2 Rubrics)</vt:lpstr>
      <vt:lpstr>Cycle 3 Step 4:  Reflect                         Assessment Guide (p 16)</vt:lpstr>
      <vt:lpstr>Cycle 3 Step 4: Reflect (2 rubrics)</vt:lpstr>
      <vt:lpstr>Understanding Language is Key! Rubric 3.6</vt:lpstr>
      <vt:lpstr>Understanding Language is Key! Rubric 3.7</vt:lpstr>
      <vt:lpstr>Cycle 3 Step 4:  Tips and Considerations</vt:lpstr>
      <vt:lpstr>Common Cycle 3 Errors</vt:lpstr>
      <vt:lpstr>Technical questions: es-calapa@pearson.com Policy questions: CalAPA@ctc.ca.gov Website: www.ctcexams.nesinc.com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4th Annual California Induction Conference</dc:title>
  <dc:creator>Kitty Fortner</dc:creator>
  <cp:lastModifiedBy>Gay Roby</cp:lastModifiedBy>
  <cp:revision>40</cp:revision>
  <dcterms:created xsi:type="dcterms:W3CDTF">2020-12-06T22:08:49Z</dcterms:created>
  <dcterms:modified xsi:type="dcterms:W3CDTF">2024-09-22T01:49:00Z</dcterms:modified>
</cp:coreProperties>
</file>