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69" r:id="rId1"/>
    <p:sldMasterId id="2147483682" r:id="rId2"/>
    <p:sldMasterId id="2147483701" r:id="rId3"/>
    <p:sldMasterId id="2147483713" r:id="rId4"/>
    <p:sldMasterId id="2147483725" r:id="rId5"/>
  </p:sldMasterIdLst>
  <p:notesMasterIdLst>
    <p:notesMasterId r:id="rId52"/>
  </p:notesMasterIdLst>
  <p:handoutMasterIdLst>
    <p:handoutMasterId r:id="rId53"/>
  </p:handoutMasterIdLst>
  <p:sldIdLst>
    <p:sldId id="256" r:id="rId6"/>
    <p:sldId id="763" r:id="rId7"/>
    <p:sldId id="799" r:id="rId8"/>
    <p:sldId id="577" r:id="rId9"/>
    <p:sldId id="730" r:id="rId10"/>
    <p:sldId id="655" r:id="rId11"/>
    <p:sldId id="626" r:id="rId12"/>
    <p:sldId id="724" r:id="rId13"/>
    <p:sldId id="731" r:id="rId14"/>
    <p:sldId id="726" r:id="rId15"/>
    <p:sldId id="735" r:id="rId16"/>
    <p:sldId id="706" r:id="rId17"/>
    <p:sldId id="707" r:id="rId18"/>
    <p:sldId id="732" r:id="rId19"/>
    <p:sldId id="794" r:id="rId20"/>
    <p:sldId id="708" r:id="rId21"/>
    <p:sldId id="774" r:id="rId22"/>
    <p:sldId id="775" r:id="rId23"/>
    <p:sldId id="709" r:id="rId24"/>
    <p:sldId id="796" r:id="rId25"/>
    <p:sldId id="749" r:id="rId26"/>
    <p:sldId id="750" r:id="rId27"/>
    <p:sldId id="631" r:id="rId28"/>
    <p:sldId id="778" r:id="rId29"/>
    <p:sldId id="710" r:id="rId30"/>
    <p:sldId id="776" r:id="rId31"/>
    <p:sldId id="711" r:id="rId32"/>
    <p:sldId id="751" r:id="rId33"/>
    <p:sldId id="752" r:id="rId34"/>
    <p:sldId id="634" r:id="rId35"/>
    <p:sldId id="779" r:id="rId36"/>
    <p:sldId id="712" r:id="rId37"/>
    <p:sldId id="777" r:id="rId38"/>
    <p:sldId id="797" r:id="rId39"/>
    <p:sldId id="713" r:id="rId40"/>
    <p:sldId id="754" r:id="rId41"/>
    <p:sldId id="753" r:id="rId42"/>
    <p:sldId id="637" r:id="rId43"/>
    <p:sldId id="780" r:id="rId44"/>
    <p:sldId id="715" r:id="rId45"/>
    <p:sldId id="782" r:id="rId46"/>
    <p:sldId id="716" r:id="rId47"/>
    <p:sldId id="755" r:id="rId48"/>
    <p:sldId id="640" r:id="rId49"/>
    <p:sldId id="781" r:id="rId50"/>
    <p:sldId id="791"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y, Gay" initials="RG" lastIdx="9" clrIdx="0">
    <p:extLst>
      <p:ext uri="{19B8F6BF-5375-455C-9EA6-DF929625EA0E}">
        <p15:presenceInfo xmlns:p15="http://schemas.microsoft.com/office/powerpoint/2012/main" userId="S::groby@ctc.ca.gov::30d3ee07-bd7d-4e2c-93c1-a688bc048d1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F9341"/>
    <a:srgbClr val="0965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0503" autoAdjust="0"/>
    <p:restoredTop sz="85984" autoAdjust="0"/>
  </p:normalViewPr>
  <p:slideViewPr>
    <p:cSldViewPr snapToGrid="0">
      <p:cViewPr>
        <p:scale>
          <a:sx n="31" d="100"/>
          <a:sy n="31" d="100"/>
        </p:scale>
        <p:origin x="872" y="1344"/>
      </p:cViewPr>
      <p:guideLst/>
    </p:cSldViewPr>
  </p:slideViewPr>
  <p:outlineViewPr>
    <p:cViewPr>
      <p:scale>
        <a:sx n="33" d="100"/>
        <a:sy n="33" d="100"/>
      </p:scale>
      <p:origin x="0" y="-29184"/>
    </p:cViewPr>
  </p:outlineViewPr>
  <p:notesTextViewPr>
    <p:cViewPr>
      <p:scale>
        <a:sx n="95" d="100"/>
        <a:sy n="95" d="100"/>
      </p:scale>
      <p:origin x="0" y="0"/>
    </p:cViewPr>
  </p:notesTextViewPr>
  <p:sorterViewPr>
    <p:cViewPr>
      <p:scale>
        <a:sx n="1" d="1"/>
        <a:sy n="1" d="1"/>
      </p:scale>
      <p:origin x="0" y="-2096"/>
    </p:cViewPr>
  </p:sorterViewPr>
  <p:notesViewPr>
    <p:cSldViewPr snapToGrid="0">
      <p:cViewPr>
        <p:scale>
          <a:sx n="60" d="100"/>
          <a:sy n="60" d="100"/>
        </p:scale>
        <p:origin x="3360" y="30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C5916B-7E3C-49AB-BA4C-74E34CFA4E78}"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1CD99AA4-BEA3-4188-B5AA-31AFC15E3427}">
      <dgm:prSet phldrT="[Text]"/>
      <dgm:spPr>
        <a:solidFill>
          <a:srgbClr val="4F7681"/>
        </a:solidFill>
      </dgm:spPr>
      <dgm:t>
        <a:bodyPr/>
        <a:lstStyle/>
        <a:p>
          <a:r>
            <a:rPr lang="en-US" dirty="0"/>
            <a:t>Investigate</a:t>
          </a:r>
        </a:p>
      </dgm:t>
    </dgm:pt>
    <dgm:pt modelId="{6AC26BB2-0F4E-41F0-8C78-184795AC529E}" type="parTrans" cxnId="{1BDB648E-7798-4FB3-B9EE-967351D02472}">
      <dgm:prSet/>
      <dgm:spPr/>
      <dgm:t>
        <a:bodyPr/>
        <a:lstStyle/>
        <a:p>
          <a:endParaRPr lang="en-US"/>
        </a:p>
      </dgm:t>
    </dgm:pt>
    <dgm:pt modelId="{4DBEE898-F421-452F-A844-4171D0CB5EA8}" type="sibTrans" cxnId="{1BDB648E-7798-4FB3-B9EE-967351D02472}">
      <dgm:prSet/>
      <dgm:spPr>
        <a:solidFill>
          <a:srgbClr val="404041"/>
        </a:solidFill>
      </dgm:spPr>
      <dgm:t>
        <a:bodyPr/>
        <a:lstStyle/>
        <a:p>
          <a:endParaRPr lang="en-US" dirty="0"/>
        </a:p>
      </dgm:t>
    </dgm:pt>
    <dgm:pt modelId="{0352A14A-CC2F-4FBC-83EB-2DA454CF8FEF}">
      <dgm:prSet phldrT="[Text]"/>
      <dgm:spPr>
        <a:solidFill>
          <a:srgbClr val="4F7681"/>
        </a:solidFill>
      </dgm:spPr>
      <dgm:t>
        <a:bodyPr/>
        <a:lstStyle/>
        <a:p>
          <a:r>
            <a:rPr lang="en-US" dirty="0"/>
            <a:t>Plan</a:t>
          </a:r>
        </a:p>
      </dgm:t>
    </dgm:pt>
    <dgm:pt modelId="{CA15588F-1F9F-4802-8C19-2B19AD2CF5F1}" type="parTrans" cxnId="{7DC92C04-946C-45C6-87B7-57EA6E679BD2}">
      <dgm:prSet/>
      <dgm:spPr/>
      <dgm:t>
        <a:bodyPr/>
        <a:lstStyle/>
        <a:p>
          <a:endParaRPr lang="en-US"/>
        </a:p>
      </dgm:t>
    </dgm:pt>
    <dgm:pt modelId="{D17CEA83-0558-4B2B-800E-927EF0B9733C}" type="sibTrans" cxnId="{7DC92C04-946C-45C6-87B7-57EA6E679BD2}">
      <dgm:prSet/>
      <dgm:spPr>
        <a:solidFill>
          <a:srgbClr val="404041"/>
        </a:solidFill>
      </dgm:spPr>
      <dgm:t>
        <a:bodyPr/>
        <a:lstStyle/>
        <a:p>
          <a:endParaRPr lang="en-US" dirty="0"/>
        </a:p>
      </dgm:t>
    </dgm:pt>
    <dgm:pt modelId="{1E82ED02-4DE1-459D-B766-BEFFCCE39C76}">
      <dgm:prSet phldrT="[Text]"/>
      <dgm:spPr>
        <a:solidFill>
          <a:srgbClr val="4F7681"/>
        </a:solidFill>
      </dgm:spPr>
      <dgm:t>
        <a:bodyPr/>
        <a:lstStyle/>
        <a:p>
          <a:r>
            <a:rPr lang="en-US" dirty="0"/>
            <a:t>Act</a:t>
          </a:r>
        </a:p>
      </dgm:t>
    </dgm:pt>
    <dgm:pt modelId="{CA961C6E-6834-4068-B8DC-502B84094F6F}" type="parTrans" cxnId="{06A90F76-CDF6-4666-9525-7FD09D5468FD}">
      <dgm:prSet/>
      <dgm:spPr/>
      <dgm:t>
        <a:bodyPr/>
        <a:lstStyle/>
        <a:p>
          <a:endParaRPr lang="en-US"/>
        </a:p>
      </dgm:t>
    </dgm:pt>
    <dgm:pt modelId="{4963D9E7-DA2F-46AC-A0E2-7D74A03F9C79}" type="sibTrans" cxnId="{06A90F76-CDF6-4666-9525-7FD09D5468FD}">
      <dgm:prSet/>
      <dgm:spPr>
        <a:solidFill>
          <a:srgbClr val="404041"/>
        </a:solidFill>
      </dgm:spPr>
      <dgm:t>
        <a:bodyPr/>
        <a:lstStyle/>
        <a:p>
          <a:endParaRPr lang="en-US" dirty="0"/>
        </a:p>
      </dgm:t>
    </dgm:pt>
    <dgm:pt modelId="{B55FAF08-D306-46F4-9548-41D592B84A55}">
      <dgm:prSet phldrT="[Text]"/>
      <dgm:spPr>
        <a:solidFill>
          <a:srgbClr val="4F7681"/>
        </a:solidFill>
      </dgm:spPr>
      <dgm:t>
        <a:bodyPr/>
        <a:lstStyle/>
        <a:p>
          <a:r>
            <a:rPr lang="en-US" dirty="0"/>
            <a:t>Reflect</a:t>
          </a:r>
        </a:p>
      </dgm:t>
    </dgm:pt>
    <dgm:pt modelId="{A5959724-3529-4B90-9B89-8A6F1FED133A}" type="parTrans" cxnId="{FC919E5A-E54F-491C-B203-AA7842C6DF4E}">
      <dgm:prSet/>
      <dgm:spPr/>
      <dgm:t>
        <a:bodyPr/>
        <a:lstStyle/>
        <a:p>
          <a:endParaRPr lang="en-US"/>
        </a:p>
      </dgm:t>
    </dgm:pt>
    <dgm:pt modelId="{85724658-0475-4509-BE07-927030232A8D}" type="sibTrans" cxnId="{FC919E5A-E54F-491C-B203-AA7842C6DF4E}">
      <dgm:prSet/>
      <dgm:spPr>
        <a:solidFill>
          <a:srgbClr val="404041"/>
        </a:solidFill>
      </dgm:spPr>
      <dgm:t>
        <a:bodyPr/>
        <a:lstStyle/>
        <a:p>
          <a:endParaRPr lang="en-US" dirty="0"/>
        </a:p>
      </dgm:t>
    </dgm:pt>
    <dgm:pt modelId="{9259DB71-C64D-4D08-8867-E8FEDE97DBC0}" type="pres">
      <dgm:prSet presAssocID="{1AC5916B-7E3C-49AB-BA4C-74E34CFA4E78}" presName="cycle" presStyleCnt="0">
        <dgm:presLayoutVars>
          <dgm:dir/>
          <dgm:resizeHandles val="exact"/>
        </dgm:presLayoutVars>
      </dgm:prSet>
      <dgm:spPr/>
    </dgm:pt>
    <dgm:pt modelId="{FD05C4F0-ED1C-4359-BC2C-C1821B777FB9}" type="pres">
      <dgm:prSet presAssocID="{1CD99AA4-BEA3-4188-B5AA-31AFC15E3427}" presName="node" presStyleLbl="node1" presStyleIdx="0" presStyleCnt="4">
        <dgm:presLayoutVars>
          <dgm:bulletEnabled val="1"/>
        </dgm:presLayoutVars>
      </dgm:prSet>
      <dgm:spPr/>
    </dgm:pt>
    <dgm:pt modelId="{C3A4124C-DAFE-48DF-9F2B-936B6622FF76}" type="pres">
      <dgm:prSet presAssocID="{4DBEE898-F421-452F-A844-4171D0CB5EA8}" presName="sibTrans" presStyleLbl="sibTrans2D1" presStyleIdx="0" presStyleCnt="4"/>
      <dgm:spPr/>
    </dgm:pt>
    <dgm:pt modelId="{263E9D80-3811-40C7-9FC7-6D6DBB531DD4}" type="pres">
      <dgm:prSet presAssocID="{4DBEE898-F421-452F-A844-4171D0CB5EA8}" presName="connectorText" presStyleLbl="sibTrans2D1" presStyleIdx="0" presStyleCnt="4"/>
      <dgm:spPr/>
    </dgm:pt>
    <dgm:pt modelId="{EE4A9672-4C33-4597-8E90-E32C74CB0622}" type="pres">
      <dgm:prSet presAssocID="{0352A14A-CC2F-4FBC-83EB-2DA454CF8FEF}" presName="node" presStyleLbl="node1" presStyleIdx="1" presStyleCnt="4">
        <dgm:presLayoutVars>
          <dgm:bulletEnabled val="1"/>
        </dgm:presLayoutVars>
      </dgm:prSet>
      <dgm:spPr/>
    </dgm:pt>
    <dgm:pt modelId="{6AFFE23A-5A2A-48C3-B220-BD08AD990EAF}" type="pres">
      <dgm:prSet presAssocID="{D17CEA83-0558-4B2B-800E-927EF0B9733C}" presName="sibTrans" presStyleLbl="sibTrans2D1" presStyleIdx="1" presStyleCnt="4"/>
      <dgm:spPr/>
    </dgm:pt>
    <dgm:pt modelId="{05E945E4-3E5D-4840-A38A-E2033076F4AD}" type="pres">
      <dgm:prSet presAssocID="{D17CEA83-0558-4B2B-800E-927EF0B9733C}" presName="connectorText" presStyleLbl="sibTrans2D1" presStyleIdx="1" presStyleCnt="4"/>
      <dgm:spPr/>
    </dgm:pt>
    <dgm:pt modelId="{221DBABA-7403-4EBA-BE40-51CCB35E59D9}" type="pres">
      <dgm:prSet presAssocID="{1E82ED02-4DE1-459D-B766-BEFFCCE39C76}" presName="node" presStyleLbl="node1" presStyleIdx="2" presStyleCnt="4">
        <dgm:presLayoutVars>
          <dgm:bulletEnabled val="1"/>
        </dgm:presLayoutVars>
      </dgm:prSet>
      <dgm:spPr/>
    </dgm:pt>
    <dgm:pt modelId="{0D3A27F3-7B6D-4C76-9D90-1B12FF370560}" type="pres">
      <dgm:prSet presAssocID="{4963D9E7-DA2F-46AC-A0E2-7D74A03F9C79}" presName="sibTrans" presStyleLbl="sibTrans2D1" presStyleIdx="2" presStyleCnt="4"/>
      <dgm:spPr/>
    </dgm:pt>
    <dgm:pt modelId="{9E6ED2D0-2069-48C3-B7FE-0CF31FDD5CBD}" type="pres">
      <dgm:prSet presAssocID="{4963D9E7-DA2F-46AC-A0E2-7D74A03F9C79}" presName="connectorText" presStyleLbl="sibTrans2D1" presStyleIdx="2" presStyleCnt="4"/>
      <dgm:spPr/>
    </dgm:pt>
    <dgm:pt modelId="{96BB070F-58F1-4755-B88E-0904DBF21669}" type="pres">
      <dgm:prSet presAssocID="{B55FAF08-D306-46F4-9548-41D592B84A55}" presName="node" presStyleLbl="node1" presStyleIdx="3" presStyleCnt="4">
        <dgm:presLayoutVars>
          <dgm:bulletEnabled val="1"/>
        </dgm:presLayoutVars>
      </dgm:prSet>
      <dgm:spPr/>
    </dgm:pt>
    <dgm:pt modelId="{06987523-844B-4CEC-AD24-584FE93914F1}" type="pres">
      <dgm:prSet presAssocID="{85724658-0475-4509-BE07-927030232A8D}" presName="sibTrans" presStyleLbl="sibTrans2D1" presStyleIdx="3" presStyleCnt="4"/>
      <dgm:spPr/>
    </dgm:pt>
    <dgm:pt modelId="{A8607088-6235-4FCD-97A4-ED3B7F4F96B4}" type="pres">
      <dgm:prSet presAssocID="{85724658-0475-4509-BE07-927030232A8D}" presName="connectorText" presStyleLbl="sibTrans2D1" presStyleIdx="3" presStyleCnt="4"/>
      <dgm:spPr/>
    </dgm:pt>
  </dgm:ptLst>
  <dgm:cxnLst>
    <dgm:cxn modelId="{E6EF2800-1802-44C2-828F-B2404DB16C75}" type="presOf" srcId="{B55FAF08-D306-46F4-9548-41D592B84A55}" destId="{96BB070F-58F1-4755-B88E-0904DBF21669}" srcOrd="0" destOrd="0" presId="urn:microsoft.com/office/officeart/2005/8/layout/cycle2"/>
    <dgm:cxn modelId="{E13C1302-41E8-4A58-85F6-E01B49879430}" type="presOf" srcId="{1E82ED02-4DE1-459D-B766-BEFFCCE39C76}" destId="{221DBABA-7403-4EBA-BE40-51CCB35E59D9}" srcOrd="0" destOrd="0" presId="urn:microsoft.com/office/officeart/2005/8/layout/cycle2"/>
    <dgm:cxn modelId="{7DC92C04-946C-45C6-87B7-57EA6E679BD2}" srcId="{1AC5916B-7E3C-49AB-BA4C-74E34CFA4E78}" destId="{0352A14A-CC2F-4FBC-83EB-2DA454CF8FEF}" srcOrd="1" destOrd="0" parTransId="{CA15588F-1F9F-4802-8C19-2B19AD2CF5F1}" sibTransId="{D17CEA83-0558-4B2B-800E-927EF0B9733C}"/>
    <dgm:cxn modelId="{A8465513-1D72-47EE-A997-043D6E79DE2C}" type="presOf" srcId="{85724658-0475-4509-BE07-927030232A8D}" destId="{06987523-844B-4CEC-AD24-584FE93914F1}" srcOrd="0" destOrd="0" presId="urn:microsoft.com/office/officeart/2005/8/layout/cycle2"/>
    <dgm:cxn modelId="{20CE3D3C-EECD-48E7-89BB-B5CC95F1FDFA}" type="presOf" srcId="{4963D9E7-DA2F-46AC-A0E2-7D74A03F9C79}" destId="{0D3A27F3-7B6D-4C76-9D90-1B12FF370560}" srcOrd="0" destOrd="0" presId="urn:microsoft.com/office/officeart/2005/8/layout/cycle2"/>
    <dgm:cxn modelId="{56C21F42-DFFB-4AB7-8072-0CE75B0D5FEE}" type="presOf" srcId="{4963D9E7-DA2F-46AC-A0E2-7D74A03F9C79}" destId="{9E6ED2D0-2069-48C3-B7FE-0CF31FDD5CBD}" srcOrd="1" destOrd="0" presId="urn:microsoft.com/office/officeart/2005/8/layout/cycle2"/>
    <dgm:cxn modelId="{4B821249-3C71-40A4-B921-C6539414FC1A}" type="presOf" srcId="{D17CEA83-0558-4B2B-800E-927EF0B9733C}" destId="{05E945E4-3E5D-4840-A38A-E2033076F4AD}" srcOrd="1" destOrd="0" presId="urn:microsoft.com/office/officeart/2005/8/layout/cycle2"/>
    <dgm:cxn modelId="{FC919E5A-E54F-491C-B203-AA7842C6DF4E}" srcId="{1AC5916B-7E3C-49AB-BA4C-74E34CFA4E78}" destId="{B55FAF08-D306-46F4-9548-41D592B84A55}" srcOrd="3" destOrd="0" parTransId="{A5959724-3529-4B90-9B89-8A6F1FED133A}" sibTransId="{85724658-0475-4509-BE07-927030232A8D}"/>
    <dgm:cxn modelId="{1B02075C-E986-44CD-858D-85134D2844C3}" type="presOf" srcId="{D17CEA83-0558-4B2B-800E-927EF0B9733C}" destId="{6AFFE23A-5A2A-48C3-B220-BD08AD990EAF}" srcOrd="0" destOrd="0" presId="urn:microsoft.com/office/officeart/2005/8/layout/cycle2"/>
    <dgm:cxn modelId="{D7B01261-EA17-4D91-8FA0-49C82285CE67}" type="presOf" srcId="{0352A14A-CC2F-4FBC-83EB-2DA454CF8FEF}" destId="{EE4A9672-4C33-4597-8E90-E32C74CB0622}" srcOrd="0" destOrd="0" presId="urn:microsoft.com/office/officeart/2005/8/layout/cycle2"/>
    <dgm:cxn modelId="{19A71863-614D-4562-AA18-1518D2010536}" type="presOf" srcId="{4DBEE898-F421-452F-A844-4171D0CB5EA8}" destId="{C3A4124C-DAFE-48DF-9F2B-936B6622FF76}" srcOrd="0" destOrd="0" presId="urn:microsoft.com/office/officeart/2005/8/layout/cycle2"/>
    <dgm:cxn modelId="{06A90F76-CDF6-4666-9525-7FD09D5468FD}" srcId="{1AC5916B-7E3C-49AB-BA4C-74E34CFA4E78}" destId="{1E82ED02-4DE1-459D-B766-BEFFCCE39C76}" srcOrd="2" destOrd="0" parTransId="{CA961C6E-6834-4068-B8DC-502B84094F6F}" sibTransId="{4963D9E7-DA2F-46AC-A0E2-7D74A03F9C79}"/>
    <dgm:cxn modelId="{1BDB648E-7798-4FB3-B9EE-967351D02472}" srcId="{1AC5916B-7E3C-49AB-BA4C-74E34CFA4E78}" destId="{1CD99AA4-BEA3-4188-B5AA-31AFC15E3427}" srcOrd="0" destOrd="0" parTransId="{6AC26BB2-0F4E-41F0-8C78-184795AC529E}" sibTransId="{4DBEE898-F421-452F-A844-4171D0CB5EA8}"/>
    <dgm:cxn modelId="{6069CC98-0E43-4E29-BC1B-18C2BF2C8AA2}" type="presOf" srcId="{85724658-0475-4509-BE07-927030232A8D}" destId="{A8607088-6235-4FCD-97A4-ED3B7F4F96B4}" srcOrd="1" destOrd="0" presId="urn:microsoft.com/office/officeart/2005/8/layout/cycle2"/>
    <dgm:cxn modelId="{2BB2D99B-3D86-4BFC-ACF1-B186A430443D}" type="presOf" srcId="{1CD99AA4-BEA3-4188-B5AA-31AFC15E3427}" destId="{FD05C4F0-ED1C-4359-BC2C-C1821B777FB9}" srcOrd="0" destOrd="0" presId="urn:microsoft.com/office/officeart/2005/8/layout/cycle2"/>
    <dgm:cxn modelId="{A17E79E8-8ECB-471F-B47C-58A26366D314}" type="presOf" srcId="{4DBEE898-F421-452F-A844-4171D0CB5EA8}" destId="{263E9D80-3811-40C7-9FC7-6D6DBB531DD4}" srcOrd="1" destOrd="0" presId="urn:microsoft.com/office/officeart/2005/8/layout/cycle2"/>
    <dgm:cxn modelId="{DAD103FA-07B8-4196-BBF4-D98C4931B1E3}" type="presOf" srcId="{1AC5916B-7E3C-49AB-BA4C-74E34CFA4E78}" destId="{9259DB71-C64D-4D08-8867-E8FEDE97DBC0}" srcOrd="0" destOrd="0" presId="urn:microsoft.com/office/officeart/2005/8/layout/cycle2"/>
    <dgm:cxn modelId="{63F3CEA2-E5AE-47FA-9C46-5AC3491A70FD}" type="presParOf" srcId="{9259DB71-C64D-4D08-8867-E8FEDE97DBC0}" destId="{FD05C4F0-ED1C-4359-BC2C-C1821B777FB9}" srcOrd="0" destOrd="0" presId="urn:microsoft.com/office/officeart/2005/8/layout/cycle2"/>
    <dgm:cxn modelId="{6DB0EDD7-6742-4E9D-9AF4-59A79BFD87FF}" type="presParOf" srcId="{9259DB71-C64D-4D08-8867-E8FEDE97DBC0}" destId="{C3A4124C-DAFE-48DF-9F2B-936B6622FF76}" srcOrd="1" destOrd="0" presId="urn:microsoft.com/office/officeart/2005/8/layout/cycle2"/>
    <dgm:cxn modelId="{5D5A158F-69CD-4D51-8DE3-C46EEDB34331}" type="presParOf" srcId="{C3A4124C-DAFE-48DF-9F2B-936B6622FF76}" destId="{263E9D80-3811-40C7-9FC7-6D6DBB531DD4}" srcOrd="0" destOrd="0" presId="urn:microsoft.com/office/officeart/2005/8/layout/cycle2"/>
    <dgm:cxn modelId="{359723FD-7A15-4F46-B477-92E855008DE0}" type="presParOf" srcId="{9259DB71-C64D-4D08-8867-E8FEDE97DBC0}" destId="{EE4A9672-4C33-4597-8E90-E32C74CB0622}" srcOrd="2" destOrd="0" presId="urn:microsoft.com/office/officeart/2005/8/layout/cycle2"/>
    <dgm:cxn modelId="{D1BEF654-9142-4B40-9C73-6C73294CD79D}" type="presParOf" srcId="{9259DB71-C64D-4D08-8867-E8FEDE97DBC0}" destId="{6AFFE23A-5A2A-48C3-B220-BD08AD990EAF}" srcOrd="3" destOrd="0" presId="urn:microsoft.com/office/officeart/2005/8/layout/cycle2"/>
    <dgm:cxn modelId="{B155D510-877A-428B-8344-DF5A7577838D}" type="presParOf" srcId="{6AFFE23A-5A2A-48C3-B220-BD08AD990EAF}" destId="{05E945E4-3E5D-4840-A38A-E2033076F4AD}" srcOrd="0" destOrd="0" presId="urn:microsoft.com/office/officeart/2005/8/layout/cycle2"/>
    <dgm:cxn modelId="{73114EF5-5C27-4290-91DF-77B3A0554F80}" type="presParOf" srcId="{9259DB71-C64D-4D08-8867-E8FEDE97DBC0}" destId="{221DBABA-7403-4EBA-BE40-51CCB35E59D9}" srcOrd="4" destOrd="0" presId="urn:microsoft.com/office/officeart/2005/8/layout/cycle2"/>
    <dgm:cxn modelId="{E9CA770F-E2EC-4E53-95F4-693216914975}" type="presParOf" srcId="{9259DB71-C64D-4D08-8867-E8FEDE97DBC0}" destId="{0D3A27F3-7B6D-4C76-9D90-1B12FF370560}" srcOrd="5" destOrd="0" presId="urn:microsoft.com/office/officeart/2005/8/layout/cycle2"/>
    <dgm:cxn modelId="{BC9F322A-0267-4121-A517-F45B4615319F}" type="presParOf" srcId="{0D3A27F3-7B6D-4C76-9D90-1B12FF370560}" destId="{9E6ED2D0-2069-48C3-B7FE-0CF31FDD5CBD}" srcOrd="0" destOrd="0" presId="urn:microsoft.com/office/officeart/2005/8/layout/cycle2"/>
    <dgm:cxn modelId="{F94FBF74-5A63-4A76-BEF5-68801580B612}" type="presParOf" srcId="{9259DB71-C64D-4D08-8867-E8FEDE97DBC0}" destId="{96BB070F-58F1-4755-B88E-0904DBF21669}" srcOrd="6" destOrd="0" presId="urn:microsoft.com/office/officeart/2005/8/layout/cycle2"/>
    <dgm:cxn modelId="{11B16CC0-C950-433D-BF71-30E8C6D30B07}" type="presParOf" srcId="{9259DB71-C64D-4D08-8867-E8FEDE97DBC0}" destId="{06987523-844B-4CEC-AD24-584FE93914F1}" srcOrd="7" destOrd="0" presId="urn:microsoft.com/office/officeart/2005/8/layout/cycle2"/>
    <dgm:cxn modelId="{0A4C5D62-A14A-4AE9-B341-19CD41B436FF}" type="presParOf" srcId="{06987523-844B-4CEC-AD24-584FE93914F1}" destId="{A8607088-6235-4FCD-97A4-ED3B7F4F96B4}"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05C4F0-ED1C-4359-BC2C-C1821B777FB9}">
      <dsp:nvSpPr>
        <dsp:cNvPr id="0" name=""/>
        <dsp:cNvSpPr/>
      </dsp:nvSpPr>
      <dsp:spPr>
        <a:xfrm>
          <a:off x="2556569" y="430"/>
          <a:ext cx="1287660" cy="1287660"/>
        </a:xfrm>
        <a:prstGeom prst="ellipse">
          <a:avLst/>
        </a:prstGeom>
        <a:solidFill>
          <a:srgbClr val="4F768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Investigate</a:t>
          </a:r>
        </a:p>
      </dsp:txBody>
      <dsp:txXfrm>
        <a:off x="2745142" y="189003"/>
        <a:ext cx="910514" cy="910514"/>
      </dsp:txXfrm>
    </dsp:sp>
    <dsp:sp modelId="{C3A4124C-DAFE-48DF-9F2B-936B6622FF76}">
      <dsp:nvSpPr>
        <dsp:cNvPr id="0" name=""/>
        <dsp:cNvSpPr/>
      </dsp:nvSpPr>
      <dsp:spPr>
        <a:xfrm rot="2700000">
          <a:off x="3706023" y="1103824"/>
          <a:ext cx="342465" cy="434585"/>
        </a:xfrm>
        <a:prstGeom prst="rightArrow">
          <a:avLst>
            <a:gd name="adj1" fmla="val 60000"/>
            <a:gd name="adj2" fmla="val 50000"/>
          </a:avLst>
        </a:prstGeom>
        <a:solidFill>
          <a:srgbClr val="40404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3721069" y="1154417"/>
        <a:ext cx="239726" cy="260751"/>
      </dsp:txXfrm>
    </dsp:sp>
    <dsp:sp modelId="{EE4A9672-4C33-4597-8E90-E32C74CB0622}">
      <dsp:nvSpPr>
        <dsp:cNvPr id="0" name=""/>
        <dsp:cNvSpPr/>
      </dsp:nvSpPr>
      <dsp:spPr>
        <a:xfrm>
          <a:off x="3923988" y="1367849"/>
          <a:ext cx="1287660" cy="1287660"/>
        </a:xfrm>
        <a:prstGeom prst="ellipse">
          <a:avLst/>
        </a:prstGeom>
        <a:solidFill>
          <a:srgbClr val="4F768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Plan</a:t>
          </a:r>
        </a:p>
      </dsp:txBody>
      <dsp:txXfrm>
        <a:off x="4112561" y="1556422"/>
        <a:ext cx="910514" cy="910514"/>
      </dsp:txXfrm>
    </dsp:sp>
    <dsp:sp modelId="{6AFFE23A-5A2A-48C3-B220-BD08AD990EAF}">
      <dsp:nvSpPr>
        <dsp:cNvPr id="0" name=""/>
        <dsp:cNvSpPr/>
      </dsp:nvSpPr>
      <dsp:spPr>
        <a:xfrm rot="8100000">
          <a:off x="3719730" y="2471242"/>
          <a:ext cx="342465" cy="434585"/>
        </a:xfrm>
        <a:prstGeom prst="rightArrow">
          <a:avLst>
            <a:gd name="adj1" fmla="val 60000"/>
            <a:gd name="adj2" fmla="val 50000"/>
          </a:avLst>
        </a:prstGeom>
        <a:solidFill>
          <a:srgbClr val="40404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rot="10800000">
        <a:off x="3807423" y="2521835"/>
        <a:ext cx="239726" cy="260751"/>
      </dsp:txXfrm>
    </dsp:sp>
    <dsp:sp modelId="{221DBABA-7403-4EBA-BE40-51CCB35E59D9}">
      <dsp:nvSpPr>
        <dsp:cNvPr id="0" name=""/>
        <dsp:cNvSpPr/>
      </dsp:nvSpPr>
      <dsp:spPr>
        <a:xfrm>
          <a:off x="2556569" y="2735268"/>
          <a:ext cx="1287660" cy="1287660"/>
        </a:xfrm>
        <a:prstGeom prst="ellipse">
          <a:avLst/>
        </a:prstGeom>
        <a:solidFill>
          <a:srgbClr val="4F768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Act</a:t>
          </a:r>
        </a:p>
      </dsp:txBody>
      <dsp:txXfrm>
        <a:off x="2745142" y="2923841"/>
        <a:ext cx="910514" cy="910514"/>
      </dsp:txXfrm>
    </dsp:sp>
    <dsp:sp modelId="{0D3A27F3-7B6D-4C76-9D90-1B12FF370560}">
      <dsp:nvSpPr>
        <dsp:cNvPr id="0" name=""/>
        <dsp:cNvSpPr/>
      </dsp:nvSpPr>
      <dsp:spPr>
        <a:xfrm rot="13500000">
          <a:off x="2352311" y="2484950"/>
          <a:ext cx="342465" cy="434585"/>
        </a:xfrm>
        <a:prstGeom prst="rightArrow">
          <a:avLst>
            <a:gd name="adj1" fmla="val 60000"/>
            <a:gd name="adj2" fmla="val 50000"/>
          </a:avLst>
        </a:prstGeom>
        <a:solidFill>
          <a:srgbClr val="40404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rot="10800000">
        <a:off x="2440004" y="2608191"/>
        <a:ext cx="239726" cy="260751"/>
      </dsp:txXfrm>
    </dsp:sp>
    <dsp:sp modelId="{96BB070F-58F1-4755-B88E-0904DBF21669}">
      <dsp:nvSpPr>
        <dsp:cNvPr id="0" name=""/>
        <dsp:cNvSpPr/>
      </dsp:nvSpPr>
      <dsp:spPr>
        <a:xfrm>
          <a:off x="1189150" y="1367849"/>
          <a:ext cx="1287660" cy="1287660"/>
        </a:xfrm>
        <a:prstGeom prst="ellipse">
          <a:avLst/>
        </a:prstGeom>
        <a:solidFill>
          <a:srgbClr val="4F768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Reflect</a:t>
          </a:r>
        </a:p>
      </dsp:txBody>
      <dsp:txXfrm>
        <a:off x="1377723" y="1556422"/>
        <a:ext cx="910514" cy="910514"/>
      </dsp:txXfrm>
    </dsp:sp>
    <dsp:sp modelId="{06987523-844B-4CEC-AD24-584FE93914F1}">
      <dsp:nvSpPr>
        <dsp:cNvPr id="0" name=""/>
        <dsp:cNvSpPr/>
      </dsp:nvSpPr>
      <dsp:spPr>
        <a:xfrm rot="18900000">
          <a:off x="2338604" y="1117531"/>
          <a:ext cx="342465" cy="434585"/>
        </a:xfrm>
        <a:prstGeom prst="rightArrow">
          <a:avLst>
            <a:gd name="adj1" fmla="val 60000"/>
            <a:gd name="adj2" fmla="val 50000"/>
          </a:avLst>
        </a:prstGeom>
        <a:solidFill>
          <a:srgbClr val="40404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2353650" y="1240772"/>
        <a:ext cx="239726" cy="260751"/>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0A5840-7538-44E2-83A7-8942BD256A75}" type="datetimeFigureOut">
              <a:rPr lang="en-US" smtClean="0"/>
              <a:t>9/21/24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9994409-19C6-4EBD-BA56-A3197E02073F}" type="slidenum">
              <a:rPr lang="en-US" smtClean="0"/>
              <a:t>‹#›</a:t>
            </a:fld>
            <a:endParaRPr lang="en-US"/>
          </a:p>
        </p:txBody>
      </p:sp>
    </p:spTree>
    <p:extLst>
      <p:ext uri="{BB962C8B-B14F-4D97-AF65-F5344CB8AC3E}">
        <p14:creationId xmlns:p14="http://schemas.microsoft.com/office/powerpoint/2010/main" val="36544821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940A7B-E1FB-4545-A509-E7D99C757A65}" type="datetimeFigureOut">
              <a:rPr lang="en-US" smtClean="0"/>
              <a:t>9/21/24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1B2A6A-1B24-492B-9B05-6F555F5ECEDD}" type="slidenum">
              <a:rPr lang="en-US" smtClean="0"/>
              <a:t>‹#›</a:t>
            </a:fld>
            <a:endParaRPr lang="en-US"/>
          </a:p>
        </p:txBody>
      </p:sp>
    </p:spTree>
    <p:extLst>
      <p:ext uri="{BB962C8B-B14F-4D97-AF65-F5344CB8AC3E}">
        <p14:creationId xmlns:p14="http://schemas.microsoft.com/office/powerpoint/2010/main" val="2252821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B2A6A-1B24-492B-9B05-6F555F5ECEDD}" type="slidenum">
              <a:rPr lang="en-US" smtClean="0"/>
              <a:t>1</a:t>
            </a:fld>
            <a:endParaRPr lang="en-US"/>
          </a:p>
        </p:txBody>
      </p:sp>
    </p:spTree>
    <p:extLst>
      <p:ext uri="{BB962C8B-B14F-4D97-AF65-F5344CB8AC3E}">
        <p14:creationId xmlns:p14="http://schemas.microsoft.com/office/powerpoint/2010/main" val="1256343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B2A6A-1B24-492B-9B05-6F555F5ECEDD}" type="slidenum">
              <a:rPr lang="en-US" smtClean="0"/>
              <a:t>14</a:t>
            </a:fld>
            <a:endParaRPr lang="en-US"/>
          </a:p>
        </p:txBody>
      </p:sp>
    </p:spTree>
    <p:extLst>
      <p:ext uri="{BB962C8B-B14F-4D97-AF65-F5344CB8AC3E}">
        <p14:creationId xmlns:p14="http://schemas.microsoft.com/office/powerpoint/2010/main" val="2436371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B2A6A-1B24-492B-9B05-6F555F5ECEDD}" type="slidenum">
              <a:rPr lang="en-US" smtClean="0"/>
              <a:t>15</a:t>
            </a:fld>
            <a:endParaRPr lang="en-US"/>
          </a:p>
        </p:txBody>
      </p:sp>
    </p:spTree>
    <p:extLst>
      <p:ext uri="{BB962C8B-B14F-4D97-AF65-F5344CB8AC3E}">
        <p14:creationId xmlns:p14="http://schemas.microsoft.com/office/powerpoint/2010/main" val="3682971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B2A6A-1B24-492B-9B05-6F555F5ECEDD}" type="slidenum">
              <a:rPr lang="en-US" smtClean="0"/>
              <a:t>16</a:t>
            </a:fld>
            <a:endParaRPr lang="en-US"/>
          </a:p>
        </p:txBody>
      </p:sp>
    </p:spTree>
    <p:extLst>
      <p:ext uri="{BB962C8B-B14F-4D97-AF65-F5344CB8AC3E}">
        <p14:creationId xmlns:p14="http://schemas.microsoft.com/office/powerpoint/2010/main" val="3557643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describe and analyze…..as it relates to student learning and well-being</a:t>
            </a:r>
          </a:p>
          <a:p>
            <a:r>
              <a:rPr lang="en-US" dirty="0"/>
              <a:t>2.2 select focus, choose group, link back to school vision, mission, goals</a:t>
            </a:r>
          </a:p>
        </p:txBody>
      </p:sp>
      <p:sp>
        <p:nvSpPr>
          <p:cNvPr id="4" name="Slide Number Placeholder 3"/>
          <p:cNvSpPr>
            <a:spLocks noGrp="1"/>
          </p:cNvSpPr>
          <p:nvPr>
            <p:ph type="sldNum" sz="quarter" idx="5"/>
          </p:nvPr>
        </p:nvSpPr>
        <p:spPr/>
        <p:txBody>
          <a:bodyPr/>
          <a:lstStyle/>
          <a:p>
            <a:fld id="{583FD4C2-99F8-4E4E-A4EC-F20D94C228DF}" type="slidenum">
              <a:rPr lang="en-US" smtClean="0"/>
              <a:t>19</a:t>
            </a:fld>
            <a:endParaRPr lang="en-US" dirty="0"/>
          </a:p>
        </p:txBody>
      </p:sp>
    </p:spTree>
    <p:extLst>
      <p:ext uri="{BB962C8B-B14F-4D97-AF65-F5344CB8AC3E}">
        <p14:creationId xmlns:p14="http://schemas.microsoft.com/office/powerpoint/2010/main" val="4229353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3FD4C2-99F8-4E4E-A4EC-F20D94C228DF}" type="slidenum">
              <a:rPr lang="en-US" smtClean="0"/>
              <a:t>23</a:t>
            </a:fld>
            <a:endParaRPr lang="en-US" dirty="0"/>
          </a:p>
        </p:txBody>
      </p:sp>
    </p:spTree>
    <p:extLst>
      <p:ext uri="{BB962C8B-B14F-4D97-AF65-F5344CB8AC3E}">
        <p14:creationId xmlns:p14="http://schemas.microsoft.com/office/powerpoint/2010/main" val="4031141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B2A6A-1B24-492B-9B05-6F555F5ECEDD}" type="slidenum">
              <a:rPr lang="en-US" smtClean="0"/>
              <a:t>24</a:t>
            </a:fld>
            <a:endParaRPr lang="en-US"/>
          </a:p>
        </p:txBody>
      </p:sp>
    </p:spTree>
    <p:extLst>
      <p:ext uri="{BB962C8B-B14F-4D97-AF65-F5344CB8AC3E}">
        <p14:creationId xmlns:p14="http://schemas.microsoft.com/office/powerpoint/2010/main" val="1811367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B2A6A-1B24-492B-9B05-6F555F5ECEDD}" type="slidenum">
              <a:rPr lang="en-US" smtClean="0"/>
              <a:t>25</a:t>
            </a:fld>
            <a:endParaRPr lang="en-US"/>
          </a:p>
        </p:txBody>
      </p:sp>
    </p:spTree>
    <p:extLst>
      <p:ext uri="{BB962C8B-B14F-4D97-AF65-F5344CB8AC3E}">
        <p14:creationId xmlns:p14="http://schemas.microsoft.com/office/powerpoint/2010/main" val="3436203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B2A6A-1B24-492B-9B05-6F555F5ECEDD}" type="slidenum">
              <a:rPr lang="en-US" smtClean="0"/>
              <a:t>26</a:t>
            </a:fld>
            <a:endParaRPr lang="en-US"/>
          </a:p>
        </p:txBody>
      </p:sp>
    </p:spTree>
    <p:extLst>
      <p:ext uri="{BB962C8B-B14F-4D97-AF65-F5344CB8AC3E}">
        <p14:creationId xmlns:p14="http://schemas.microsoft.com/office/powerpoint/2010/main" val="1344768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2.3 collaboratively work to select a </a:t>
            </a:r>
            <a:r>
              <a:rPr lang="en-US" dirty="0" err="1"/>
              <a:t>PoP</a:t>
            </a:r>
            <a:endParaRPr lang="en-US" dirty="0"/>
          </a:p>
          <a:p>
            <a:r>
              <a:rPr lang="en-US" dirty="0"/>
              <a:t>2.4 Collaboratively work to choose, learn and monitor implementation of strategy to address problem</a:t>
            </a:r>
          </a:p>
        </p:txBody>
      </p:sp>
      <p:sp>
        <p:nvSpPr>
          <p:cNvPr id="4" name="Slide Number Placeholder 3"/>
          <p:cNvSpPr>
            <a:spLocks noGrp="1"/>
          </p:cNvSpPr>
          <p:nvPr>
            <p:ph type="sldNum" sz="quarter" idx="5"/>
          </p:nvPr>
        </p:nvSpPr>
        <p:spPr/>
        <p:txBody>
          <a:bodyPr/>
          <a:lstStyle/>
          <a:p>
            <a:fld id="{583FD4C2-99F8-4E4E-A4EC-F20D94C228DF}" type="slidenum">
              <a:rPr lang="en-US" smtClean="0"/>
              <a:t>27</a:t>
            </a:fld>
            <a:endParaRPr lang="en-US" dirty="0"/>
          </a:p>
        </p:txBody>
      </p:sp>
    </p:spTree>
    <p:extLst>
      <p:ext uri="{BB962C8B-B14F-4D97-AF65-F5344CB8AC3E}">
        <p14:creationId xmlns:p14="http://schemas.microsoft.com/office/powerpoint/2010/main" val="3962596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3FD4C2-99F8-4E4E-A4EC-F20D94C228DF}" type="slidenum">
              <a:rPr lang="en-US" smtClean="0"/>
              <a:t>30</a:t>
            </a:fld>
            <a:endParaRPr lang="en-US" dirty="0"/>
          </a:p>
        </p:txBody>
      </p:sp>
    </p:spTree>
    <p:extLst>
      <p:ext uri="{BB962C8B-B14F-4D97-AF65-F5344CB8AC3E}">
        <p14:creationId xmlns:p14="http://schemas.microsoft.com/office/powerpoint/2010/main" val="1527163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B2A6A-1B24-492B-9B05-6F555F5ECEDD}" type="slidenum">
              <a:rPr lang="en-US" smtClean="0"/>
              <a:t>4</a:t>
            </a:fld>
            <a:endParaRPr lang="en-US"/>
          </a:p>
        </p:txBody>
      </p:sp>
    </p:spTree>
    <p:extLst>
      <p:ext uri="{BB962C8B-B14F-4D97-AF65-F5344CB8AC3E}">
        <p14:creationId xmlns:p14="http://schemas.microsoft.com/office/powerpoint/2010/main" val="7374596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B2A6A-1B24-492B-9B05-6F555F5ECEDD}" type="slidenum">
              <a:rPr lang="en-US" smtClean="0"/>
              <a:t>31</a:t>
            </a:fld>
            <a:endParaRPr lang="en-US"/>
          </a:p>
        </p:txBody>
      </p:sp>
    </p:spTree>
    <p:extLst>
      <p:ext uri="{BB962C8B-B14F-4D97-AF65-F5344CB8AC3E}">
        <p14:creationId xmlns:p14="http://schemas.microsoft.com/office/powerpoint/2010/main" val="9837019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Gay</a:t>
            </a:r>
          </a:p>
        </p:txBody>
      </p:sp>
      <p:sp>
        <p:nvSpPr>
          <p:cNvPr id="4" name="Slide Number Placeholder 3"/>
          <p:cNvSpPr>
            <a:spLocks noGrp="1"/>
          </p:cNvSpPr>
          <p:nvPr>
            <p:ph type="sldNum" sz="quarter" idx="5"/>
          </p:nvPr>
        </p:nvSpPr>
        <p:spPr/>
        <p:txBody>
          <a:bodyPr/>
          <a:lstStyle/>
          <a:p>
            <a:fld id="{541B2A6A-1B24-492B-9B05-6F555F5ECEDD}" type="slidenum">
              <a:rPr lang="en-US" smtClean="0"/>
              <a:t>32</a:t>
            </a:fld>
            <a:endParaRPr lang="en-US"/>
          </a:p>
        </p:txBody>
      </p:sp>
    </p:spTree>
    <p:extLst>
      <p:ext uri="{BB962C8B-B14F-4D97-AF65-F5344CB8AC3E}">
        <p14:creationId xmlns:p14="http://schemas.microsoft.com/office/powerpoint/2010/main" val="28029303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2.5 co-facilitate learning—see specific items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2.6 demo leadership through meeting facilitation</a:t>
            </a:r>
          </a:p>
        </p:txBody>
      </p:sp>
      <p:sp>
        <p:nvSpPr>
          <p:cNvPr id="4" name="Slide Number Placeholder 3"/>
          <p:cNvSpPr>
            <a:spLocks noGrp="1"/>
          </p:cNvSpPr>
          <p:nvPr>
            <p:ph type="sldNum" sz="quarter" idx="5"/>
          </p:nvPr>
        </p:nvSpPr>
        <p:spPr/>
        <p:txBody>
          <a:bodyPr/>
          <a:lstStyle/>
          <a:p>
            <a:fld id="{583FD4C2-99F8-4E4E-A4EC-F20D94C228DF}" type="slidenum">
              <a:rPr lang="en-US" smtClean="0"/>
              <a:t>35</a:t>
            </a:fld>
            <a:endParaRPr lang="en-US" dirty="0"/>
          </a:p>
        </p:txBody>
      </p:sp>
    </p:spTree>
    <p:extLst>
      <p:ext uri="{BB962C8B-B14F-4D97-AF65-F5344CB8AC3E}">
        <p14:creationId xmlns:p14="http://schemas.microsoft.com/office/powerpoint/2010/main" val="31432016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3FD4C2-99F8-4E4E-A4EC-F20D94C228DF}" type="slidenum">
              <a:rPr lang="en-US" smtClean="0"/>
              <a:t>38</a:t>
            </a:fld>
            <a:endParaRPr lang="en-US" dirty="0"/>
          </a:p>
        </p:txBody>
      </p:sp>
    </p:spTree>
    <p:extLst>
      <p:ext uri="{BB962C8B-B14F-4D97-AF65-F5344CB8AC3E}">
        <p14:creationId xmlns:p14="http://schemas.microsoft.com/office/powerpoint/2010/main" val="36885013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B2A6A-1B24-492B-9B05-6F555F5ECEDD}" type="slidenum">
              <a:rPr lang="en-US" smtClean="0"/>
              <a:t>39</a:t>
            </a:fld>
            <a:endParaRPr lang="en-US"/>
          </a:p>
        </p:txBody>
      </p:sp>
    </p:spTree>
    <p:extLst>
      <p:ext uri="{BB962C8B-B14F-4D97-AF65-F5344CB8AC3E}">
        <p14:creationId xmlns:p14="http://schemas.microsoft.com/office/powerpoint/2010/main" val="1881231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B2A6A-1B24-492B-9B05-6F555F5ECEDD}" type="slidenum">
              <a:rPr lang="en-US" smtClean="0"/>
              <a:t>40</a:t>
            </a:fld>
            <a:endParaRPr lang="en-US"/>
          </a:p>
        </p:txBody>
      </p:sp>
    </p:spTree>
    <p:extLst>
      <p:ext uri="{BB962C8B-B14F-4D97-AF65-F5344CB8AC3E}">
        <p14:creationId xmlns:p14="http://schemas.microsoft.com/office/powerpoint/2010/main" val="38476157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2.7 use results and feedback---analyze results and feedback to analyze their leadership skills</a:t>
            </a:r>
          </a:p>
        </p:txBody>
      </p:sp>
      <p:sp>
        <p:nvSpPr>
          <p:cNvPr id="4" name="Slide Number Placeholder 3"/>
          <p:cNvSpPr>
            <a:spLocks noGrp="1"/>
          </p:cNvSpPr>
          <p:nvPr>
            <p:ph type="sldNum" sz="quarter" idx="5"/>
          </p:nvPr>
        </p:nvSpPr>
        <p:spPr/>
        <p:txBody>
          <a:bodyPr/>
          <a:lstStyle/>
          <a:p>
            <a:fld id="{583FD4C2-99F8-4E4E-A4EC-F20D94C228DF}" type="slidenum">
              <a:rPr lang="en-US" smtClean="0"/>
              <a:t>42</a:t>
            </a:fld>
            <a:endParaRPr lang="en-US" dirty="0"/>
          </a:p>
        </p:txBody>
      </p:sp>
    </p:spTree>
    <p:extLst>
      <p:ext uri="{BB962C8B-B14F-4D97-AF65-F5344CB8AC3E}">
        <p14:creationId xmlns:p14="http://schemas.microsoft.com/office/powerpoint/2010/main" val="6691535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3FD4C2-99F8-4E4E-A4EC-F20D94C228DF}" type="slidenum">
              <a:rPr lang="en-US" smtClean="0"/>
              <a:t>44</a:t>
            </a:fld>
            <a:endParaRPr lang="en-US" dirty="0"/>
          </a:p>
        </p:txBody>
      </p:sp>
    </p:spTree>
    <p:extLst>
      <p:ext uri="{BB962C8B-B14F-4D97-AF65-F5344CB8AC3E}">
        <p14:creationId xmlns:p14="http://schemas.microsoft.com/office/powerpoint/2010/main" val="28392448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B2A6A-1B24-492B-9B05-6F555F5ECEDD}" type="slidenum">
              <a:rPr lang="en-US" smtClean="0"/>
              <a:t>45</a:t>
            </a:fld>
            <a:endParaRPr lang="en-US"/>
          </a:p>
        </p:txBody>
      </p:sp>
    </p:spTree>
    <p:extLst>
      <p:ext uri="{BB962C8B-B14F-4D97-AF65-F5344CB8AC3E}">
        <p14:creationId xmlns:p14="http://schemas.microsoft.com/office/powerpoint/2010/main" val="9478623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B2A6A-1B24-492B-9B05-6F555F5ECEDD}" type="slidenum">
              <a:rPr lang="en-US" smtClean="0"/>
              <a:t>46</a:t>
            </a:fld>
            <a:endParaRPr lang="en-US"/>
          </a:p>
        </p:txBody>
      </p:sp>
    </p:spTree>
    <p:extLst>
      <p:ext uri="{BB962C8B-B14F-4D97-AF65-F5344CB8AC3E}">
        <p14:creationId xmlns:p14="http://schemas.microsoft.com/office/powerpoint/2010/main" val="1945471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B2A6A-1B24-492B-9B05-6F555F5ECEDD}" type="slidenum">
              <a:rPr lang="en-US" smtClean="0"/>
              <a:t>6</a:t>
            </a:fld>
            <a:endParaRPr lang="en-US"/>
          </a:p>
        </p:txBody>
      </p:sp>
    </p:spTree>
    <p:extLst>
      <p:ext uri="{BB962C8B-B14F-4D97-AF65-F5344CB8AC3E}">
        <p14:creationId xmlns:p14="http://schemas.microsoft.com/office/powerpoint/2010/main" val="1177528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focus is on leadership, not on completing activities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Recursive 4-step process runs throughout the cycles</a:t>
            </a:r>
          </a:p>
          <a:p>
            <a:r>
              <a:rPr lang="en-US" dirty="0"/>
              <a:t>Note: there is no video component for cycle 1 but there is for cycles 2 and 3</a:t>
            </a:r>
          </a:p>
        </p:txBody>
      </p:sp>
      <p:sp>
        <p:nvSpPr>
          <p:cNvPr id="4" name="Slide Number Placeholder 3"/>
          <p:cNvSpPr>
            <a:spLocks noGrp="1"/>
          </p:cNvSpPr>
          <p:nvPr>
            <p:ph type="sldNum" sz="quarter" idx="10"/>
          </p:nvPr>
        </p:nvSpPr>
        <p:spPr/>
        <p:txBody>
          <a:bodyPr/>
          <a:lstStyle/>
          <a:p>
            <a:fld id="{583FD4C2-99F8-4E4E-A4EC-F20D94C228DF}" type="slidenum">
              <a:rPr lang="en-US" smtClean="0"/>
              <a:t>7</a:t>
            </a:fld>
            <a:endParaRPr lang="en-US" dirty="0"/>
          </a:p>
        </p:txBody>
      </p:sp>
    </p:spTree>
    <p:extLst>
      <p:ext uri="{BB962C8B-B14F-4D97-AF65-F5344CB8AC3E}">
        <p14:creationId xmlns:p14="http://schemas.microsoft.com/office/powerpoint/2010/main" val="2244665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performance assessment is an analytic evaluation of one’s skills.  The skills evaluated in each cycle are outlined in a 5-point rubric scale, with Level 3 being the baseline level for MET, echoing the Essential Question that is being asked.</a:t>
            </a:r>
          </a:p>
        </p:txBody>
      </p:sp>
      <p:sp>
        <p:nvSpPr>
          <p:cNvPr id="4" name="Slide Number Placeholder 3"/>
          <p:cNvSpPr>
            <a:spLocks noGrp="1"/>
          </p:cNvSpPr>
          <p:nvPr>
            <p:ph type="sldNum" sz="quarter" idx="5"/>
          </p:nvPr>
        </p:nvSpPr>
        <p:spPr/>
        <p:txBody>
          <a:bodyPr/>
          <a:lstStyle/>
          <a:p>
            <a:fld id="{541B2A6A-1B24-492B-9B05-6F555F5ECEDD}" type="slidenum">
              <a:rPr lang="en-US" smtClean="0"/>
              <a:t>8</a:t>
            </a:fld>
            <a:endParaRPr lang="en-US"/>
          </a:p>
        </p:txBody>
      </p:sp>
    </p:spTree>
    <p:extLst>
      <p:ext uri="{BB962C8B-B14F-4D97-AF65-F5344CB8AC3E}">
        <p14:creationId xmlns:p14="http://schemas.microsoft.com/office/powerpoint/2010/main" val="3111144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B2A6A-1B24-492B-9B05-6F555F5ECEDD}" type="slidenum">
              <a:rPr lang="en-US" smtClean="0"/>
              <a:t>10</a:t>
            </a:fld>
            <a:endParaRPr lang="en-US"/>
          </a:p>
        </p:txBody>
      </p:sp>
    </p:spTree>
    <p:extLst>
      <p:ext uri="{BB962C8B-B14F-4D97-AF65-F5344CB8AC3E}">
        <p14:creationId xmlns:p14="http://schemas.microsoft.com/office/powerpoint/2010/main" val="69382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Executive Order </a:t>
            </a:r>
            <a:r>
              <a:rPr lang="en-US" dirty="0" err="1"/>
              <a:t>CalAPA</a:t>
            </a:r>
            <a:r>
              <a:rPr lang="en-US" dirty="0"/>
              <a:t> candidates (those allowed to receive their CE or preliminary ASC before passing the three </a:t>
            </a:r>
            <a:r>
              <a:rPr lang="en-US" dirty="0" err="1"/>
              <a:t>CalAPA</a:t>
            </a:r>
            <a:r>
              <a:rPr lang="en-US" dirty="0"/>
              <a:t> cycles are still required to pass them before being recommended for the clear ASC.</a:t>
            </a:r>
          </a:p>
        </p:txBody>
      </p:sp>
      <p:sp>
        <p:nvSpPr>
          <p:cNvPr id="4" name="Slide Number Placeholder 3"/>
          <p:cNvSpPr>
            <a:spLocks noGrp="1"/>
          </p:cNvSpPr>
          <p:nvPr>
            <p:ph type="sldNum" sz="quarter" idx="5"/>
          </p:nvPr>
        </p:nvSpPr>
        <p:spPr/>
        <p:txBody>
          <a:bodyPr/>
          <a:lstStyle/>
          <a:p>
            <a:fld id="{541B2A6A-1B24-492B-9B05-6F555F5ECEDD}" type="slidenum">
              <a:rPr lang="en-US" smtClean="0"/>
              <a:t>11</a:t>
            </a:fld>
            <a:endParaRPr lang="en-US"/>
          </a:p>
        </p:txBody>
      </p:sp>
    </p:spTree>
    <p:extLst>
      <p:ext uri="{BB962C8B-B14F-4D97-AF65-F5344CB8AC3E}">
        <p14:creationId xmlns:p14="http://schemas.microsoft.com/office/powerpoint/2010/main" val="77387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B2A6A-1B24-492B-9B05-6F555F5ECEDD}" type="slidenum">
              <a:rPr lang="en-US" smtClean="0"/>
              <a:t>12</a:t>
            </a:fld>
            <a:endParaRPr lang="en-US"/>
          </a:p>
        </p:txBody>
      </p:sp>
    </p:spTree>
    <p:extLst>
      <p:ext uri="{BB962C8B-B14F-4D97-AF65-F5344CB8AC3E}">
        <p14:creationId xmlns:p14="http://schemas.microsoft.com/office/powerpoint/2010/main" val="554739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B2A6A-1B24-492B-9B05-6F555F5ECEDD}" type="slidenum">
              <a:rPr lang="en-US" smtClean="0"/>
              <a:t>13</a:t>
            </a:fld>
            <a:endParaRPr lang="en-US"/>
          </a:p>
        </p:txBody>
      </p:sp>
    </p:spTree>
    <p:extLst>
      <p:ext uri="{BB962C8B-B14F-4D97-AF65-F5344CB8AC3E}">
        <p14:creationId xmlns:p14="http://schemas.microsoft.com/office/powerpoint/2010/main" val="2644320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3667" y="1905001"/>
            <a:ext cx="10242551" cy="1523495"/>
          </a:xfrm>
        </p:spPr>
        <p:txBody>
          <a:bodyPr>
            <a:noAutofit/>
          </a:bodyPr>
          <a:lstStyle>
            <a:lvl1pPr>
              <a:lnSpc>
                <a:spcPct val="90000"/>
              </a:lnSpc>
              <a:defRPr sz="5400">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973666" y="4344989"/>
            <a:ext cx="10242551"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29197441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508000" y="1411553"/>
            <a:ext cx="11176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838067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508000" y="1411553"/>
            <a:ext cx="11176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1" y="6238876"/>
            <a:ext cx="12192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151913881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25625" y="649805"/>
            <a:ext cx="9390944"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825273" y="4344989"/>
            <a:ext cx="9390944"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962732" y="2355850"/>
            <a:ext cx="10253485"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extLst>
      <p:ext uri="{BB962C8B-B14F-4D97-AF65-F5344CB8AC3E}">
        <p14:creationId xmlns:p14="http://schemas.microsoft.com/office/powerpoint/2010/main" val="61446137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963084" y="1905000"/>
            <a:ext cx="10720917"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7383600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6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15B87140-76DF-2A40-AF35-F703DA599478}" type="datetime1">
              <a:rPr lang="en-US" smtClean="0"/>
              <a:t>9/21/24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366189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marL="0">
              <a:defRPr sz="54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2"/>
          <p:cNvSpPr>
            <a:spLocks noGrp="1"/>
          </p:cNvSpPr>
          <p:nvPr>
            <p:ph idx="1" hasCustomPrompt="1"/>
          </p:nvPr>
        </p:nvSpPr>
        <p:spPr/>
        <p:txBody>
          <a:bodyPr>
            <a:normAutofit/>
          </a:bodyPr>
          <a:lstStyle>
            <a:lvl1pPr>
              <a:defRPr sz="3600" baseline="0">
                <a:solidFill>
                  <a:schemeClr val="tx1"/>
                </a:solidFill>
              </a:defRPr>
            </a:lvl1pPr>
          </a:lstStyle>
          <a:p>
            <a:pPr lvl="0"/>
            <a:r>
              <a:rPr lang="en-US" sz="3600" dirty="0"/>
              <a:t>Bullet text Here </a:t>
            </a:r>
            <a:endParaRPr lang="en-US" dirty="0"/>
          </a:p>
        </p:txBody>
      </p:sp>
      <p:sp>
        <p:nvSpPr>
          <p:cNvPr id="6" name="Slide Number Placeholder 5"/>
          <p:cNvSpPr>
            <a:spLocks noGrp="1"/>
          </p:cNvSpPr>
          <p:nvPr>
            <p:ph type="sldNum" sz="quarter" idx="12"/>
          </p:nvPr>
        </p:nvSpPr>
        <p:spPr>
          <a:xfrm rot="10800000" flipV="1">
            <a:off x="11390242" y="6424514"/>
            <a:ext cx="656012" cy="401409"/>
          </a:xfrm>
        </p:spPr>
        <p:txBody>
          <a:bodyPr/>
          <a:lstStyle>
            <a:lvl1pPr>
              <a:defRPr sz="1500">
                <a:solidFill>
                  <a:schemeClr val="tx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2149884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6000" b="0">
                <a:solidFill>
                  <a:schemeClr val="tx1">
                    <a:lumMod val="85000"/>
                    <a:lumOff val="15000"/>
                  </a:schemeClr>
                </a:solidFill>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A7ABF0-F7C3-B84E-92EB-E3B6B59B54A0}" type="datetime1">
              <a:rPr lang="en-US" smtClean="0"/>
              <a:t>9/21/24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8208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9B9E9-C637-1A42-9743-3CB08100832E}" type="datetime1">
              <a:rPr lang="en-US" smtClean="0"/>
              <a:t>9/21/24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70374056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402BB7-03F8-E140-AF0A-C9F71F9190BB}" type="datetime1">
              <a:rPr lang="en-US" smtClean="0"/>
              <a:t>9/21/24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38113818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4DB74B-6328-7B4E-B08D-0CD712DC8D02}" type="datetime1">
              <a:rPr lang="en-US" smtClean="0"/>
              <a:t>9/21/24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13685979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25625" y="649805"/>
            <a:ext cx="9390944"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825273" y="4344989"/>
            <a:ext cx="9390944"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962732" y="2355850"/>
            <a:ext cx="10253485"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extLst>
      <p:ext uri="{BB962C8B-B14F-4D97-AF65-F5344CB8AC3E}">
        <p14:creationId xmlns:p14="http://schemas.microsoft.com/office/powerpoint/2010/main" val="176914994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FF0C1AF-D33F-A34C-BA6B-52C856CDE981}" type="datetime1">
              <a:rPr lang="en-US" smtClean="0"/>
              <a:t>9/21/24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61268498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D1C3983-0DC9-8F4E-913F-9900AD64AE48}" type="datetime1">
              <a:rPr lang="en-US" smtClean="0"/>
              <a:t>9/21/24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540278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F7AEF3-3A87-0D48-BD64-4A1BCAD4EABB}" type="datetime1">
              <a:rPr lang="en-US" smtClean="0"/>
              <a:t>9/21/24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398681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6F361F-52B5-BA45-B561-3809881A8E8B}" type="datetime1">
              <a:rPr lang="en-US" smtClean="0"/>
              <a:t>9/21/24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7457889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E274BF-3753-6F43-ABF6-47112390C0C3}" type="datetime1">
              <a:rPr lang="en-US" smtClean="0"/>
              <a:t>9/21/24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847738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1" y="307730"/>
            <a:ext cx="11119338" cy="5169877"/>
          </a:xfrm>
        </p:spPr>
        <p:txBody>
          <a:bodyPr/>
          <a:lstStyle>
            <a:lvl1pPr>
              <a:defRPr>
                <a:solidFill>
                  <a:srgbClr val="4F7681"/>
                </a:solidFill>
              </a:defRPr>
            </a:lvl1pPr>
          </a:lstStyle>
          <a:p>
            <a:r>
              <a:rPr lang="en-US" dirty="0"/>
              <a:t>Click to edit Master title style</a:t>
            </a:r>
          </a:p>
        </p:txBody>
      </p:sp>
      <p:sp>
        <p:nvSpPr>
          <p:cNvPr id="7" name="Slide Number Placeholder 6"/>
          <p:cNvSpPr>
            <a:spLocks noGrp="1"/>
          </p:cNvSpPr>
          <p:nvPr>
            <p:ph type="sldNum" sz="quarter" idx="10"/>
          </p:nvPr>
        </p:nvSpPr>
        <p:spPr/>
        <p:txBody>
          <a:bodyPr/>
          <a:lstStyle>
            <a:lvl1pPr>
              <a:defRPr>
                <a:solidFill>
                  <a:srgbClr val="4F7681"/>
                </a:solidFill>
              </a:defRPr>
            </a:lvl1pPr>
          </a:lstStyle>
          <a:p>
            <a:fld id="{A5D1AE26-2455-4631-AA3C-DD8B58682D5D}" type="slidenum">
              <a:rPr lang="en-US" smtClean="0"/>
              <a:pPr/>
              <a:t>‹#›</a:t>
            </a:fld>
            <a:endParaRPr lang="en-US" dirty="0"/>
          </a:p>
        </p:txBody>
      </p:sp>
    </p:spTree>
    <p:extLst>
      <p:ext uri="{BB962C8B-B14F-4D97-AF65-F5344CB8AC3E}">
        <p14:creationId xmlns:p14="http://schemas.microsoft.com/office/powerpoint/2010/main" val="22650585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42E8598-B1B9-4B51-B29A-C2331DA17A02}" type="datetimeFigureOut">
              <a:rPr lang="en-US" smtClean="0"/>
              <a:t>9/21/24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36A8BA-2DFD-44CA-8FC0-324C96BE8369}" type="slidenum">
              <a:rPr lang="en-US" smtClean="0"/>
              <a:t>‹#›</a:t>
            </a:fld>
            <a:endParaRPr lang="en-US"/>
          </a:p>
        </p:txBody>
      </p:sp>
    </p:spTree>
    <p:extLst>
      <p:ext uri="{BB962C8B-B14F-4D97-AF65-F5344CB8AC3E}">
        <p14:creationId xmlns:p14="http://schemas.microsoft.com/office/powerpoint/2010/main" val="21057771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2E8598-B1B9-4B51-B29A-C2331DA17A02}" type="datetimeFigureOut">
              <a:rPr lang="en-US" smtClean="0"/>
              <a:t>9/21/24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36A8BA-2DFD-44CA-8FC0-324C96BE8369}" type="slidenum">
              <a:rPr lang="en-US" smtClean="0"/>
              <a:t>‹#›</a:t>
            </a:fld>
            <a:endParaRPr lang="en-US"/>
          </a:p>
        </p:txBody>
      </p:sp>
    </p:spTree>
    <p:extLst>
      <p:ext uri="{BB962C8B-B14F-4D97-AF65-F5344CB8AC3E}">
        <p14:creationId xmlns:p14="http://schemas.microsoft.com/office/powerpoint/2010/main" val="35796740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2E8598-B1B9-4B51-B29A-C2331DA17A02}" type="datetimeFigureOut">
              <a:rPr lang="en-US" smtClean="0"/>
              <a:t>9/21/24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36A8BA-2DFD-44CA-8FC0-324C96BE8369}" type="slidenum">
              <a:rPr lang="en-US" smtClean="0"/>
              <a:t>‹#›</a:t>
            </a:fld>
            <a:endParaRPr lang="en-US"/>
          </a:p>
        </p:txBody>
      </p:sp>
    </p:spTree>
    <p:extLst>
      <p:ext uri="{BB962C8B-B14F-4D97-AF65-F5344CB8AC3E}">
        <p14:creationId xmlns:p14="http://schemas.microsoft.com/office/powerpoint/2010/main" val="40624732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2E8598-B1B9-4B51-B29A-C2331DA17A02}" type="datetimeFigureOut">
              <a:rPr lang="en-US" smtClean="0"/>
              <a:t>9/21/24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36A8BA-2DFD-44CA-8FC0-324C96BE8369}" type="slidenum">
              <a:rPr lang="en-US" smtClean="0"/>
              <a:t>‹#›</a:t>
            </a:fld>
            <a:endParaRPr lang="en-US"/>
          </a:p>
        </p:txBody>
      </p:sp>
    </p:spTree>
    <p:extLst>
      <p:ext uri="{BB962C8B-B14F-4D97-AF65-F5344CB8AC3E}">
        <p14:creationId xmlns:p14="http://schemas.microsoft.com/office/powerpoint/2010/main" val="3887934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508000" y="1411552"/>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371672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2E8598-B1B9-4B51-B29A-C2331DA17A02}" type="datetimeFigureOut">
              <a:rPr lang="en-US" smtClean="0"/>
              <a:t>9/21/24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36A8BA-2DFD-44CA-8FC0-324C96BE8369}" type="slidenum">
              <a:rPr lang="en-US" smtClean="0"/>
              <a:t>‹#›</a:t>
            </a:fld>
            <a:endParaRPr lang="en-US"/>
          </a:p>
        </p:txBody>
      </p:sp>
    </p:spTree>
    <p:extLst>
      <p:ext uri="{BB962C8B-B14F-4D97-AF65-F5344CB8AC3E}">
        <p14:creationId xmlns:p14="http://schemas.microsoft.com/office/powerpoint/2010/main" val="25133379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2E8598-B1B9-4B51-B29A-C2331DA17A02}" type="datetimeFigureOut">
              <a:rPr lang="en-US" smtClean="0"/>
              <a:t>9/21/24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36A8BA-2DFD-44CA-8FC0-324C96BE8369}" type="slidenum">
              <a:rPr lang="en-US" smtClean="0"/>
              <a:t>‹#›</a:t>
            </a:fld>
            <a:endParaRPr lang="en-US"/>
          </a:p>
        </p:txBody>
      </p:sp>
    </p:spTree>
    <p:extLst>
      <p:ext uri="{BB962C8B-B14F-4D97-AF65-F5344CB8AC3E}">
        <p14:creationId xmlns:p14="http://schemas.microsoft.com/office/powerpoint/2010/main" val="26245312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2E8598-B1B9-4B51-B29A-C2331DA17A02}" type="datetimeFigureOut">
              <a:rPr lang="en-US" smtClean="0"/>
              <a:t>9/21/24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36A8BA-2DFD-44CA-8FC0-324C96BE8369}" type="slidenum">
              <a:rPr lang="en-US" smtClean="0"/>
              <a:t>‹#›</a:t>
            </a:fld>
            <a:endParaRPr lang="en-US"/>
          </a:p>
        </p:txBody>
      </p:sp>
    </p:spTree>
    <p:extLst>
      <p:ext uri="{BB962C8B-B14F-4D97-AF65-F5344CB8AC3E}">
        <p14:creationId xmlns:p14="http://schemas.microsoft.com/office/powerpoint/2010/main" val="10246222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2E8598-B1B9-4B51-B29A-C2331DA17A02}" type="datetimeFigureOut">
              <a:rPr lang="en-US" smtClean="0"/>
              <a:t>9/21/24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36A8BA-2DFD-44CA-8FC0-324C96BE8369}" type="slidenum">
              <a:rPr lang="en-US" smtClean="0"/>
              <a:t>‹#›</a:t>
            </a:fld>
            <a:endParaRPr lang="en-US"/>
          </a:p>
        </p:txBody>
      </p:sp>
    </p:spTree>
    <p:extLst>
      <p:ext uri="{BB962C8B-B14F-4D97-AF65-F5344CB8AC3E}">
        <p14:creationId xmlns:p14="http://schemas.microsoft.com/office/powerpoint/2010/main" val="8013739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2E8598-B1B9-4B51-B29A-C2331DA17A02}" type="datetimeFigureOut">
              <a:rPr lang="en-US" smtClean="0"/>
              <a:t>9/21/24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36A8BA-2DFD-44CA-8FC0-324C96BE8369}" type="slidenum">
              <a:rPr lang="en-US" smtClean="0"/>
              <a:t>‹#›</a:t>
            </a:fld>
            <a:endParaRPr lang="en-US"/>
          </a:p>
        </p:txBody>
      </p:sp>
    </p:spTree>
    <p:extLst>
      <p:ext uri="{BB962C8B-B14F-4D97-AF65-F5344CB8AC3E}">
        <p14:creationId xmlns:p14="http://schemas.microsoft.com/office/powerpoint/2010/main" val="2624194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2E8598-B1B9-4B51-B29A-C2331DA17A02}" type="datetimeFigureOut">
              <a:rPr lang="en-US" smtClean="0"/>
              <a:t>9/21/24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36A8BA-2DFD-44CA-8FC0-324C96BE8369}" type="slidenum">
              <a:rPr lang="en-US" smtClean="0"/>
              <a:t>‹#›</a:t>
            </a:fld>
            <a:endParaRPr lang="en-US"/>
          </a:p>
        </p:txBody>
      </p:sp>
    </p:spTree>
    <p:extLst>
      <p:ext uri="{BB962C8B-B14F-4D97-AF65-F5344CB8AC3E}">
        <p14:creationId xmlns:p14="http://schemas.microsoft.com/office/powerpoint/2010/main" val="16311960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2E8598-B1B9-4B51-B29A-C2331DA17A02}" type="datetimeFigureOut">
              <a:rPr lang="en-US" smtClean="0"/>
              <a:t>9/21/24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36A8BA-2DFD-44CA-8FC0-324C96BE8369}" type="slidenum">
              <a:rPr lang="en-US" smtClean="0"/>
              <a:t>‹#›</a:t>
            </a:fld>
            <a:endParaRPr lang="en-US"/>
          </a:p>
        </p:txBody>
      </p:sp>
    </p:spTree>
    <p:extLst>
      <p:ext uri="{BB962C8B-B14F-4D97-AF65-F5344CB8AC3E}">
        <p14:creationId xmlns:p14="http://schemas.microsoft.com/office/powerpoint/2010/main" val="28590013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632D2052-8423-4F47-9168-096D802E4982}" type="datetime1">
              <a:rPr lang="en-US" smtClean="0"/>
              <a:t>9/21/24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309206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marL="0">
              <a:defRPr sz="54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2"/>
          <p:cNvSpPr>
            <a:spLocks noGrp="1"/>
          </p:cNvSpPr>
          <p:nvPr>
            <p:ph idx="1" hasCustomPrompt="1"/>
          </p:nvPr>
        </p:nvSpPr>
        <p:spPr/>
        <p:txBody>
          <a:bodyPr>
            <a:normAutofit/>
          </a:bodyPr>
          <a:lstStyle>
            <a:lvl1pPr>
              <a:defRPr sz="3600" baseline="0">
                <a:solidFill>
                  <a:schemeClr val="tx1"/>
                </a:solidFill>
              </a:defRPr>
            </a:lvl1pPr>
          </a:lstStyle>
          <a:p>
            <a:pPr lvl="0"/>
            <a:r>
              <a:rPr lang="en-US" sz="3600" dirty="0"/>
              <a:t>Bullet text Here </a:t>
            </a:r>
            <a:endParaRPr lang="en-US" dirty="0"/>
          </a:p>
        </p:txBody>
      </p:sp>
      <p:sp>
        <p:nvSpPr>
          <p:cNvPr id="4" name="Date Placeholder 3"/>
          <p:cNvSpPr>
            <a:spLocks noGrp="1"/>
          </p:cNvSpPr>
          <p:nvPr>
            <p:ph type="dt" sz="half" idx="10"/>
          </p:nvPr>
        </p:nvSpPr>
        <p:spPr/>
        <p:txBody>
          <a:bodyPr/>
          <a:lstStyle/>
          <a:p>
            <a:fld id="{B39475DB-47D3-403E-8116-2CAFB62F26C0}" type="datetime1">
              <a:rPr lang="en-US" smtClean="0"/>
              <a:t>9/21/24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620124" y="6459503"/>
            <a:ext cx="1312025" cy="365125"/>
          </a:xfrm>
        </p:spPr>
        <p:txBody>
          <a:bodyPr/>
          <a:lstStyle>
            <a:lvl1pPr>
              <a:defRPr sz="1500">
                <a:solidFill>
                  <a:schemeClr val="tx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7632542"/>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E77CA5-D9F3-4208-BC4B-CE85937D0553}" type="datetime1">
              <a:rPr lang="en-US" smtClean="0"/>
              <a:t>9/21/24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3554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08000" y="1412875"/>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02096841"/>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C1F3BD-E676-4AB0-81A9-5AE79FD27801}" type="datetime1">
              <a:rPr lang="en-US" smtClean="0"/>
              <a:t>9/21/24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34348404"/>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3D263E-42B5-4442-A8E2-DAF9B190B571}" type="datetime1">
              <a:rPr lang="en-US" smtClean="0"/>
              <a:t>9/21/24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88157755"/>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36AF5BA-DFB3-4DF7-B288-33621FB1D873}" type="datetime1">
              <a:rPr lang="en-US" smtClean="0"/>
              <a:t>9/21/24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2482420"/>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19FDD29-199A-441A-B086-0ABE5CEF67F7}" type="datetime1">
              <a:rPr lang="en-US" smtClean="0"/>
              <a:t>9/21/24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32385623"/>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35D3B90-CBD6-4B09-B3E2-6A94A52CA643}" type="datetime1">
              <a:rPr lang="en-US" smtClean="0"/>
              <a:t>9/21/24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917026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E8EC6B-74FA-4EDD-9E7F-BFFFA7B50EBE}" type="datetime1">
              <a:rPr lang="en-US" smtClean="0"/>
              <a:t>9/21/24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883238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E25BAF-E3DA-417F-8C1D-3F3F3AC0A0BF}" type="datetime1">
              <a:rPr lang="en-US" smtClean="0"/>
              <a:t>9/21/24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369977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9FE114-ECAE-4B4A-9333-B272DA62A5F1}" type="datetime1">
              <a:rPr lang="en-US" smtClean="0"/>
              <a:t>9/21/24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28584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0" y="1411553"/>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411553"/>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4762786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8000" y="1757802"/>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507999" y="2174875"/>
            <a:ext cx="54864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4642" y="1757802"/>
            <a:ext cx="548935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49063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6247166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6701639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261802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51888909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230189"/>
            <a:ext cx="11176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508000" y="1412876"/>
            <a:ext cx="11176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descr="footer_graphic.png"/>
          <p:cNvPicPr>
            <a:picLocks noChangeAspect="1"/>
          </p:cNvPicPr>
          <p:nvPr/>
        </p:nvPicPr>
        <p:blipFill>
          <a:blip r:embed="rId15"/>
          <a:stretch>
            <a:fillRect/>
          </a:stretch>
        </p:blipFill>
        <p:spPr>
          <a:xfrm>
            <a:off x="0" y="5435827"/>
            <a:ext cx="12192000" cy="1420586"/>
          </a:xfrm>
          <a:prstGeom prst="rect">
            <a:avLst/>
          </a:prstGeom>
        </p:spPr>
      </p:pic>
    </p:spTree>
    <p:extLst>
      <p:ext uri="{BB962C8B-B14F-4D97-AF65-F5344CB8AC3E}">
        <p14:creationId xmlns:p14="http://schemas.microsoft.com/office/powerpoint/2010/main" val="3394830104"/>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transition>
    <p:fade/>
  </p:transition>
  <p:hf hdr="0" ft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12192000" cy="5558294"/>
          </a:xfrm>
          <a:prstGeom prst="rect">
            <a:avLst/>
          </a:prstGeom>
        </p:spPr>
      </p:pic>
      <p:sp>
        <p:nvSpPr>
          <p:cNvPr id="2" name="Title Placeholder 1"/>
          <p:cNvSpPr>
            <a:spLocks noGrp="1"/>
          </p:cNvSpPr>
          <p:nvPr>
            <p:ph type="title"/>
          </p:nvPr>
        </p:nvSpPr>
        <p:spPr>
          <a:xfrm>
            <a:off x="508000" y="230189"/>
            <a:ext cx="11176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963083" y="1905001"/>
            <a:ext cx="10720917" cy="210826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11216577"/>
      </p:ext>
    </p:extLst>
  </p:cSld>
  <p:clrMap bg1="lt1" tx1="dk1" bg2="lt2" tx2="dk2" accent1="accent1" accent2="accent2" accent3="accent3" accent4="accent4" accent5="accent5" accent6="accent6" hlink="hlink" folHlink="folHlink"/>
  <p:sldLayoutIdLst>
    <p:sldLayoutId id="2147483683" r:id="rId1"/>
  </p:sldLayoutIdLst>
  <p:transition>
    <p:fade/>
  </p:transition>
  <p:hf hdr="0" ftr="0" dt="0"/>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C6DED55-4E76-8243-B1CE-5CAC4DD74728}" type="datetime1">
              <a:rPr lang="en-US" smtClean="0"/>
              <a:t>9/21/24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16450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37" r:id="rId12"/>
  </p:sldLayoutIdLst>
  <p:transition>
    <p:fade/>
  </p:transition>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chemeClr val="tx1">
              <a:lumMod val="75000"/>
              <a:lumOff val="25000"/>
            </a:schemeClr>
          </a:solidFill>
          <a:latin typeface="Calibri" panose="020F0502020204030204" pitchFamily="34" charset="0"/>
          <a:ea typeface="+mn-ea"/>
          <a:cs typeface="Calibri" panose="020F050202020403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Calibri" panose="020F0502020204030204" pitchFamily="34" charset="0"/>
          <a:ea typeface="+mn-ea"/>
          <a:cs typeface="Calibri" panose="020F050202020403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Calibri" panose="020F0502020204030204" pitchFamily="34" charset="0"/>
          <a:ea typeface="+mn-ea"/>
          <a:cs typeface="Calibri" panose="020F050202020403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Calibri" panose="020F0502020204030204" pitchFamily="34" charset="0"/>
          <a:ea typeface="+mn-ea"/>
          <a:cs typeface="Calibri" panose="020F050202020403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2E8598-B1B9-4B51-B29A-C2331DA17A02}" type="datetimeFigureOut">
              <a:rPr lang="en-US" smtClean="0"/>
              <a:t>9/21/24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36A8BA-2DFD-44CA-8FC0-324C96BE8369}" type="slidenum">
              <a:rPr lang="en-US" smtClean="0"/>
              <a:t>‹#›</a:t>
            </a:fld>
            <a:endParaRPr lang="en-US"/>
          </a:p>
        </p:txBody>
      </p:sp>
    </p:spTree>
    <p:extLst>
      <p:ext uri="{BB962C8B-B14F-4D97-AF65-F5344CB8AC3E}">
        <p14:creationId xmlns:p14="http://schemas.microsoft.com/office/powerpoint/2010/main" val="414571339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CDAFD48-CCD6-48E1-AE06-F20FF4D93FC9}" type="datetime1">
              <a:rPr lang="en-US" smtClean="0"/>
              <a:t>9/21/24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0985835"/>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ransition>
    <p:fade/>
  </p:transition>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hyperlink" Target="http://hrlab.es/2013/02/11/has-oido-hablar-de-las-comunidades-de-practica/communityofpractice" TargetMode="External"/><Relationship Id="rId5" Type="http://schemas.openxmlformats.org/officeDocument/2006/relationships/image" Target="../media/image11.jpg"/><Relationship Id="rId4" Type="http://schemas.openxmlformats.org/officeDocument/2006/relationships/hyperlink" Target="https://leadershipfreak.blog/2011/01/15/community-update-0115201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hyperlink" Target="https://www.pexels.com/photo/person-weaving-using-hand-loom-421965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15.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hyperlink" Target="https://gcc02.safelinks.protection.outlook.com/?url=https%3A%2F%2Fwww.ctcexams.nesinc.com%2FTestView.aspx%3Ff%3DCACBT_Faculty_CalAPA.html&amp;data=05%7C02%7Cgroby%40ctc.ca.gov%7Cc31133222b044c3c517f08dcab76ff0f%7C78276a93cafd497081b54e5074e42910%7C0%7C0%7C638573775620450613%7CUnknown%7CTWFpbGZsb3d8eyJWIjoiMC4wLjAwMDAiLCJQIjoiV2luMzIiLCJBTiI6Ik1haWwiLCJXVCI6Mn0%3D%7C0%7C%7C%7C&amp;sdata=eThPfkUUsippx%2B8b1YDzqvW989yRBJOgQ%2Fs7cnGG5QE%3D&amp;reserved=0" TargetMode="Externa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15.xml"/><Relationship Id="rId6" Type="http://schemas.openxmlformats.org/officeDocument/2006/relationships/hyperlink" Target="http://www.ctcpa.nesinc.com/" TargetMode="External"/><Relationship Id="rId5" Type="http://schemas.openxmlformats.org/officeDocument/2006/relationships/hyperlink" Target="mailto:CalAPA@ctc.ca.gov" TargetMode="External"/><Relationship Id="rId4" Type="http://schemas.openxmlformats.org/officeDocument/2006/relationships/hyperlink" Target="mailto:es-caltpa@pearson.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7889" y="1121868"/>
            <a:ext cx="10672775" cy="2307132"/>
          </a:xfrm>
        </p:spPr>
        <p:txBody>
          <a:bodyPr anchor="b">
            <a:normAutofit/>
          </a:bodyPr>
          <a:lstStyle/>
          <a:p>
            <a:pPr algn="ctr">
              <a:lnSpc>
                <a:spcPct val="100000"/>
              </a:lnSpc>
              <a:spcAft>
                <a:spcPts val="600"/>
              </a:spcAft>
            </a:pPr>
            <a:r>
              <a:rPr lang="en-US" sz="4800" dirty="0" err="1">
                <a:solidFill>
                  <a:schemeClr val="tx1"/>
                </a:solidFill>
                <a:latin typeface="Verdana" panose="020B0604030504040204" pitchFamily="34" charset="0"/>
                <a:ea typeface="Verdana" panose="020B0604030504040204" pitchFamily="34" charset="0"/>
                <a:cs typeface="Verdana" panose="020B0604030504040204" pitchFamily="34" charset="0"/>
              </a:rPr>
              <a:t>CalAPA</a:t>
            </a:r>
            <a:r>
              <a:rPr lang="en-US" sz="4800" dirty="0">
                <a:solidFill>
                  <a:schemeClr val="tx1"/>
                </a:solidFill>
                <a:latin typeface="Verdana" panose="020B0604030504040204" pitchFamily="34" charset="0"/>
                <a:ea typeface="Verdana" panose="020B0604030504040204" pitchFamily="34" charset="0"/>
                <a:cs typeface="Verdana" panose="020B0604030504040204" pitchFamily="34" charset="0"/>
              </a:rPr>
              <a:t> Year 6 Deep Dives</a:t>
            </a:r>
            <a:br>
              <a:rPr lang="en-US" sz="480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4800" dirty="0">
                <a:solidFill>
                  <a:schemeClr val="tx1"/>
                </a:solidFill>
                <a:latin typeface="Verdana" panose="020B0604030504040204" pitchFamily="34" charset="0"/>
                <a:ea typeface="Verdana" panose="020B0604030504040204" pitchFamily="34" charset="0"/>
                <a:cs typeface="Verdana" panose="020B0604030504040204" pitchFamily="34" charset="0"/>
              </a:rPr>
              <a:t>Cycle 2</a:t>
            </a:r>
            <a:endParaRPr lang="en-US" sz="4800" dirty="0">
              <a:solidFill>
                <a:schemeClr val="tx1"/>
              </a:solidFill>
              <a:latin typeface="Calibri" panose="020F0502020204030204" pitchFamily="34" charset="0"/>
            </a:endParaRPr>
          </a:p>
        </p:txBody>
      </p:sp>
      <p:sp>
        <p:nvSpPr>
          <p:cNvPr id="3" name="TextBox 2"/>
          <p:cNvSpPr txBox="1"/>
          <p:nvPr/>
        </p:nvSpPr>
        <p:spPr>
          <a:xfrm>
            <a:off x="6084277" y="4451856"/>
            <a:ext cx="4923692" cy="1569660"/>
          </a:xfrm>
          <a:prstGeom prst="rect">
            <a:avLst/>
          </a:prstGeom>
          <a:noFill/>
        </p:spPr>
        <p:txBody>
          <a:bodyPr wrap="square" rtlCol="0">
            <a:spAutoFit/>
          </a:bodyPr>
          <a:lstStyle/>
          <a:p>
            <a:pPr algn="r"/>
            <a:r>
              <a:rPr lang="en-US" sz="2400" dirty="0"/>
              <a:t>September 4, 2024</a:t>
            </a:r>
          </a:p>
          <a:p>
            <a:pPr algn="r"/>
            <a:endParaRPr lang="en-US" sz="2400" dirty="0"/>
          </a:p>
          <a:p>
            <a:pPr algn="r"/>
            <a:r>
              <a:rPr lang="en-US" sz="2400" dirty="0"/>
              <a:t>Presented by Gay Roby</a:t>
            </a:r>
          </a:p>
          <a:p>
            <a:pPr algn="r"/>
            <a:r>
              <a:rPr lang="en-US" sz="2400" dirty="0"/>
              <a:t>Consultant, CTC</a:t>
            </a:r>
          </a:p>
        </p:txBody>
      </p:sp>
    </p:spTree>
    <p:extLst>
      <p:ext uri="{BB962C8B-B14F-4D97-AF65-F5344CB8AC3E}">
        <p14:creationId xmlns:p14="http://schemas.microsoft.com/office/powerpoint/2010/main" val="279673969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B77E5-CD17-C14F-9621-68F35B6218B9}"/>
              </a:ext>
            </a:extLst>
          </p:cNvPr>
          <p:cNvSpPr>
            <a:spLocks noGrp="1"/>
          </p:cNvSpPr>
          <p:nvPr>
            <p:ph type="title"/>
          </p:nvPr>
        </p:nvSpPr>
        <p:spPr/>
        <p:txBody>
          <a:bodyPr/>
          <a:lstStyle/>
          <a:p>
            <a:r>
              <a:rPr lang="en-US" dirty="0"/>
              <a:t>When Something Goes Amiss: Condition Codes!</a:t>
            </a:r>
          </a:p>
        </p:txBody>
      </p:sp>
      <p:sp>
        <p:nvSpPr>
          <p:cNvPr id="3" name="Content Placeholder 2">
            <a:extLst>
              <a:ext uri="{FF2B5EF4-FFF2-40B4-BE49-F238E27FC236}">
                <a16:creationId xmlns:a16="http://schemas.microsoft.com/office/drawing/2014/main" id="{33F98096-2914-5A48-BF4E-C59605069224}"/>
              </a:ext>
            </a:extLst>
          </p:cNvPr>
          <p:cNvSpPr>
            <a:spLocks noGrp="1"/>
          </p:cNvSpPr>
          <p:nvPr>
            <p:ph sz="half" idx="1"/>
          </p:nvPr>
        </p:nvSpPr>
        <p:spPr>
          <a:xfrm>
            <a:off x="357188" y="1845733"/>
            <a:ext cx="11558587" cy="4826530"/>
          </a:xfrm>
        </p:spPr>
        <p:txBody>
          <a:bodyPr>
            <a:normAutofit fontScale="55000" lnSpcReduction="20000"/>
          </a:bodyPr>
          <a:lstStyle/>
          <a:p>
            <a:pPr marL="228600" indent="-228600">
              <a:lnSpc>
                <a:spcPct val="120000"/>
              </a:lnSpc>
              <a:spcBef>
                <a:spcPts val="0"/>
              </a:spcBef>
              <a:spcAft>
                <a:spcPts val="0"/>
              </a:spcAft>
              <a:buFont typeface="Arial" panose="020B0604020202020204" pitchFamily="34" charset="0"/>
              <a:buChar char="•"/>
            </a:pPr>
            <a:r>
              <a:rPr lang="en-US" sz="4400" dirty="0"/>
              <a:t>A letter/number code (e.g., B3) identifies the submission’s problem; score assignment is suspended.  Candidate works with program support to identify and fix the misstep.</a:t>
            </a:r>
          </a:p>
          <a:p>
            <a:pPr marL="228600" indent="-228600">
              <a:lnSpc>
                <a:spcPct val="120000"/>
              </a:lnSpc>
              <a:spcBef>
                <a:spcPts val="0"/>
              </a:spcBef>
              <a:spcAft>
                <a:spcPts val="0"/>
              </a:spcAft>
              <a:buFont typeface="Arial" panose="020B0604020202020204" pitchFamily="34" charset="0"/>
              <a:buChar char="•"/>
            </a:pPr>
            <a:r>
              <a:rPr lang="en-US" sz="4400" dirty="0"/>
              <a:t>Common errors </a:t>
            </a:r>
          </a:p>
          <a:p>
            <a:pPr marL="1046988" lvl="2" indent="-571500">
              <a:lnSpc>
                <a:spcPct val="120000"/>
              </a:lnSpc>
              <a:spcBef>
                <a:spcPts val="0"/>
              </a:spcBef>
              <a:spcAft>
                <a:spcPts val="0"/>
              </a:spcAft>
              <a:buFont typeface="Courier New" panose="02070309020205020404" pitchFamily="49" charset="0"/>
              <a:buChar char="o"/>
            </a:pPr>
            <a:r>
              <a:rPr lang="en-US" sz="3800" dirty="0"/>
              <a:t>Submitted wrong cycle or step</a:t>
            </a:r>
          </a:p>
          <a:p>
            <a:pPr marL="1046988" lvl="2" indent="-571500">
              <a:lnSpc>
                <a:spcPct val="120000"/>
              </a:lnSpc>
              <a:spcBef>
                <a:spcPts val="0"/>
              </a:spcBef>
              <a:spcAft>
                <a:spcPts val="0"/>
              </a:spcAft>
              <a:buFont typeface="Courier New" panose="02070309020205020404" pitchFamily="49" charset="0"/>
              <a:buChar char="o"/>
            </a:pPr>
            <a:r>
              <a:rPr lang="en-US" sz="3800" dirty="0"/>
              <a:t>Video, Audio Clips not continuous and unedited; unplayable, or inaudible</a:t>
            </a:r>
          </a:p>
          <a:p>
            <a:pPr marL="1437160" lvl="6">
              <a:lnSpc>
                <a:spcPct val="120000"/>
              </a:lnSpc>
              <a:spcBef>
                <a:spcPts val="0"/>
              </a:spcBef>
              <a:spcAft>
                <a:spcPts val="0"/>
              </a:spcAft>
              <a:buFont typeface="Arial" panose="020B0604020202020204" pitchFamily="34" charset="0"/>
              <a:buChar char="•"/>
            </a:pPr>
            <a:r>
              <a:rPr lang="en-US" sz="3600" dirty="0">
                <a:latin typeface="Calibri" panose="020F0502020204030204" pitchFamily="34" charset="0"/>
                <a:cs typeface="Calibri" panose="020F0502020204030204" pitchFamily="34" charset="0"/>
              </a:rPr>
              <a:t>Duplicate clips submitted</a:t>
            </a:r>
          </a:p>
          <a:p>
            <a:pPr marL="1437160" lvl="6">
              <a:lnSpc>
                <a:spcPct val="120000"/>
              </a:lnSpc>
              <a:spcBef>
                <a:spcPts val="0"/>
              </a:spcBef>
              <a:spcAft>
                <a:spcPts val="0"/>
              </a:spcAft>
              <a:buFont typeface="Arial" panose="020B0604020202020204" pitchFamily="34" charset="0"/>
              <a:buChar char="•"/>
            </a:pPr>
            <a:r>
              <a:rPr lang="en-US" sz="3600" dirty="0">
                <a:latin typeface="Calibri" panose="020F0502020204030204" pitchFamily="34" charset="0"/>
                <a:cs typeface="Calibri" panose="020F0502020204030204" pitchFamily="34" charset="0"/>
              </a:rPr>
              <a:t>Required personnel not visible</a:t>
            </a:r>
          </a:p>
          <a:p>
            <a:pPr marL="1046988" lvl="2" indent="-571500">
              <a:lnSpc>
                <a:spcPct val="120000"/>
              </a:lnSpc>
              <a:spcBef>
                <a:spcPts val="0"/>
              </a:spcBef>
              <a:spcAft>
                <a:spcPts val="0"/>
              </a:spcAft>
              <a:buFont typeface="Courier New" panose="02070309020205020404" pitchFamily="49" charset="0"/>
              <a:buChar char="o"/>
            </a:pPr>
            <a:r>
              <a:rPr lang="en-US" sz="3800" dirty="0"/>
              <a:t>Uploaded document is illegible or wrong file type</a:t>
            </a:r>
          </a:p>
          <a:p>
            <a:pPr marL="1046988" lvl="2" indent="-571500">
              <a:lnSpc>
                <a:spcPct val="120000"/>
              </a:lnSpc>
              <a:spcBef>
                <a:spcPts val="0"/>
              </a:spcBef>
              <a:spcAft>
                <a:spcPts val="0"/>
              </a:spcAft>
              <a:buFont typeface="Courier New" panose="02070309020205020404" pitchFamily="49" charset="0"/>
              <a:buChar char="o"/>
            </a:pPr>
            <a:r>
              <a:rPr lang="en-US" sz="3800" dirty="0"/>
              <a:t>State indicator not identified</a:t>
            </a:r>
          </a:p>
          <a:p>
            <a:pPr marL="1046988" lvl="2" indent="-571500">
              <a:lnSpc>
                <a:spcPct val="120000"/>
              </a:lnSpc>
              <a:spcBef>
                <a:spcPts val="0"/>
              </a:spcBef>
              <a:spcAft>
                <a:spcPts val="0"/>
              </a:spcAft>
              <a:buFont typeface="Courier New" panose="02070309020205020404" pitchFamily="49" charset="0"/>
              <a:buChar char="o"/>
            </a:pPr>
            <a:r>
              <a:rPr lang="en-US" sz="3800" dirty="0"/>
              <a:t>Evidence (data sets, agendas, minutes, student work, lesson plans) were not submitted</a:t>
            </a:r>
          </a:p>
          <a:p>
            <a:pPr marL="1046988" lvl="2" indent="-571500">
              <a:lnSpc>
                <a:spcPct val="120000"/>
              </a:lnSpc>
              <a:spcBef>
                <a:spcPts val="0"/>
              </a:spcBef>
              <a:spcAft>
                <a:spcPts val="0"/>
              </a:spcAft>
              <a:buFont typeface="Courier New" panose="02070309020205020404" pitchFamily="49" charset="0"/>
              <a:buChar char="o"/>
            </a:pPr>
            <a:r>
              <a:rPr lang="en-US" sz="3800" dirty="0"/>
              <a:t>Incorrect file was uploaded</a:t>
            </a:r>
          </a:p>
          <a:p>
            <a:pPr marL="1046988" lvl="2" indent="-571500">
              <a:lnSpc>
                <a:spcPct val="120000"/>
              </a:lnSpc>
              <a:spcBef>
                <a:spcPts val="0"/>
              </a:spcBef>
              <a:spcAft>
                <a:spcPts val="0"/>
              </a:spcAft>
              <a:buFont typeface="Courier New" panose="02070309020205020404" pitchFamily="49" charset="0"/>
              <a:buChar char="o"/>
            </a:pPr>
            <a:r>
              <a:rPr lang="en-US" sz="3800" dirty="0"/>
              <a:t>Not original content (candidate subject to institution’s policy/discipline)</a:t>
            </a:r>
            <a:endParaRPr lang="en-US" sz="4400" dirty="0"/>
          </a:p>
          <a:p>
            <a:pPr marL="228600" indent="-228600">
              <a:lnSpc>
                <a:spcPct val="120000"/>
              </a:lnSpc>
              <a:spcBef>
                <a:spcPts val="0"/>
              </a:spcBef>
              <a:spcAft>
                <a:spcPts val="0"/>
              </a:spcAft>
              <a:buFont typeface="Arial" panose="020B0604020202020204" pitchFamily="34" charset="0"/>
              <a:buChar char="•"/>
            </a:pPr>
            <a:r>
              <a:rPr lang="en-US" sz="4400" dirty="0"/>
              <a:t>Condition Coded submissions require the candidate to fully re-submit</a:t>
            </a:r>
          </a:p>
          <a:p>
            <a:pPr marL="228600" indent="-228600">
              <a:buFont typeface="Arial" panose="020B0604020202020204" pitchFamily="34" charset="0"/>
              <a:buChar char="•"/>
            </a:pPr>
            <a:endParaRPr lang="en-US" sz="3800" dirty="0"/>
          </a:p>
          <a:p>
            <a:pPr marL="521208" lvl="1" indent="-228600">
              <a:buFont typeface="Arial" panose="020B0604020202020204" pitchFamily="34" charset="0"/>
              <a:buChar char="•"/>
            </a:pPr>
            <a:endParaRPr lang="en-US" dirty="0"/>
          </a:p>
          <a:p>
            <a:pPr marL="521208" lvl="1" indent="-228600">
              <a:buFont typeface="Arial" panose="020B0604020202020204" pitchFamily="34" charset="0"/>
              <a:buChar char="•"/>
            </a:pPr>
            <a:endParaRPr lang="en-US" dirty="0"/>
          </a:p>
        </p:txBody>
      </p:sp>
      <p:sp>
        <p:nvSpPr>
          <p:cNvPr id="5" name="Slide Number Placeholder 4">
            <a:extLst>
              <a:ext uri="{FF2B5EF4-FFF2-40B4-BE49-F238E27FC236}">
                <a16:creationId xmlns:a16="http://schemas.microsoft.com/office/drawing/2014/main" id="{ED0B9C47-5428-1D40-97F7-14925F381E24}"/>
              </a:ext>
            </a:extLst>
          </p:cNvPr>
          <p:cNvSpPr>
            <a:spLocks noGrp="1"/>
          </p:cNvSpPr>
          <p:nvPr>
            <p:ph type="sldNum" sz="quarter" idx="12"/>
          </p:nvPr>
        </p:nvSpPr>
        <p:spPr/>
        <p:txBody>
          <a:bodyPr/>
          <a:lstStyle/>
          <a:p>
            <a:fld id="{D57F1E4F-1CFF-5643-939E-217C01CDF565}" type="slidenum">
              <a:rPr lang="en-US" smtClean="0"/>
              <a:pPr/>
              <a:t>10</a:t>
            </a:fld>
            <a:endParaRPr lang="en-US"/>
          </a:p>
        </p:txBody>
      </p:sp>
    </p:spTree>
    <p:extLst>
      <p:ext uri="{BB962C8B-B14F-4D97-AF65-F5344CB8AC3E}">
        <p14:creationId xmlns:p14="http://schemas.microsoft.com/office/powerpoint/2010/main" val="246566044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EFB27-5776-FE48-88B1-7FCB63C8BDB1}"/>
              </a:ext>
            </a:extLst>
          </p:cNvPr>
          <p:cNvSpPr>
            <a:spLocks noGrp="1"/>
          </p:cNvSpPr>
          <p:nvPr>
            <p:ph type="title"/>
          </p:nvPr>
        </p:nvSpPr>
        <p:spPr>
          <a:xfrm>
            <a:off x="310243" y="669471"/>
            <a:ext cx="11881757" cy="805360"/>
          </a:xfrm>
        </p:spPr>
        <p:txBody>
          <a:bodyPr>
            <a:normAutofit fontScale="90000"/>
          </a:bodyPr>
          <a:lstStyle/>
          <a:p>
            <a:r>
              <a:rPr lang="en-US" sz="4000" dirty="0"/>
              <a:t>Executive Order/CASC Candidates Differ </a:t>
            </a:r>
            <a:br>
              <a:rPr lang="en-US" sz="4000" dirty="0"/>
            </a:br>
            <a:r>
              <a:rPr lang="en-US" sz="4000" dirty="0"/>
              <a:t>                                          from PASC Candidates</a:t>
            </a:r>
          </a:p>
        </p:txBody>
      </p:sp>
      <p:sp>
        <p:nvSpPr>
          <p:cNvPr id="3" name="Content Placeholder 2">
            <a:extLst>
              <a:ext uri="{FF2B5EF4-FFF2-40B4-BE49-F238E27FC236}">
                <a16:creationId xmlns:a16="http://schemas.microsoft.com/office/drawing/2014/main" id="{C0C6215D-09F9-159C-C25F-1DC648C56018}"/>
              </a:ext>
            </a:extLst>
          </p:cNvPr>
          <p:cNvSpPr>
            <a:spLocks noGrp="1"/>
          </p:cNvSpPr>
          <p:nvPr>
            <p:ph sz="half" idx="1"/>
          </p:nvPr>
        </p:nvSpPr>
        <p:spPr>
          <a:xfrm>
            <a:off x="460465" y="1845735"/>
            <a:ext cx="4937760" cy="4023360"/>
          </a:xfrm>
        </p:spPr>
        <p:txBody>
          <a:bodyPr>
            <a:normAutofit fontScale="70000" lnSpcReduction="20000"/>
          </a:bodyPr>
          <a:lstStyle/>
          <a:p>
            <a:pPr marL="0" indent="0" algn="ctr">
              <a:lnSpc>
                <a:spcPct val="120000"/>
              </a:lnSpc>
              <a:buNone/>
            </a:pPr>
            <a:r>
              <a:rPr lang="en-US" b="1" dirty="0">
                <a:solidFill>
                  <a:srgbClr val="0070C0"/>
                </a:solidFill>
              </a:rPr>
              <a:t>Ways a CASC Candidate is Different</a:t>
            </a:r>
          </a:p>
          <a:p>
            <a:pPr marL="401638" indent="-401638">
              <a:lnSpc>
                <a:spcPct val="120000"/>
              </a:lnSpc>
              <a:buFont typeface="Wingdings" pitchFamily="2" charset="2"/>
              <a:buChar char="v"/>
            </a:pPr>
            <a:r>
              <a:rPr lang="en-US" dirty="0">
                <a:solidFill>
                  <a:srgbClr val="0070C0"/>
                </a:solidFill>
              </a:rPr>
              <a:t>They hold an administrative position and have admin responsibilities</a:t>
            </a:r>
          </a:p>
          <a:p>
            <a:pPr marL="401638" indent="-401638">
              <a:lnSpc>
                <a:spcPct val="120000"/>
              </a:lnSpc>
              <a:buFont typeface="Wingdings" pitchFamily="2" charset="2"/>
              <a:buChar char="v"/>
            </a:pPr>
            <a:r>
              <a:rPr lang="en-US" dirty="0">
                <a:solidFill>
                  <a:srgbClr val="0070C0"/>
                </a:solidFill>
              </a:rPr>
              <a:t>They are involved in the running of a school</a:t>
            </a:r>
          </a:p>
          <a:p>
            <a:pPr marL="401638" indent="-401638">
              <a:lnSpc>
                <a:spcPct val="120000"/>
              </a:lnSpc>
              <a:buFont typeface="Wingdings" pitchFamily="2" charset="2"/>
              <a:buChar char="v"/>
            </a:pPr>
            <a:r>
              <a:rPr lang="en-US" dirty="0">
                <a:solidFill>
                  <a:srgbClr val="0070C0"/>
                </a:solidFill>
              </a:rPr>
              <a:t>It may be easier to access data</a:t>
            </a:r>
          </a:p>
          <a:p>
            <a:pPr marL="401638" indent="-401638">
              <a:lnSpc>
                <a:spcPct val="120000"/>
              </a:lnSpc>
              <a:buFont typeface="Wingdings" pitchFamily="2" charset="2"/>
              <a:buChar char="v"/>
            </a:pPr>
            <a:r>
              <a:rPr lang="en-US" dirty="0">
                <a:solidFill>
                  <a:srgbClr val="0070C0"/>
                </a:solidFill>
              </a:rPr>
              <a:t>It may be more difficult to find “colleagues” to serve on a COP</a:t>
            </a:r>
          </a:p>
          <a:p>
            <a:pPr marL="401638" indent="-401638">
              <a:lnSpc>
                <a:spcPct val="120000"/>
              </a:lnSpc>
              <a:buFont typeface="Wingdings" pitchFamily="2" charset="2"/>
              <a:buChar char="v"/>
            </a:pPr>
            <a:r>
              <a:rPr lang="en-US" dirty="0">
                <a:solidFill>
                  <a:srgbClr val="0070C0"/>
                </a:solidFill>
              </a:rPr>
              <a:t>It may be challenging to assume a “coaching” vs. evaluative role</a:t>
            </a:r>
          </a:p>
        </p:txBody>
      </p:sp>
      <p:sp>
        <p:nvSpPr>
          <p:cNvPr id="4" name="Content Placeholder 3">
            <a:extLst>
              <a:ext uri="{FF2B5EF4-FFF2-40B4-BE49-F238E27FC236}">
                <a16:creationId xmlns:a16="http://schemas.microsoft.com/office/drawing/2014/main" id="{EB54280A-7ADC-48DD-1A9D-A6C423B9E7CF}"/>
              </a:ext>
            </a:extLst>
          </p:cNvPr>
          <p:cNvSpPr>
            <a:spLocks noGrp="1"/>
          </p:cNvSpPr>
          <p:nvPr>
            <p:ph sz="half" idx="2"/>
          </p:nvPr>
        </p:nvSpPr>
        <p:spPr>
          <a:xfrm>
            <a:off x="5940334" y="1845735"/>
            <a:ext cx="5513616" cy="4342794"/>
          </a:xfrm>
        </p:spPr>
        <p:txBody>
          <a:bodyPr>
            <a:normAutofit fontScale="70000" lnSpcReduction="20000"/>
          </a:bodyPr>
          <a:lstStyle/>
          <a:p>
            <a:pPr marL="0" indent="0" algn="ctr">
              <a:lnSpc>
                <a:spcPct val="110000"/>
              </a:lnSpc>
              <a:buNone/>
            </a:pPr>
            <a:r>
              <a:rPr lang="en-US" b="1" dirty="0"/>
              <a:t>Considerations in Supporting a CASC Candidate</a:t>
            </a:r>
          </a:p>
          <a:p>
            <a:pPr marL="287338" indent="-287338">
              <a:lnSpc>
                <a:spcPct val="110000"/>
              </a:lnSpc>
              <a:buFont typeface="Wingdings" pitchFamily="2" charset="2"/>
              <a:buChar char="Ø"/>
            </a:pPr>
            <a:r>
              <a:rPr lang="en-US" dirty="0"/>
              <a:t>The cycle tasks should be embedded in their daily responsibilities whenever possible</a:t>
            </a:r>
          </a:p>
          <a:p>
            <a:pPr marL="287338" indent="-287338">
              <a:lnSpc>
                <a:spcPct val="110000"/>
              </a:lnSpc>
              <a:buFont typeface="Wingdings" pitchFamily="2" charset="2"/>
              <a:buChar char="Ø"/>
            </a:pPr>
            <a:r>
              <a:rPr lang="en-US" dirty="0"/>
              <a:t>Time to work on the tasks of each cycle can be part of their regular workday hours (analyzing data, implementing a change, coaching teachers)</a:t>
            </a:r>
          </a:p>
          <a:p>
            <a:pPr marL="287338" indent="-287338">
              <a:lnSpc>
                <a:spcPct val="110000"/>
              </a:lnSpc>
              <a:buFont typeface="Wingdings" pitchFamily="2" charset="2"/>
              <a:buChar char="Ø"/>
            </a:pPr>
            <a:r>
              <a:rPr lang="en-US" dirty="0"/>
              <a:t> Having a site administrator who understands the tasks and paves the way for the candidate can be very helpful...“our” task, not “their” task attitude</a:t>
            </a:r>
          </a:p>
        </p:txBody>
      </p:sp>
      <p:sp>
        <p:nvSpPr>
          <p:cNvPr id="5" name="Slide Number Placeholder 4">
            <a:extLst>
              <a:ext uri="{FF2B5EF4-FFF2-40B4-BE49-F238E27FC236}">
                <a16:creationId xmlns:a16="http://schemas.microsoft.com/office/drawing/2014/main" id="{52CC2E21-D9DD-6F82-8282-77443C9793A2}"/>
              </a:ext>
            </a:extLst>
          </p:cNvPr>
          <p:cNvSpPr>
            <a:spLocks noGrp="1"/>
          </p:cNvSpPr>
          <p:nvPr>
            <p:ph type="sldNum" sz="quarter" idx="12"/>
          </p:nvPr>
        </p:nvSpPr>
        <p:spPr/>
        <p:txBody>
          <a:bodyPr/>
          <a:lstStyle/>
          <a:p>
            <a:fld id="{D57F1E4F-1CFF-5643-939E-217C01CDF565}" type="slidenum">
              <a:rPr lang="en-US" smtClean="0"/>
              <a:pPr/>
              <a:t>11</a:t>
            </a:fld>
            <a:endParaRPr lang="en-US"/>
          </a:p>
        </p:txBody>
      </p:sp>
    </p:spTree>
    <p:extLst>
      <p:ext uri="{BB962C8B-B14F-4D97-AF65-F5344CB8AC3E}">
        <p14:creationId xmlns:p14="http://schemas.microsoft.com/office/powerpoint/2010/main" val="426582726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F6BB2E5-F5C5-4876-9282-B0246E035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6E53EAE7-3851-4CE7-BE81-EF90F19EF0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6" name="Straight Connector 15">
            <a:extLst>
              <a:ext uri="{FF2B5EF4-FFF2-40B4-BE49-F238E27FC236}">
                <a16:creationId xmlns:a16="http://schemas.microsoft.com/office/drawing/2014/main" id="{5C5EFB6A-0AF1-46B2-B103-4AA6C7B310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EF8AEC98-3742-4D78-A79E-DB72BE130D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DDDBADD-CC21-400E-A524-D69DC92E6E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339824" y="0"/>
            <a:ext cx="68583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Title 5">
            <a:extLst>
              <a:ext uri="{FF2B5EF4-FFF2-40B4-BE49-F238E27FC236}">
                <a16:creationId xmlns:a16="http://schemas.microsoft.com/office/drawing/2014/main" id="{F85C5E65-62F6-3D49-B623-899701DE8039}"/>
              </a:ext>
            </a:extLst>
          </p:cNvPr>
          <p:cNvSpPr>
            <a:spLocks noGrp="1"/>
          </p:cNvSpPr>
          <p:nvPr>
            <p:ph type="title"/>
          </p:nvPr>
        </p:nvSpPr>
        <p:spPr>
          <a:xfrm>
            <a:off x="5971988" y="304614"/>
            <a:ext cx="5542398" cy="3566160"/>
          </a:xfrm>
        </p:spPr>
        <p:txBody>
          <a:bodyPr vert="horz" lIns="91440" tIns="45720" rIns="91440" bIns="45720" rtlCol="0" anchor="b">
            <a:normAutofit/>
          </a:bodyPr>
          <a:lstStyle/>
          <a:p>
            <a:br>
              <a:rPr lang="en-US" sz="4400" dirty="0">
                <a:solidFill>
                  <a:srgbClr val="FFFFFF"/>
                </a:solidFill>
              </a:rPr>
            </a:br>
            <a:r>
              <a:rPr lang="en-US" sz="4400" b="1" dirty="0">
                <a:solidFill>
                  <a:srgbClr val="FFFFFF"/>
                </a:solidFill>
              </a:rPr>
              <a:t>Cycle Two</a:t>
            </a:r>
            <a:br>
              <a:rPr lang="en-US" sz="4400" b="1" dirty="0">
                <a:solidFill>
                  <a:srgbClr val="FFFFFF"/>
                </a:solidFill>
              </a:rPr>
            </a:br>
            <a:br>
              <a:rPr lang="en-US" sz="4400" dirty="0">
                <a:solidFill>
                  <a:srgbClr val="FFFFFF"/>
                </a:solidFill>
              </a:rPr>
            </a:br>
            <a:r>
              <a:rPr lang="en-US" sz="4400" dirty="0">
                <a:solidFill>
                  <a:srgbClr val="FFFFFF"/>
                </a:solidFill>
              </a:rPr>
              <a:t>Facilitating  Communities of Practice</a:t>
            </a:r>
          </a:p>
        </p:txBody>
      </p:sp>
      <p:pic>
        <p:nvPicPr>
          <p:cNvPr id="7" name="Picture 6">
            <a:extLst>
              <a:ext uri="{FF2B5EF4-FFF2-40B4-BE49-F238E27FC236}">
                <a16:creationId xmlns:a16="http://schemas.microsoft.com/office/drawing/2014/main" id="{D6600406-41D8-4155-9E27-C7020382ECC3}"/>
              </a:ext>
              <a:ext uri="{C183D7F6-B498-43B3-948B-1728B52AA6E4}">
                <adec:decorative xmlns:adec="http://schemas.microsoft.com/office/drawing/2017/decorative" val="1"/>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b="825"/>
          <a:stretch/>
        </p:blipFill>
        <p:spPr>
          <a:xfrm>
            <a:off x="-1" y="-1"/>
            <a:ext cx="5294376" cy="4292485"/>
          </a:xfrm>
          <a:prstGeom prst="rect">
            <a:avLst/>
          </a:prstGeom>
        </p:spPr>
      </p:pic>
      <p:pic>
        <p:nvPicPr>
          <p:cNvPr id="3" name="Picture 2">
            <a:extLst>
              <a:ext uri="{FF2B5EF4-FFF2-40B4-BE49-F238E27FC236}">
                <a16:creationId xmlns:a16="http://schemas.microsoft.com/office/drawing/2014/main" id="{13B7E754-3E6E-CB45-8732-B2F94F56DDFB}"/>
              </a:ext>
              <a:ext uri="{C183D7F6-B498-43B3-948B-1728B52AA6E4}">
                <adec:decorative xmlns:adec="http://schemas.microsoft.com/office/drawing/2017/decorative" val="1"/>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r="1" b="17167"/>
          <a:stretch/>
        </p:blipFill>
        <p:spPr>
          <a:xfrm>
            <a:off x="5518874" y="4063884"/>
            <a:ext cx="5294356" cy="2565516"/>
          </a:xfrm>
          <a:prstGeom prst="rect">
            <a:avLst/>
          </a:prstGeom>
        </p:spPr>
      </p:pic>
      <p:cxnSp>
        <p:nvCxnSpPr>
          <p:cNvPr id="22" name="Straight Connector 21">
            <a:extLst>
              <a:ext uri="{FF2B5EF4-FFF2-40B4-BE49-F238E27FC236}">
                <a16:creationId xmlns:a16="http://schemas.microsoft.com/office/drawing/2014/main" id="{C1748524-9487-4168-B383-1E83003D00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61343" y="4343400"/>
            <a:ext cx="5202616" cy="0"/>
          </a:xfrm>
          <a:prstGeom prst="line">
            <a:avLst/>
          </a:prstGeom>
          <a:ln w="6350">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9B0F30AA-F3F2-4243-A080-0F2575446E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581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ED5B0473-602D-1042-993C-A23ABCA7F337}"/>
              </a:ext>
            </a:extLst>
          </p:cNvPr>
          <p:cNvSpPr>
            <a:spLocks noGrp="1"/>
          </p:cNvSpPr>
          <p:nvPr>
            <p:ph type="sldNum" sz="quarter" idx="12"/>
          </p:nvPr>
        </p:nvSpPr>
        <p:spPr>
          <a:xfrm>
            <a:off x="10923639" y="6459785"/>
            <a:ext cx="780448" cy="365125"/>
          </a:xfrm>
        </p:spPr>
        <p:txBody>
          <a:bodyPr vert="horz" lIns="91440" tIns="45720" rIns="91440" bIns="45720" rtlCol="0" anchor="ctr">
            <a:normAutofit/>
          </a:bodyPr>
          <a:lstStyle/>
          <a:p>
            <a:pPr>
              <a:spcAft>
                <a:spcPts val="600"/>
              </a:spcAft>
            </a:pPr>
            <a:fld id="{D57F1E4F-1CFF-5643-939E-217C01CDF565}" type="slidenum">
              <a:rPr lang="en-US" smtClean="0"/>
              <a:pPr>
                <a:spcAft>
                  <a:spcPts val="600"/>
                </a:spcAft>
              </a:pPr>
              <a:t>12</a:t>
            </a:fld>
            <a:endParaRPr lang="en-US"/>
          </a:p>
        </p:txBody>
      </p:sp>
    </p:spTree>
    <p:extLst>
      <p:ext uri="{BB962C8B-B14F-4D97-AF65-F5344CB8AC3E}">
        <p14:creationId xmlns:p14="http://schemas.microsoft.com/office/powerpoint/2010/main" val="428694482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3" name="Straight Connector 12">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3E61CF-AABF-A845-9122-3C3FE9223BDE}"/>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4600">
                <a:solidFill>
                  <a:schemeClr val="tx1">
                    <a:lumMod val="85000"/>
                    <a:lumOff val="15000"/>
                  </a:schemeClr>
                </a:solidFill>
                <a:latin typeface="+mj-lt"/>
                <a:ea typeface="+mj-ea"/>
                <a:cs typeface="+mj-cs"/>
              </a:rPr>
              <a:t>Cycle 2 </a:t>
            </a:r>
            <a:br>
              <a:rPr lang="en-US" sz="4600">
                <a:solidFill>
                  <a:schemeClr val="tx1">
                    <a:lumMod val="85000"/>
                    <a:lumOff val="15000"/>
                  </a:schemeClr>
                </a:solidFill>
                <a:latin typeface="+mj-lt"/>
                <a:ea typeface="+mj-ea"/>
                <a:cs typeface="+mj-cs"/>
              </a:rPr>
            </a:br>
            <a:r>
              <a:rPr lang="en-US" sz="4600">
                <a:solidFill>
                  <a:schemeClr val="tx1">
                    <a:lumMod val="85000"/>
                    <a:lumOff val="15000"/>
                  </a:schemeClr>
                </a:solidFill>
                <a:latin typeface="+mj-lt"/>
                <a:ea typeface="+mj-ea"/>
                <a:cs typeface="+mj-cs"/>
              </a:rPr>
              <a:t>Overview:</a:t>
            </a:r>
          </a:p>
        </p:txBody>
      </p:sp>
      <p:pic>
        <p:nvPicPr>
          <p:cNvPr id="3" name="Picture 2" descr="A flow chart. The first section is an inverted pyramid containing the text: &quot;Select...Area of Educational Focus (based on data), Problem of Practice (root causes), Strategy.&quot; An arrow points from the right of the inverted pyramid to a square containing the text: Implement Strategy. An arrow points from the square downward to a rectangle containing the text: Monitor Effectiveness (using data)">
            <a:extLst>
              <a:ext uri="{FF2B5EF4-FFF2-40B4-BE49-F238E27FC236}">
                <a16:creationId xmlns:a16="http://schemas.microsoft.com/office/drawing/2014/main" id="{E9976206-D260-B276-2FF5-18793C12DA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093" y="523684"/>
            <a:ext cx="9517210" cy="5353429"/>
          </a:xfrm>
          <a:prstGeom prst="rect">
            <a:avLst/>
          </a:prstGeom>
        </p:spPr>
      </p:pic>
      <p:cxnSp>
        <p:nvCxnSpPr>
          <p:cNvPr id="17" name="Straight Connector 16">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1E90A8BD-E0A1-9242-81B4-9CFFC0D295B8}"/>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D57F1E4F-1CFF-5643-939E-217C01CDF565}" type="slidenum">
              <a:rPr lang="en-US" sz="1050" smtClean="0">
                <a:solidFill>
                  <a:srgbClr val="FFFFFF"/>
                </a:solidFill>
              </a:rPr>
              <a:pPr defTabSz="914400">
                <a:spcAft>
                  <a:spcPts val="600"/>
                </a:spcAft>
              </a:pPr>
              <a:t>13</a:t>
            </a:fld>
            <a:endParaRPr lang="en-US" sz="1050">
              <a:solidFill>
                <a:srgbClr val="FFFFFF"/>
              </a:solidFill>
            </a:endParaRPr>
          </a:p>
        </p:txBody>
      </p:sp>
    </p:spTree>
    <p:extLst>
      <p:ext uri="{BB962C8B-B14F-4D97-AF65-F5344CB8AC3E}">
        <p14:creationId xmlns:p14="http://schemas.microsoft.com/office/powerpoint/2010/main" val="183965596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E61CF-AABF-A845-9122-3C3FE9223BDE}"/>
              </a:ext>
            </a:extLst>
          </p:cNvPr>
          <p:cNvSpPr>
            <a:spLocks noGrp="1"/>
          </p:cNvSpPr>
          <p:nvPr>
            <p:ph type="title"/>
          </p:nvPr>
        </p:nvSpPr>
        <p:spPr>
          <a:xfrm>
            <a:off x="1097280" y="286603"/>
            <a:ext cx="10058400" cy="1450757"/>
          </a:xfrm>
        </p:spPr>
        <p:txBody>
          <a:bodyPr>
            <a:normAutofit/>
          </a:bodyPr>
          <a:lstStyle/>
          <a:p>
            <a:r>
              <a:rPr lang="en-US" sz="5000"/>
              <a:t>Cycle 2 “Builds Upon”/Throughline</a:t>
            </a:r>
          </a:p>
        </p:txBody>
      </p:sp>
      <p:sp>
        <p:nvSpPr>
          <p:cNvPr id="3" name="Content Placeholder 2">
            <a:extLst>
              <a:ext uri="{FF2B5EF4-FFF2-40B4-BE49-F238E27FC236}">
                <a16:creationId xmlns:a16="http://schemas.microsoft.com/office/drawing/2014/main" id="{E145FB1B-F0F3-5744-AD84-E0BC465D8FCD}"/>
              </a:ext>
            </a:extLst>
          </p:cNvPr>
          <p:cNvSpPr>
            <a:spLocks noGrp="1"/>
          </p:cNvSpPr>
          <p:nvPr>
            <p:ph idx="1"/>
          </p:nvPr>
        </p:nvSpPr>
        <p:spPr>
          <a:xfrm>
            <a:off x="1097279" y="1845734"/>
            <a:ext cx="6454987" cy="4023360"/>
          </a:xfrm>
        </p:spPr>
        <p:txBody>
          <a:bodyPr>
            <a:normAutofit/>
          </a:bodyPr>
          <a:lstStyle/>
          <a:p>
            <a:pPr>
              <a:spcBef>
                <a:spcPts val="0"/>
              </a:spcBef>
              <a:spcAft>
                <a:spcPts val="600"/>
              </a:spcAft>
            </a:pPr>
            <a:r>
              <a:rPr lang="en-US" sz="2000" dirty="0"/>
              <a:t>1.  </a:t>
            </a:r>
            <a:r>
              <a:rPr lang="en-US" sz="2000" b="1" dirty="0"/>
              <a:t>Describe</a:t>
            </a:r>
            <a:r>
              <a:rPr lang="en-US" sz="2000" dirty="0"/>
              <a:t> Professional Learning Context</a:t>
            </a:r>
            <a:endParaRPr lang="en-US" sz="2000"/>
          </a:p>
          <a:p>
            <a:pPr>
              <a:spcBef>
                <a:spcPts val="0"/>
              </a:spcBef>
              <a:spcAft>
                <a:spcPts val="600"/>
              </a:spcAft>
            </a:pPr>
            <a:r>
              <a:rPr lang="en-US" sz="2000" dirty="0"/>
              <a:t>2. </a:t>
            </a:r>
            <a:r>
              <a:rPr lang="en-US" sz="2000" b="1" dirty="0"/>
              <a:t> Identify </a:t>
            </a:r>
            <a:r>
              <a:rPr lang="en-US" sz="2000" dirty="0"/>
              <a:t>Educational Focus</a:t>
            </a:r>
            <a:endParaRPr lang="en-US" sz="2000"/>
          </a:p>
          <a:p>
            <a:pPr>
              <a:spcBef>
                <a:spcPts val="0"/>
              </a:spcBef>
              <a:spcAft>
                <a:spcPts val="600"/>
              </a:spcAft>
            </a:pPr>
            <a:r>
              <a:rPr lang="en-US" sz="2000" dirty="0"/>
              <a:t>3.  </a:t>
            </a:r>
            <a:r>
              <a:rPr lang="en-US" sz="2000" b="1" dirty="0"/>
              <a:t>Select</a:t>
            </a:r>
            <a:r>
              <a:rPr lang="en-US" sz="2000" dirty="0"/>
              <a:t> Community of Practice </a:t>
            </a:r>
            <a:endParaRPr lang="en-US" sz="2000"/>
          </a:p>
          <a:p>
            <a:pPr>
              <a:spcBef>
                <a:spcPts val="0"/>
              </a:spcBef>
              <a:spcAft>
                <a:spcPts val="600"/>
              </a:spcAft>
            </a:pPr>
            <a:r>
              <a:rPr lang="en-US" sz="2000" dirty="0"/>
              <a:t>4. </a:t>
            </a:r>
            <a:r>
              <a:rPr lang="en-US" sz="2000" b="1" dirty="0"/>
              <a:t>Co-facilitate</a:t>
            </a:r>
            <a:r>
              <a:rPr lang="en-US" sz="2000" dirty="0"/>
              <a:t> Planning Meeting</a:t>
            </a:r>
            <a:endParaRPr lang="en-US" sz="2000"/>
          </a:p>
          <a:p>
            <a:pPr>
              <a:spcBef>
                <a:spcPts val="0"/>
              </a:spcBef>
              <a:spcAft>
                <a:spcPts val="600"/>
              </a:spcAft>
            </a:pPr>
            <a:r>
              <a:rPr lang="en-US" sz="2000" dirty="0"/>
              <a:t>5. </a:t>
            </a:r>
            <a:r>
              <a:rPr lang="en-US" sz="2000" b="1" dirty="0"/>
              <a:t>Agree</a:t>
            </a:r>
            <a:r>
              <a:rPr lang="en-US" sz="2000" dirty="0"/>
              <a:t> upon Problem of Practice</a:t>
            </a:r>
            <a:endParaRPr lang="en-US" sz="2000"/>
          </a:p>
          <a:p>
            <a:pPr>
              <a:spcBef>
                <a:spcPts val="0"/>
              </a:spcBef>
              <a:spcAft>
                <a:spcPts val="600"/>
              </a:spcAft>
            </a:pPr>
            <a:r>
              <a:rPr lang="en-US" sz="2000" dirty="0"/>
              <a:t>6. Jointly </a:t>
            </a:r>
            <a:r>
              <a:rPr lang="en-US" sz="2000" b="1" dirty="0"/>
              <a:t>select</a:t>
            </a:r>
            <a:r>
              <a:rPr lang="en-US" sz="2000" dirty="0"/>
              <a:t> evidence-based strategy</a:t>
            </a:r>
            <a:endParaRPr lang="en-US" sz="2000"/>
          </a:p>
          <a:p>
            <a:pPr>
              <a:spcBef>
                <a:spcPts val="0"/>
              </a:spcBef>
              <a:spcAft>
                <a:spcPts val="600"/>
              </a:spcAft>
            </a:pPr>
            <a:r>
              <a:rPr lang="en-US" sz="2000" dirty="0"/>
              <a:t>7. </a:t>
            </a:r>
            <a:r>
              <a:rPr lang="en-US" sz="2000" b="1" dirty="0"/>
              <a:t>Implement</a:t>
            </a:r>
            <a:r>
              <a:rPr lang="en-US" sz="2000" dirty="0"/>
              <a:t> and </a:t>
            </a:r>
            <a:r>
              <a:rPr lang="en-US" sz="2000" b="1" dirty="0"/>
              <a:t>Monitor</a:t>
            </a:r>
            <a:r>
              <a:rPr lang="en-US" sz="2000" dirty="0"/>
              <a:t> Strategy</a:t>
            </a:r>
            <a:endParaRPr lang="en-US" sz="2000"/>
          </a:p>
          <a:p>
            <a:pPr>
              <a:spcBef>
                <a:spcPts val="0"/>
              </a:spcBef>
              <a:spcAft>
                <a:spcPts val="600"/>
              </a:spcAft>
            </a:pPr>
            <a:r>
              <a:rPr lang="en-US" sz="2000" dirty="0"/>
              <a:t>8. </a:t>
            </a:r>
            <a:r>
              <a:rPr lang="en-US" sz="2000" b="1" dirty="0"/>
              <a:t>Co-facilitate</a:t>
            </a:r>
            <a:r>
              <a:rPr lang="en-US" sz="2000" dirty="0"/>
              <a:t> Implementation Meetings</a:t>
            </a:r>
            <a:endParaRPr lang="en-US" sz="2000"/>
          </a:p>
          <a:p>
            <a:pPr>
              <a:spcBef>
                <a:spcPts val="0"/>
              </a:spcBef>
              <a:spcAft>
                <a:spcPts val="600"/>
              </a:spcAft>
            </a:pPr>
            <a:r>
              <a:rPr lang="en-US" sz="2000" dirty="0"/>
              <a:t>9.  </a:t>
            </a:r>
            <a:r>
              <a:rPr lang="en-US" sz="2000" b="1" dirty="0"/>
              <a:t>Video-record </a:t>
            </a:r>
            <a:r>
              <a:rPr lang="en-US" sz="2000" dirty="0"/>
              <a:t>Meeting/Annotate Evidence</a:t>
            </a:r>
            <a:endParaRPr lang="en-US" sz="2000"/>
          </a:p>
          <a:p>
            <a:pPr>
              <a:spcBef>
                <a:spcPts val="0"/>
              </a:spcBef>
              <a:spcAft>
                <a:spcPts val="600"/>
              </a:spcAft>
            </a:pPr>
            <a:r>
              <a:rPr lang="en-US" sz="2000" dirty="0"/>
              <a:t>10. </a:t>
            </a:r>
            <a:r>
              <a:rPr lang="en-US" sz="2000" b="1" dirty="0"/>
              <a:t>Reflect</a:t>
            </a:r>
            <a:r>
              <a:rPr lang="en-US" sz="2000" dirty="0"/>
              <a:t> on Equity Based Leadership in the process. </a:t>
            </a:r>
            <a:endParaRPr lang="en-US" sz="2000"/>
          </a:p>
        </p:txBody>
      </p:sp>
      <p:pic>
        <p:nvPicPr>
          <p:cNvPr id="5" name="Picture 4" descr="A flow chart. The first section is an inverted pyramid containing the text: &quot;Select...Area of Educational Focus (based on data), Problem of Practice (root causes), Strategy.&quot; An arrow points from the right of the inverted pyramid to a square containing the text: Implement Strategy. An arrow points from the square downward to a rectangle containing the text: Monitor Effectiveness (using data)">
            <a:extLst>
              <a:ext uri="{FF2B5EF4-FFF2-40B4-BE49-F238E27FC236}">
                <a16:creationId xmlns:a16="http://schemas.microsoft.com/office/drawing/2014/main" id="{32F7E6BF-41F5-81B1-FB30-31C6E9795B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6622" y="1564105"/>
            <a:ext cx="6630741" cy="3729790"/>
          </a:xfrm>
          <a:prstGeom prst="rect">
            <a:avLst/>
          </a:prstGeom>
        </p:spPr>
      </p:pic>
      <p:sp>
        <p:nvSpPr>
          <p:cNvPr id="4" name="Slide Number Placeholder 3">
            <a:extLst>
              <a:ext uri="{FF2B5EF4-FFF2-40B4-BE49-F238E27FC236}">
                <a16:creationId xmlns:a16="http://schemas.microsoft.com/office/drawing/2014/main" id="{1E90A8BD-E0A1-9242-81B4-9CFFC0D295B8}"/>
              </a:ext>
            </a:extLst>
          </p:cNvPr>
          <p:cNvSpPr>
            <a:spLocks noGrp="1"/>
          </p:cNvSpPr>
          <p:nvPr>
            <p:ph type="sldNum" sz="quarter" idx="12"/>
          </p:nvPr>
        </p:nvSpPr>
        <p:spPr>
          <a:xfrm>
            <a:off x="9900458" y="6459785"/>
            <a:ext cx="1312025" cy="365125"/>
          </a:xfrm>
        </p:spPr>
        <p:txBody>
          <a:bodyPr>
            <a:normAutofit/>
          </a:bodyPr>
          <a:lstStyle/>
          <a:p>
            <a:pPr>
              <a:spcAft>
                <a:spcPts val="600"/>
              </a:spcAft>
            </a:pPr>
            <a:fld id="{D57F1E4F-1CFF-5643-939E-217C01CDF565}" type="slidenum">
              <a:rPr lang="en-US" smtClean="0"/>
              <a:pPr>
                <a:spcAft>
                  <a:spcPts val="600"/>
                </a:spcAft>
              </a:pPr>
              <a:t>14</a:t>
            </a:fld>
            <a:endParaRPr lang="en-US"/>
          </a:p>
        </p:txBody>
      </p:sp>
    </p:spTree>
    <p:extLst>
      <p:ext uri="{BB962C8B-B14F-4D97-AF65-F5344CB8AC3E}">
        <p14:creationId xmlns:p14="http://schemas.microsoft.com/office/powerpoint/2010/main" val="61374783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icture of a person weaving a loom, showing the warp and the woof.&#10;&#10;">
            <a:extLst>
              <a:ext uri="{FF2B5EF4-FFF2-40B4-BE49-F238E27FC236}">
                <a16:creationId xmlns:a16="http://schemas.microsoft.com/office/drawing/2014/main" id="{7E34B930-24EF-226E-AC5F-D0C8622C1F7A}"/>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1181941" y="32077"/>
            <a:ext cx="10208301" cy="6214545"/>
          </a:xfrm>
        </p:spPr>
      </p:pic>
      <p:sp>
        <p:nvSpPr>
          <p:cNvPr id="2" name="Title 1">
            <a:extLst>
              <a:ext uri="{FF2B5EF4-FFF2-40B4-BE49-F238E27FC236}">
                <a16:creationId xmlns:a16="http://schemas.microsoft.com/office/drawing/2014/main" id="{13F5684A-30A6-C224-AE87-D78A693B5960}"/>
              </a:ext>
            </a:extLst>
          </p:cNvPr>
          <p:cNvSpPr>
            <a:spLocks noGrp="1"/>
          </p:cNvSpPr>
          <p:nvPr>
            <p:ph type="title"/>
          </p:nvPr>
        </p:nvSpPr>
        <p:spPr>
          <a:ln>
            <a:solidFill>
              <a:schemeClr val="bg1">
                <a:lumMod val="95000"/>
              </a:schemeClr>
            </a:solidFill>
          </a:ln>
        </p:spPr>
        <p:txBody>
          <a:bodyPr/>
          <a:lstStyle/>
          <a:p>
            <a:r>
              <a:rPr lang="en-US" dirty="0">
                <a:ln>
                  <a:solidFill>
                    <a:schemeClr val="bg1"/>
                  </a:solidFill>
                </a:ln>
              </a:rPr>
              <a:t>Visual of a Throughline</a:t>
            </a:r>
          </a:p>
        </p:txBody>
      </p:sp>
      <p:sp>
        <p:nvSpPr>
          <p:cNvPr id="4" name="Slide Number Placeholder 3">
            <a:extLst>
              <a:ext uri="{FF2B5EF4-FFF2-40B4-BE49-F238E27FC236}">
                <a16:creationId xmlns:a16="http://schemas.microsoft.com/office/drawing/2014/main" id="{B9D32C1C-EF2F-2C31-FF4E-7104B794FEDD}"/>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203787965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030574" y="6459785"/>
            <a:ext cx="725557" cy="365125"/>
          </a:xfrm>
        </p:spPr>
        <p:txBody>
          <a:bodyPr vert="horz" lIns="91440" tIns="45720" rIns="91440" bIns="45720" rtlCol="0" anchor="ctr">
            <a:normAutofit/>
          </a:bodyPr>
          <a:lstStyle/>
          <a:p>
            <a:pPr defTabSz="914400">
              <a:spcAft>
                <a:spcPts val="600"/>
              </a:spcAft>
            </a:pPr>
            <a:fld id="{3A51E27E-02B7-431C-94F3-7BAF2238D496}" type="slidenum">
              <a:rPr lang="en-US" smtClean="0"/>
              <a:pPr defTabSz="914400">
                <a:spcAft>
                  <a:spcPts val="600"/>
                </a:spcAft>
              </a:pPr>
              <a:t>16</a:t>
            </a:fld>
            <a:endParaRPr lang="en-US"/>
          </a:p>
        </p:txBody>
      </p:sp>
      <p:sp>
        <p:nvSpPr>
          <p:cNvPr id="6" name="Title 5"/>
          <p:cNvSpPr>
            <a:spLocks noGrp="1"/>
          </p:cNvSpPr>
          <p:nvPr>
            <p:ph type="title"/>
          </p:nvPr>
        </p:nvSpPr>
        <p:spPr>
          <a:xfrm>
            <a:off x="8096885" y="640080"/>
            <a:ext cx="3659246" cy="2926080"/>
          </a:xfrm>
        </p:spPr>
        <p:txBody>
          <a:bodyPr vert="horz" lIns="91440" tIns="45720" rIns="91440" bIns="45720" rtlCol="0" anchor="b">
            <a:normAutofit fontScale="90000"/>
          </a:bodyPr>
          <a:lstStyle/>
          <a:p>
            <a:pPr>
              <a:lnSpc>
                <a:spcPct val="150000"/>
              </a:lnSpc>
            </a:pPr>
            <a:r>
              <a:rPr lang="en-US" sz="4400" dirty="0">
                <a:solidFill>
                  <a:schemeClr val="tx1"/>
                </a:solidFill>
              </a:rPr>
              <a:t>Cycle 2 </a:t>
            </a:r>
            <a:br>
              <a:rPr lang="en-US" sz="4400" dirty="0">
                <a:solidFill>
                  <a:schemeClr val="tx1"/>
                </a:solidFill>
              </a:rPr>
            </a:br>
            <a:r>
              <a:rPr lang="en-US" sz="4400" dirty="0">
                <a:solidFill>
                  <a:schemeClr val="tx1"/>
                </a:solidFill>
              </a:rPr>
              <a:t>Step 1 Investigate</a:t>
            </a:r>
          </a:p>
        </p:txBody>
      </p:sp>
      <p:pic>
        <p:nvPicPr>
          <p:cNvPr id="10" name="Graphic 9" descr="Magnifying glass">
            <a:extLst>
              <a:ext uri="{FF2B5EF4-FFF2-40B4-BE49-F238E27FC236}">
                <a16:creationId xmlns:a16="http://schemas.microsoft.com/office/drawing/2014/main" id="{8B3B1CD8-E564-4443-B9F6-4ECAC740953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2912" y="640080"/>
            <a:ext cx="5577840" cy="5577840"/>
          </a:xfrm>
          <a:prstGeom prst="rect">
            <a:avLst/>
          </a:prstGeom>
        </p:spPr>
      </p:pic>
    </p:spTree>
    <p:extLst>
      <p:ext uri="{BB962C8B-B14F-4D97-AF65-F5344CB8AC3E}">
        <p14:creationId xmlns:p14="http://schemas.microsoft.com/office/powerpoint/2010/main" val="3648915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D648B9-4636-9AAA-1D67-0F8241536FD0}"/>
              </a:ext>
            </a:extLst>
          </p:cNvPr>
          <p:cNvSpPr>
            <a:spLocks noGrp="1"/>
          </p:cNvSpPr>
          <p:nvPr>
            <p:ph type="title"/>
          </p:nvPr>
        </p:nvSpPr>
        <p:spPr>
          <a:xfrm>
            <a:off x="361158" y="491533"/>
            <a:ext cx="11791421" cy="1107482"/>
          </a:xfrm>
        </p:spPr>
        <p:txBody>
          <a:bodyPr>
            <a:normAutofit fontScale="90000"/>
          </a:bodyPr>
          <a:lstStyle/>
          <a:p>
            <a:r>
              <a:rPr lang="en-US" dirty="0"/>
              <a:t>Cycle 2 Step 1:  Investigate</a:t>
            </a:r>
            <a:br>
              <a:rPr lang="en-US" dirty="0"/>
            </a:br>
            <a:r>
              <a:rPr lang="en-US" dirty="0"/>
              <a:t>                       </a:t>
            </a:r>
            <a:r>
              <a:rPr lang="en-US" sz="4400" dirty="0"/>
              <a:t>Assessment Guide (p 5-7)</a:t>
            </a:r>
          </a:p>
        </p:txBody>
      </p:sp>
      <p:sp>
        <p:nvSpPr>
          <p:cNvPr id="6" name="Content Placeholder 5">
            <a:extLst>
              <a:ext uri="{FF2B5EF4-FFF2-40B4-BE49-F238E27FC236}">
                <a16:creationId xmlns:a16="http://schemas.microsoft.com/office/drawing/2014/main" id="{96A8C3B5-6067-1D9E-C57E-B49CE3DE8AAF}"/>
              </a:ext>
            </a:extLst>
          </p:cNvPr>
          <p:cNvSpPr>
            <a:spLocks noGrp="1"/>
          </p:cNvSpPr>
          <p:nvPr>
            <p:ph idx="1"/>
          </p:nvPr>
        </p:nvSpPr>
        <p:spPr>
          <a:xfrm>
            <a:off x="306615" y="1845733"/>
            <a:ext cx="11578770" cy="4980190"/>
          </a:xfrm>
        </p:spPr>
        <p:txBody>
          <a:bodyPr>
            <a:normAutofit/>
          </a:bodyPr>
          <a:lstStyle/>
          <a:p>
            <a:r>
              <a:rPr lang="en-US" sz="2800" b="1" dirty="0">
                <a:solidFill>
                  <a:srgbClr val="0070C0"/>
                </a:solidFill>
                <a:effectLst/>
                <a:latin typeface="Calibri" panose="020F0502020204030204" pitchFamily="34" charset="0"/>
              </a:rPr>
              <a:t>Part A: </a:t>
            </a:r>
            <a:r>
              <a:rPr lang="en-US" sz="2800" dirty="0">
                <a:solidFill>
                  <a:srgbClr val="0070C0"/>
                </a:solidFill>
                <a:effectLst/>
                <a:latin typeface="Calibri" panose="020F0502020204030204" pitchFamily="34" charset="0"/>
              </a:rPr>
              <a:t>Written Narrative: Context, Area of Educational Focus, Community of Practice (no more than 5 pages) </a:t>
            </a:r>
            <a:endParaRPr lang="en-US" sz="2800" dirty="0">
              <a:solidFill>
                <a:srgbClr val="0070C0"/>
              </a:solidFill>
            </a:endParaRPr>
          </a:p>
          <a:p>
            <a:pPr marL="514350" indent="-514350">
              <a:buFont typeface="+mj-lt"/>
              <a:buAutoNum type="romanUcPeriod"/>
            </a:pPr>
            <a:r>
              <a:rPr lang="en-US" sz="2400" b="1" dirty="0">
                <a:solidFill>
                  <a:srgbClr val="4F757F"/>
                </a:solidFill>
              </a:rPr>
              <a:t>Inquiry into Collaborative Professional Learning at the School</a:t>
            </a:r>
          </a:p>
          <a:p>
            <a:pPr marL="806958" lvl="1" indent="-514350">
              <a:lnSpc>
                <a:spcPct val="120000"/>
              </a:lnSpc>
              <a:spcBef>
                <a:spcPts val="0"/>
              </a:spcBef>
              <a:spcAft>
                <a:spcPts val="0"/>
              </a:spcAft>
              <a:buFont typeface="+mj-lt"/>
              <a:buAutoNum type="romanLcPeriod"/>
            </a:pPr>
            <a:r>
              <a:rPr lang="en-US" sz="2000" dirty="0">
                <a:effectLst/>
                <a:latin typeface="Calibri" panose="020F0502020204030204" pitchFamily="34" charset="0"/>
              </a:rPr>
              <a:t>Describe and analyze the role of collaborative professional learning at the school as it relates to student learning and/or well-being (types of engagement, formal training, analysis of professional learning, relation to adult learning processes!)</a:t>
            </a:r>
          </a:p>
          <a:p>
            <a:pPr marL="806958" lvl="1" indent="-514350">
              <a:lnSpc>
                <a:spcPct val="120000"/>
              </a:lnSpc>
              <a:spcBef>
                <a:spcPts val="0"/>
              </a:spcBef>
              <a:spcAft>
                <a:spcPts val="0"/>
              </a:spcAft>
              <a:buFont typeface="+mj-lt"/>
              <a:buAutoNum type="romanLcPeriod"/>
            </a:pPr>
            <a:r>
              <a:rPr lang="en-US" sz="2000" dirty="0">
                <a:effectLst/>
                <a:latin typeface="Calibri" panose="020F0502020204030204" pitchFamily="34" charset="0"/>
              </a:rPr>
              <a:t>Considerations for you in leading a community of practice—</a:t>
            </a:r>
            <a:r>
              <a:rPr lang="en-US" sz="2000" dirty="0">
                <a:solidFill>
                  <a:srgbClr val="FF0000"/>
                </a:solidFill>
                <a:effectLst/>
                <a:latin typeface="Calibri" panose="020F0502020204030204" pitchFamily="34" charset="0"/>
              </a:rPr>
              <a:t>glossary terms (see next slide)</a:t>
            </a:r>
            <a:endParaRPr lang="en-US" sz="2000" b="1" dirty="0">
              <a:solidFill>
                <a:srgbClr val="4F757F"/>
              </a:solidFill>
            </a:endParaRPr>
          </a:p>
          <a:p>
            <a:pPr marL="514350" indent="-514350">
              <a:buFont typeface="+mj-lt"/>
              <a:buAutoNum type="romanUcPeriod"/>
            </a:pPr>
            <a:r>
              <a:rPr lang="en-US" sz="2400" b="1" dirty="0">
                <a:solidFill>
                  <a:srgbClr val="4F757F"/>
                </a:solidFill>
              </a:rPr>
              <a:t>Selecting an Area of Educational Focus Based on Data and Establishing a Community of Practice</a:t>
            </a:r>
          </a:p>
          <a:p>
            <a:pPr marL="806958" lvl="1" indent="-514350">
              <a:buFont typeface="+mj-lt"/>
              <a:buAutoNum type="romanLcPeriod"/>
            </a:pPr>
            <a:r>
              <a:rPr lang="en-US" sz="2000" dirty="0">
                <a:solidFill>
                  <a:srgbClr val="000000"/>
                </a:solidFill>
              </a:rPr>
              <a:t>Choose an educational focus, based on local school context (e.g., data sets, school vision)</a:t>
            </a:r>
          </a:p>
          <a:p>
            <a:pPr marL="806958" lvl="1" indent="-514350">
              <a:buFont typeface="+mj-lt"/>
              <a:buAutoNum type="romanLcPeriod"/>
            </a:pPr>
            <a:r>
              <a:rPr lang="en-US" sz="2000" dirty="0">
                <a:solidFill>
                  <a:srgbClr val="000000"/>
                </a:solidFill>
              </a:rPr>
              <a:t>Select 3-5 people to serve on your community of practice (who they are, why you included them, how you secured their support)</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B1E8C4E-CC98-5E28-016C-6B5DE07097F4}"/>
              </a:ext>
            </a:extLst>
          </p:cNvPr>
          <p:cNvSpPr>
            <a:spLocks noGrp="1"/>
          </p:cNvSpPr>
          <p:nvPr>
            <p:ph type="sldNum" sz="quarter" idx="12"/>
          </p:nvPr>
        </p:nvSpPr>
        <p:spPr/>
        <p:txBody>
          <a:bodyPr/>
          <a:lstStyle/>
          <a:p>
            <a:fld id="{D57F1E4F-1CFF-5643-939E-217C01CDF565}" type="slidenum">
              <a:rPr lang="en-US" smtClean="0"/>
              <a:pPr/>
              <a:t>17</a:t>
            </a:fld>
            <a:endParaRPr lang="en-US"/>
          </a:p>
        </p:txBody>
      </p:sp>
    </p:spTree>
    <p:extLst>
      <p:ext uri="{BB962C8B-B14F-4D97-AF65-F5344CB8AC3E}">
        <p14:creationId xmlns:p14="http://schemas.microsoft.com/office/powerpoint/2010/main" val="271267904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D1D51-9DB5-E654-3EB6-53EDD51B8B44}"/>
              </a:ext>
            </a:extLst>
          </p:cNvPr>
          <p:cNvSpPr>
            <a:spLocks noGrp="1"/>
          </p:cNvSpPr>
          <p:nvPr>
            <p:ph type="title"/>
          </p:nvPr>
        </p:nvSpPr>
        <p:spPr/>
        <p:txBody>
          <a:bodyPr/>
          <a:lstStyle/>
          <a:p>
            <a:pPr algn="ctr"/>
            <a:r>
              <a:rPr lang="en-US" dirty="0"/>
              <a:t>Use the Glossary of Terms</a:t>
            </a:r>
          </a:p>
        </p:txBody>
      </p:sp>
      <p:sp>
        <p:nvSpPr>
          <p:cNvPr id="3" name="Content Placeholder 2">
            <a:extLst>
              <a:ext uri="{FF2B5EF4-FFF2-40B4-BE49-F238E27FC236}">
                <a16:creationId xmlns:a16="http://schemas.microsoft.com/office/drawing/2014/main" id="{F032A9E3-337A-5119-D924-66297471714D}"/>
              </a:ext>
            </a:extLst>
          </p:cNvPr>
          <p:cNvSpPr>
            <a:spLocks noGrp="1"/>
          </p:cNvSpPr>
          <p:nvPr>
            <p:ph idx="1"/>
          </p:nvPr>
        </p:nvSpPr>
        <p:spPr/>
        <p:txBody>
          <a:bodyPr/>
          <a:lstStyle/>
          <a:p>
            <a:r>
              <a:rPr lang="en-US" sz="4000" b="1" dirty="0">
                <a:solidFill>
                  <a:srgbClr val="4F757F"/>
                </a:solidFill>
                <a:effectLst/>
                <a:latin typeface="Calibri" panose="020F0502020204030204" pitchFamily="34" charset="0"/>
              </a:rPr>
              <a:t>Community of practice:</a:t>
            </a:r>
          </a:p>
          <a:p>
            <a:r>
              <a:rPr lang="en-US" sz="4000" dirty="0">
                <a:effectLst/>
                <a:latin typeface="Calibri" panose="020F0502020204030204" pitchFamily="34" charset="0"/>
              </a:rPr>
              <a:t>Groups of people who share a concern or a passion for something they do and learn how to do it better as they interact regularly. </a:t>
            </a:r>
            <a:endParaRPr lang="en-US" sz="4000" dirty="0"/>
          </a:p>
          <a:p>
            <a:endParaRPr lang="en-US" dirty="0"/>
          </a:p>
          <a:p>
            <a:endParaRPr lang="en-US" dirty="0"/>
          </a:p>
        </p:txBody>
      </p:sp>
      <p:sp>
        <p:nvSpPr>
          <p:cNvPr id="4" name="Slide Number Placeholder 3">
            <a:extLst>
              <a:ext uri="{FF2B5EF4-FFF2-40B4-BE49-F238E27FC236}">
                <a16:creationId xmlns:a16="http://schemas.microsoft.com/office/drawing/2014/main" id="{35A0EDB7-F3FE-1318-64B4-6F0A88BB9A7D}"/>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137845337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96C116-B419-3E4A-A651-15CD47B95FB5}"/>
              </a:ext>
            </a:extLst>
          </p:cNvPr>
          <p:cNvSpPr>
            <a:spLocks noGrp="1"/>
          </p:cNvSpPr>
          <p:nvPr>
            <p:ph type="sldNum" sz="quarter" idx="4294967295"/>
          </p:nvPr>
        </p:nvSpPr>
        <p:spPr>
          <a:xfrm>
            <a:off x="11224490" y="6192408"/>
            <a:ext cx="628073" cy="365125"/>
          </a:xfrm>
          <a:prstGeom prst="rect">
            <a:avLst/>
          </a:prstGeom>
        </p:spPr>
        <p:txBody>
          <a:bodyPr/>
          <a:lstStyle/>
          <a:p>
            <a:fld id="{A5D1AE26-2455-4631-AA3C-DD8B58682D5D}" type="slidenum">
              <a:rPr lang="en-US" smtClean="0"/>
              <a:pPr/>
              <a:t>19</a:t>
            </a:fld>
            <a:endParaRPr lang="en-US" dirty="0"/>
          </a:p>
        </p:txBody>
      </p:sp>
      <p:sp>
        <p:nvSpPr>
          <p:cNvPr id="6" name="Title 5"/>
          <p:cNvSpPr>
            <a:spLocks noGrp="1"/>
          </p:cNvSpPr>
          <p:nvPr>
            <p:ph type="title"/>
          </p:nvPr>
        </p:nvSpPr>
        <p:spPr>
          <a:xfrm>
            <a:off x="609600" y="199835"/>
            <a:ext cx="11209344" cy="1325563"/>
          </a:xfrm>
        </p:spPr>
        <p:txBody>
          <a:bodyPr>
            <a:normAutofit/>
          </a:bodyPr>
          <a:lstStyle/>
          <a:p>
            <a:r>
              <a:rPr lang="en-US" sz="4000" dirty="0">
                <a:solidFill>
                  <a:schemeClr val="tx1"/>
                </a:solidFill>
              </a:rPr>
              <a:t>C2 Step 1: Investigate Essential Questions (2 Rubrics)</a:t>
            </a:r>
          </a:p>
        </p:txBody>
      </p:sp>
      <p:graphicFrame>
        <p:nvGraphicFramePr>
          <p:cNvPr id="4" name="Table 6">
            <a:extLst>
              <a:ext uri="{FF2B5EF4-FFF2-40B4-BE49-F238E27FC236}">
                <a16:creationId xmlns:a16="http://schemas.microsoft.com/office/drawing/2014/main" id="{43F2C3EB-6CC2-3356-B61E-D2EA821E354A}"/>
              </a:ext>
            </a:extLst>
          </p:cNvPr>
          <p:cNvGraphicFramePr>
            <a:graphicFrameLocks noGrp="1"/>
          </p:cNvGraphicFramePr>
          <p:nvPr>
            <p:extLst>
              <p:ext uri="{D42A27DB-BD31-4B8C-83A1-F6EECF244321}">
                <p14:modId xmlns:p14="http://schemas.microsoft.com/office/powerpoint/2010/main" val="85254347"/>
              </p:ext>
            </p:extLst>
          </p:nvPr>
        </p:nvGraphicFramePr>
        <p:xfrm>
          <a:off x="609600" y="2039242"/>
          <a:ext cx="10614889" cy="4423840"/>
        </p:xfrm>
        <a:graphic>
          <a:graphicData uri="http://schemas.openxmlformats.org/drawingml/2006/table">
            <a:tbl>
              <a:tblPr firstRow="1" bandRow="1">
                <a:tableStyleId>{5940675A-B579-460E-94D1-54222C63F5DA}</a:tableStyleId>
              </a:tblPr>
              <a:tblGrid>
                <a:gridCol w="10614889">
                  <a:extLst>
                    <a:ext uri="{9D8B030D-6E8A-4147-A177-3AD203B41FA5}">
                      <a16:colId xmlns:a16="http://schemas.microsoft.com/office/drawing/2014/main" val="1759105537"/>
                    </a:ext>
                  </a:extLst>
                </a:gridCol>
              </a:tblGrid>
              <a:tr h="4005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effectLst/>
                          <a:latin typeface="+mn-lt"/>
                          <a:ea typeface="+mn-ea"/>
                          <a:cs typeface="+mn-cs"/>
                        </a:rPr>
                        <a:t>Step 1: Investigate </a:t>
                      </a:r>
                      <a:endParaRPr lang="en-US" dirty="0">
                        <a:solidFill>
                          <a:schemeClr val="bg1"/>
                        </a:solidFill>
                        <a:effectLst/>
                      </a:endParaRPr>
                    </a:p>
                  </a:txBody>
                  <a:tcPr>
                    <a:solidFill>
                      <a:srgbClr val="09652D"/>
                    </a:solidFill>
                  </a:tcPr>
                </a:tc>
                <a:extLst>
                  <a:ext uri="{0D108BD9-81ED-4DB2-BD59-A6C34878D82A}">
                    <a16:rowId xmlns:a16="http://schemas.microsoft.com/office/drawing/2014/main" val="1568127588"/>
                  </a:ext>
                </a:extLst>
              </a:tr>
              <a:tr h="1283806">
                <a:tc>
                  <a:txBody>
                    <a:bodyPr/>
                    <a:lstStyle/>
                    <a:p>
                      <a:r>
                        <a:rPr lang="en-US" sz="2400" b="1" kern="1200" dirty="0">
                          <a:solidFill>
                            <a:schemeClr val="tx1"/>
                          </a:solidFill>
                          <a:effectLst/>
                          <a:latin typeface="+mn-lt"/>
                          <a:ea typeface="+mn-ea"/>
                          <a:cs typeface="+mn-cs"/>
                        </a:rPr>
                        <a:t>Rubric 2.1 </a:t>
                      </a:r>
                      <a:r>
                        <a:rPr lang="en-US" sz="2400" kern="1200" dirty="0">
                          <a:solidFill>
                            <a:schemeClr val="tx1"/>
                          </a:solidFill>
                          <a:effectLst/>
                          <a:latin typeface="+mn-lt"/>
                          <a:ea typeface="+mn-ea"/>
                          <a:cs typeface="+mn-cs"/>
                        </a:rPr>
                        <a:t>How does the candidate describe and analyze the role of current practices of collaborative professional learning at the school and how these practices relate to student learning and/or well-being?</a:t>
                      </a:r>
                      <a:r>
                        <a:rPr lang="en-US" sz="2400" dirty="0">
                          <a:effectLst/>
                        </a:rPr>
                        <a:t> </a:t>
                      </a:r>
                      <a:endParaRPr lang="en-US" sz="2400" dirty="0"/>
                    </a:p>
                  </a:txBody>
                  <a:tcPr/>
                </a:tc>
                <a:extLst>
                  <a:ext uri="{0D108BD9-81ED-4DB2-BD59-A6C34878D82A}">
                    <a16:rowId xmlns:a16="http://schemas.microsoft.com/office/drawing/2014/main" val="1502144738"/>
                  </a:ext>
                </a:extLst>
              </a:tr>
              <a:tr h="24688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Rubric 2.2 </a:t>
                      </a:r>
                      <a:r>
                        <a:rPr lang="en-US" sz="2400" kern="1200" dirty="0">
                          <a:solidFill>
                            <a:schemeClr val="tx1"/>
                          </a:solidFill>
                          <a:effectLst/>
                          <a:latin typeface="+mn-lt"/>
                          <a:ea typeface="+mn-ea"/>
                          <a:cs typeface="+mn-cs"/>
                        </a:rPr>
                        <a:t>How does the candidate select an area of educational focus based on student data that corresponds to the school’s vision, mission, and/or goals? How does the candidate choose a group of educators to participate in a community of practice in relation to the selected area of educational focus?</a:t>
                      </a:r>
                      <a:r>
                        <a:rPr lang="en-US" sz="2400" dirty="0">
                          <a:effectLst/>
                        </a:rPr>
                        <a:t> </a:t>
                      </a:r>
                      <a:endParaRPr lang="en-US" sz="2400" dirty="0"/>
                    </a:p>
                    <a:p>
                      <a:endParaRPr lang="en-US" sz="2400" dirty="0"/>
                    </a:p>
                  </a:txBody>
                  <a:tcPr/>
                </a:tc>
                <a:extLst>
                  <a:ext uri="{0D108BD9-81ED-4DB2-BD59-A6C34878D82A}">
                    <a16:rowId xmlns:a16="http://schemas.microsoft.com/office/drawing/2014/main" val="150988211"/>
                  </a:ext>
                </a:extLst>
              </a:tr>
            </a:tbl>
          </a:graphicData>
        </a:graphic>
      </p:graphicFrame>
    </p:spTree>
    <p:extLst>
      <p:ext uri="{BB962C8B-B14F-4D97-AF65-F5344CB8AC3E}">
        <p14:creationId xmlns:p14="http://schemas.microsoft.com/office/powerpoint/2010/main" val="209097042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90E32-227B-1025-64E8-C4BF7CAC9B60}"/>
              </a:ext>
            </a:extLst>
          </p:cNvPr>
          <p:cNvSpPr>
            <a:spLocks noGrp="1"/>
          </p:cNvSpPr>
          <p:nvPr>
            <p:ph type="title"/>
          </p:nvPr>
        </p:nvSpPr>
        <p:spPr>
          <a:xfrm>
            <a:off x="1066800" y="2610677"/>
            <a:ext cx="10058400" cy="2485383"/>
          </a:xfrm>
        </p:spPr>
        <p:txBody>
          <a:bodyPr>
            <a:normAutofit fontScale="90000"/>
          </a:bodyPr>
          <a:lstStyle/>
          <a:p>
            <a:pPr algn="ctr">
              <a:lnSpc>
                <a:spcPct val="100000"/>
              </a:lnSpc>
            </a:pPr>
            <a:r>
              <a:rPr lang="en-US" dirty="0"/>
              <a:t>Please download the Version 7 Assessment Guide and follow along with markers and pen!</a:t>
            </a:r>
          </a:p>
        </p:txBody>
      </p:sp>
      <p:sp>
        <p:nvSpPr>
          <p:cNvPr id="4" name="Slide Number Placeholder 3">
            <a:extLst>
              <a:ext uri="{FF2B5EF4-FFF2-40B4-BE49-F238E27FC236}">
                <a16:creationId xmlns:a16="http://schemas.microsoft.com/office/drawing/2014/main" id="{27261695-81B9-5CA2-B593-6F4DA6ED1A3B}"/>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184469870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327470E-3110-F8B0-34BF-D69627FA27CB}"/>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
        <p:nvSpPr>
          <p:cNvPr id="2" name="Title 1">
            <a:extLst>
              <a:ext uri="{FF2B5EF4-FFF2-40B4-BE49-F238E27FC236}">
                <a16:creationId xmlns:a16="http://schemas.microsoft.com/office/drawing/2014/main" id="{56DFFCB6-B907-6C1A-C426-6C03402F1B81}"/>
              </a:ext>
            </a:extLst>
          </p:cNvPr>
          <p:cNvSpPr>
            <a:spLocks noGrp="1"/>
          </p:cNvSpPr>
          <p:nvPr>
            <p:ph type="title"/>
          </p:nvPr>
        </p:nvSpPr>
        <p:spPr>
          <a:xfrm>
            <a:off x="311285" y="286603"/>
            <a:ext cx="11734969" cy="900171"/>
          </a:xfrm>
        </p:spPr>
        <p:txBody>
          <a:bodyPr>
            <a:noAutofit/>
          </a:bodyPr>
          <a:lstStyle/>
          <a:p>
            <a:pPr algn="ctr"/>
            <a:r>
              <a:rPr lang="en-US" sz="4400" dirty="0"/>
              <a:t>Understanding Language is Key! Rubric 2.1</a:t>
            </a:r>
          </a:p>
        </p:txBody>
      </p:sp>
      <p:graphicFrame>
        <p:nvGraphicFramePr>
          <p:cNvPr id="12" name="Content Placeholder 11">
            <a:extLst>
              <a:ext uri="{FF2B5EF4-FFF2-40B4-BE49-F238E27FC236}">
                <a16:creationId xmlns:a16="http://schemas.microsoft.com/office/drawing/2014/main" id="{CF967FFE-0AAB-6A8C-8CC4-6BA16584DADB}"/>
              </a:ext>
            </a:extLst>
          </p:cNvPr>
          <p:cNvGraphicFramePr>
            <a:graphicFrameLocks noGrp="1"/>
          </p:cNvGraphicFramePr>
          <p:nvPr>
            <p:ph idx="1"/>
            <p:extLst>
              <p:ext uri="{D42A27DB-BD31-4B8C-83A1-F6EECF244321}">
                <p14:modId xmlns:p14="http://schemas.microsoft.com/office/powerpoint/2010/main" val="1774519803"/>
              </p:ext>
            </p:extLst>
          </p:nvPr>
        </p:nvGraphicFramePr>
        <p:xfrm>
          <a:off x="401839" y="1317003"/>
          <a:ext cx="11644415" cy="3849392"/>
        </p:xfrm>
        <a:graphic>
          <a:graphicData uri="http://schemas.openxmlformats.org/drawingml/2006/table">
            <a:tbl>
              <a:tblPr firstRow="1" bandRow="1">
                <a:tableStyleId>{5940675A-B579-460E-94D1-54222C63F5DA}</a:tableStyleId>
              </a:tblPr>
              <a:tblGrid>
                <a:gridCol w="2328253">
                  <a:extLst>
                    <a:ext uri="{9D8B030D-6E8A-4147-A177-3AD203B41FA5}">
                      <a16:colId xmlns:a16="http://schemas.microsoft.com/office/drawing/2014/main" val="3466337282"/>
                    </a:ext>
                  </a:extLst>
                </a:gridCol>
                <a:gridCol w="2328883">
                  <a:extLst>
                    <a:ext uri="{9D8B030D-6E8A-4147-A177-3AD203B41FA5}">
                      <a16:colId xmlns:a16="http://schemas.microsoft.com/office/drawing/2014/main" val="775153965"/>
                    </a:ext>
                  </a:extLst>
                </a:gridCol>
                <a:gridCol w="2328883">
                  <a:extLst>
                    <a:ext uri="{9D8B030D-6E8A-4147-A177-3AD203B41FA5}">
                      <a16:colId xmlns:a16="http://schemas.microsoft.com/office/drawing/2014/main" val="1065699889"/>
                    </a:ext>
                  </a:extLst>
                </a:gridCol>
                <a:gridCol w="2328883">
                  <a:extLst>
                    <a:ext uri="{9D8B030D-6E8A-4147-A177-3AD203B41FA5}">
                      <a16:colId xmlns:a16="http://schemas.microsoft.com/office/drawing/2014/main" val="1385855271"/>
                    </a:ext>
                  </a:extLst>
                </a:gridCol>
                <a:gridCol w="2329513">
                  <a:extLst>
                    <a:ext uri="{9D8B030D-6E8A-4147-A177-3AD203B41FA5}">
                      <a16:colId xmlns:a16="http://schemas.microsoft.com/office/drawing/2014/main" val="3342069520"/>
                    </a:ext>
                  </a:extLst>
                </a:gridCol>
              </a:tblGrid>
              <a:tr h="723014">
                <a:tc>
                  <a:txBody>
                    <a:bodyPr/>
                    <a:lstStyle/>
                    <a:p>
                      <a:pPr algn="ctr"/>
                      <a:r>
                        <a:rPr lang="en-US" sz="2000" b="1" kern="100" dirty="0">
                          <a:effectLst/>
                        </a:rPr>
                        <a:t>Level 1</a:t>
                      </a:r>
                      <a:endParaRPr lang="en-US" sz="20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8377" marR="78377" marT="39189" marB="39189">
                    <a:solidFill>
                      <a:schemeClr val="bg2"/>
                    </a:solidFill>
                  </a:tcPr>
                </a:tc>
                <a:tc>
                  <a:txBody>
                    <a:bodyPr/>
                    <a:lstStyle/>
                    <a:p>
                      <a:pPr algn="ctr"/>
                      <a:r>
                        <a:rPr lang="en-US" sz="2000" b="1" kern="100" dirty="0">
                          <a:effectLst/>
                        </a:rPr>
                        <a:t>Level 2</a:t>
                      </a:r>
                      <a:endParaRPr lang="en-US" sz="20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8377" marR="78377" marT="39189" marB="39189">
                    <a:solidFill>
                      <a:schemeClr val="bg2"/>
                    </a:solidFill>
                  </a:tcPr>
                </a:tc>
                <a:tc>
                  <a:txBody>
                    <a:bodyPr/>
                    <a:lstStyle/>
                    <a:p>
                      <a:pPr algn="ctr"/>
                      <a:r>
                        <a:rPr lang="en-US" sz="2000" b="1" kern="100" dirty="0">
                          <a:effectLst/>
                        </a:rPr>
                        <a:t>Level 3</a:t>
                      </a:r>
                      <a:endParaRPr lang="en-US" sz="20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8377" marR="78377" marT="39189" marB="39189">
                    <a:solidFill>
                      <a:schemeClr val="bg2"/>
                    </a:solidFill>
                  </a:tcPr>
                </a:tc>
                <a:tc>
                  <a:txBody>
                    <a:bodyPr/>
                    <a:lstStyle/>
                    <a:p>
                      <a:pPr algn="ctr"/>
                      <a:r>
                        <a:rPr lang="en-US" sz="2000" b="1" kern="100" dirty="0">
                          <a:effectLst/>
                        </a:rPr>
                        <a:t>Level 4</a:t>
                      </a:r>
                      <a:endParaRPr lang="en-US" sz="20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8377" marR="78377" marT="39189" marB="39189">
                    <a:solidFill>
                      <a:schemeClr val="bg2"/>
                    </a:solidFill>
                  </a:tcPr>
                </a:tc>
                <a:tc>
                  <a:txBody>
                    <a:bodyPr/>
                    <a:lstStyle/>
                    <a:p>
                      <a:pPr algn="ctr"/>
                      <a:r>
                        <a:rPr lang="en-US" sz="2000" b="1" kern="100" dirty="0">
                          <a:effectLst/>
                        </a:rPr>
                        <a:t>Level 5</a:t>
                      </a:r>
                      <a:endParaRPr lang="en-US" sz="20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8377" marR="78377" marT="39189" marB="39189">
                    <a:solidFill>
                      <a:schemeClr val="bg2"/>
                    </a:solidFill>
                  </a:tcPr>
                </a:tc>
                <a:extLst>
                  <a:ext uri="{0D108BD9-81ED-4DB2-BD59-A6C34878D82A}">
                    <a16:rowId xmlns:a16="http://schemas.microsoft.com/office/drawing/2014/main" val="330423541"/>
                  </a:ext>
                </a:extLst>
              </a:tr>
              <a:tr h="1494609">
                <a:tc>
                  <a:txBody>
                    <a:bodyPr/>
                    <a:lstStyle/>
                    <a:p>
                      <a:pPr marL="342900" lvl="0" indent="-342900">
                        <a:buFont typeface="Arial" panose="020B0604020202020204" pitchFamily="34" charset="0"/>
                        <a:buChar char="•"/>
                        <a:tabLst>
                          <a:tab pos="457200" algn="l"/>
                        </a:tabLst>
                      </a:pPr>
                      <a:r>
                        <a:rPr lang="en-US" sz="2000" kern="100">
                          <a:effectLst/>
                        </a:rPr>
                        <a:t>Does not describe</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78377" marR="78377" marT="39189" marB="39189"/>
                </a:tc>
                <a:tc>
                  <a:txBody>
                    <a:bodyPr/>
                    <a:lstStyle/>
                    <a:p>
                      <a:pPr marL="342900" lvl="0" indent="-342900">
                        <a:buFont typeface="Arial" panose="020B0604020202020204" pitchFamily="34" charset="0"/>
                        <a:buChar char="•"/>
                        <a:tabLst>
                          <a:tab pos="457200" algn="l"/>
                        </a:tabLst>
                      </a:pPr>
                      <a:r>
                        <a:rPr lang="en-US" sz="2000" kern="100">
                          <a:effectLst/>
                        </a:rPr>
                        <a:t>Briefly describes</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78377" marR="78377" marT="39189" marB="39189"/>
                </a:tc>
                <a:tc>
                  <a:txBody>
                    <a:bodyPr/>
                    <a:lstStyle/>
                    <a:p>
                      <a:pPr marL="342900" lvl="0" indent="-342900">
                        <a:buFont typeface="Arial" panose="020B0604020202020204" pitchFamily="34" charset="0"/>
                        <a:buChar char="•"/>
                        <a:tabLst>
                          <a:tab pos="457200" algn="l"/>
                        </a:tabLst>
                      </a:pPr>
                      <a:r>
                        <a:rPr lang="en-US" sz="2000" kern="100" dirty="0">
                          <a:effectLst/>
                        </a:rPr>
                        <a:t>Describes and analyzes</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8377" marR="78377" marT="39189" marB="39189"/>
                </a:tc>
                <a:tc>
                  <a:txBody>
                    <a:bodyPr/>
                    <a:lstStyle/>
                    <a:p>
                      <a:r>
                        <a:rPr lang="en-US" sz="2000" kern="100">
                          <a:effectLst/>
                        </a:rPr>
                        <a:t>All of level 3 plus</a:t>
                      </a:r>
                    </a:p>
                    <a:p>
                      <a:pPr marL="342900" lvl="0" indent="-342900">
                        <a:buFont typeface="Arial" panose="020B0604020202020204" pitchFamily="34" charset="0"/>
                        <a:buChar char="•"/>
                        <a:tabLst>
                          <a:tab pos="457200" algn="l"/>
                        </a:tabLst>
                      </a:pPr>
                      <a:r>
                        <a:rPr lang="en-US" sz="2000" kern="100">
                          <a:effectLst/>
                        </a:rPr>
                        <a:t>explains</a:t>
                      </a:r>
                    </a:p>
                    <a:p>
                      <a:pPr marL="342900" lvl="0" indent="-342900">
                        <a:buFont typeface="Arial" panose="020B0604020202020204" pitchFamily="34" charset="0"/>
                        <a:buChar char="•"/>
                        <a:tabLst>
                          <a:tab pos="457200" algn="l"/>
                        </a:tabLst>
                      </a:pPr>
                      <a:r>
                        <a:rPr lang="en-US" sz="2000" kern="100">
                          <a:effectLst/>
                        </a:rPr>
                        <a:t>impacted</a:t>
                      </a:r>
                    </a:p>
                    <a:p>
                      <a:pPr marL="342900" lvl="0" indent="-342900">
                        <a:buFont typeface="Arial" panose="020B0604020202020204" pitchFamily="34" charset="0"/>
                        <a:buChar char="•"/>
                        <a:tabLst>
                          <a:tab pos="457200" algn="l"/>
                        </a:tabLst>
                      </a:pPr>
                      <a:r>
                        <a:rPr lang="en-US" sz="2000" kern="100">
                          <a:effectLst/>
                        </a:rPr>
                        <a:t>providing evidence</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78377" marR="78377" marT="39189" marB="39189"/>
                </a:tc>
                <a:tc>
                  <a:txBody>
                    <a:bodyPr/>
                    <a:lstStyle/>
                    <a:p>
                      <a:r>
                        <a:rPr lang="en-US" sz="2000" kern="100" dirty="0">
                          <a:effectLst/>
                        </a:rPr>
                        <a:t>All of levels 3 and 4 plus</a:t>
                      </a:r>
                    </a:p>
                    <a:p>
                      <a:pPr marL="342900" lvl="0" indent="-342900">
                        <a:buFont typeface="Arial" panose="020B0604020202020204" pitchFamily="34" charset="0"/>
                        <a:buChar char="•"/>
                        <a:tabLst>
                          <a:tab pos="457200" algn="l"/>
                        </a:tabLst>
                      </a:pPr>
                      <a:r>
                        <a:rPr lang="en-US" sz="2000" kern="100" dirty="0">
                          <a:effectLst/>
                        </a:rPr>
                        <a:t>critiques</a:t>
                      </a:r>
                    </a:p>
                    <a:p>
                      <a:pPr marL="342900" lvl="0" indent="-342900">
                        <a:buFont typeface="Arial" panose="020B0604020202020204" pitchFamily="34" charset="0"/>
                        <a:buChar char="•"/>
                        <a:tabLst>
                          <a:tab pos="457200" algn="l"/>
                        </a:tabLst>
                      </a:pPr>
                      <a:r>
                        <a:rPr lang="en-US" sz="2000" kern="100" dirty="0">
                          <a:effectLst/>
                        </a:rPr>
                        <a:t>citing processes &amp; research</a:t>
                      </a:r>
                    </a:p>
                    <a:p>
                      <a:pPr marL="342900" lvl="0" indent="-342900">
                        <a:buFont typeface="Arial" panose="020B0604020202020204" pitchFamily="34" charset="0"/>
                        <a:buChar char="•"/>
                        <a:tabLst>
                          <a:tab pos="457200" algn="l"/>
                        </a:tabLst>
                      </a:pPr>
                      <a:r>
                        <a:rPr lang="en-US" sz="2000" kern="100" dirty="0">
                          <a:effectLst/>
                        </a:rPr>
                        <a:t>supports or refutes</a:t>
                      </a:r>
                    </a:p>
                    <a:p>
                      <a:pPr marL="342900" lvl="0" indent="-342900">
                        <a:buFont typeface="Arial" panose="020B0604020202020204" pitchFamily="34" charset="0"/>
                        <a:buChar char="•"/>
                        <a:tabLst>
                          <a:tab pos="457200" algn="l"/>
                        </a:tabLst>
                      </a:pPr>
                      <a:r>
                        <a:rPr lang="en-US" sz="2000" kern="100" dirty="0">
                          <a:effectLst/>
                        </a:rPr>
                        <a:t>outlines implications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8377" marR="78377" marT="39189" marB="39189"/>
                </a:tc>
                <a:extLst>
                  <a:ext uri="{0D108BD9-81ED-4DB2-BD59-A6C34878D82A}">
                    <a16:rowId xmlns:a16="http://schemas.microsoft.com/office/drawing/2014/main" val="355789790"/>
                  </a:ext>
                </a:extLst>
              </a:tr>
            </a:tbl>
          </a:graphicData>
        </a:graphic>
      </p:graphicFrame>
      <p:sp>
        <p:nvSpPr>
          <p:cNvPr id="6" name="TextBox 5">
            <a:extLst>
              <a:ext uri="{FF2B5EF4-FFF2-40B4-BE49-F238E27FC236}">
                <a16:creationId xmlns:a16="http://schemas.microsoft.com/office/drawing/2014/main" id="{B7A309FA-0180-BB45-9F39-C49AE07701AB}"/>
              </a:ext>
            </a:extLst>
          </p:cNvPr>
          <p:cNvSpPr txBox="1"/>
          <p:nvPr/>
        </p:nvSpPr>
        <p:spPr>
          <a:xfrm rot="1430559">
            <a:off x="556327" y="5405625"/>
            <a:ext cx="1334240" cy="646331"/>
          </a:xfrm>
          <a:prstGeom prst="rect">
            <a:avLst/>
          </a:prstGeom>
          <a:noFill/>
        </p:spPr>
        <p:txBody>
          <a:bodyPr wrap="square" rtlCol="0">
            <a:spAutoFit/>
          </a:bodyPr>
          <a:lstStyle/>
          <a:p>
            <a:r>
              <a:rPr lang="en-US" dirty="0">
                <a:solidFill>
                  <a:srgbClr val="0070C0"/>
                </a:solidFill>
              </a:rPr>
              <a:t>Absence of...”NOT”</a:t>
            </a:r>
          </a:p>
        </p:txBody>
      </p:sp>
      <p:sp>
        <p:nvSpPr>
          <p:cNvPr id="7" name="TextBox 6">
            <a:extLst>
              <a:ext uri="{FF2B5EF4-FFF2-40B4-BE49-F238E27FC236}">
                <a16:creationId xmlns:a16="http://schemas.microsoft.com/office/drawing/2014/main" id="{D4E4E580-E157-AF25-5E33-CA72C0F7FCDD}"/>
              </a:ext>
            </a:extLst>
          </p:cNvPr>
          <p:cNvSpPr txBox="1"/>
          <p:nvPr/>
        </p:nvSpPr>
        <p:spPr>
          <a:xfrm rot="1107578">
            <a:off x="2806925" y="5304919"/>
            <a:ext cx="1939586" cy="923330"/>
          </a:xfrm>
          <a:prstGeom prst="rect">
            <a:avLst/>
          </a:prstGeom>
          <a:noFill/>
        </p:spPr>
        <p:txBody>
          <a:bodyPr wrap="square" rtlCol="0">
            <a:spAutoFit/>
          </a:bodyPr>
          <a:lstStyle/>
          <a:p>
            <a:r>
              <a:rPr lang="en-US" dirty="0">
                <a:solidFill>
                  <a:srgbClr val="0070C0"/>
                </a:solidFill>
              </a:rPr>
              <a:t>Parts are evident, parts are missing</a:t>
            </a:r>
          </a:p>
        </p:txBody>
      </p:sp>
      <p:sp>
        <p:nvSpPr>
          <p:cNvPr id="3" name="TextBox 2">
            <a:extLst>
              <a:ext uri="{FF2B5EF4-FFF2-40B4-BE49-F238E27FC236}">
                <a16:creationId xmlns:a16="http://schemas.microsoft.com/office/drawing/2014/main" id="{B1F944AD-CCBA-49B4-EEF4-25D8A874405D}"/>
              </a:ext>
            </a:extLst>
          </p:cNvPr>
          <p:cNvSpPr txBox="1"/>
          <p:nvPr/>
        </p:nvSpPr>
        <p:spPr>
          <a:xfrm rot="854847">
            <a:off x="5050354" y="5337863"/>
            <a:ext cx="2434710" cy="923330"/>
          </a:xfrm>
          <a:prstGeom prst="rect">
            <a:avLst/>
          </a:prstGeom>
          <a:noFill/>
        </p:spPr>
        <p:txBody>
          <a:bodyPr wrap="square" rtlCol="0">
            <a:spAutoFit/>
          </a:bodyPr>
          <a:lstStyle/>
          <a:p>
            <a:r>
              <a:rPr lang="en-US" dirty="0">
                <a:solidFill>
                  <a:srgbClr val="0070C0"/>
                </a:solidFill>
              </a:rPr>
              <a:t>Reflects the Essential Question in statement form</a:t>
            </a:r>
          </a:p>
        </p:txBody>
      </p:sp>
      <p:sp>
        <p:nvSpPr>
          <p:cNvPr id="8" name="TextBox 7">
            <a:extLst>
              <a:ext uri="{FF2B5EF4-FFF2-40B4-BE49-F238E27FC236}">
                <a16:creationId xmlns:a16="http://schemas.microsoft.com/office/drawing/2014/main" id="{500587E3-1833-FEFD-A34D-CCD17E3AFD7F}"/>
              </a:ext>
            </a:extLst>
          </p:cNvPr>
          <p:cNvSpPr txBox="1"/>
          <p:nvPr/>
        </p:nvSpPr>
        <p:spPr>
          <a:xfrm rot="826455">
            <a:off x="7774461" y="5309845"/>
            <a:ext cx="2037725" cy="923330"/>
          </a:xfrm>
          <a:prstGeom prst="rect">
            <a:avLst/>
          </a:prstGeom>
          <a:noFill/>
        </p:spPr>
        <p:txBody>
          <a:bodyPr wrap="square" rtlCol="0">
            <a:spAutoFit/>
          </a:bodyPr>
          <a:lstStyle/>
          <a:p>
            <a:r>
              <a:rPr lang="en-US" dirty="0">
                <a:solidFill>
                  <a:srgbClr val="0070C0"/>
                </a:solidFill>
              </a:rPr>
              <a:t>Essential Question plus some additional</a:t>
            </a:r>
          </a:p>
        </p:txBody>
      </p:sp>
      <p:sp>
        <p:nvSpPr>
          <p:cNvPr id="9" name="TextBox 8">
            <a:extLst>
              <a:ext uri="{FF2B5EF4-FFF2-40B4-BE49-F238E27FC236}">
                <a16:creationId xmlns:a16="http://schemas.microsoft.com/office/drawing/2014/main" id="{364656B5-F4A0-CE96-1467-9FBC600EDA33}"/>
              </a:ext>
            </a:extLst>
          </p:cNvPr>
          <p:cNvSpPr txBox="1"/>
          <p:nvPr/>
        </p:nvSpPr>
        <p:spPr>
          <a:xfrm rot="957630">
            <a:off x="10060779" y="5381389"/>
            <a:ext cx="1633928" cy="923330"/>
          </a:xfrm>
          <a:prstGeom prst="rect">
            <a:avLst/>
          </a:prstGeom>
          <a:noFill/>
        </p:spPr>
        <p:txBody>
          <a:bodyPr wrap="square" rtlCol="0">
            <a:spAutoFit/>
          </a:bodyPr>
          <a:lstStyle/>
          <a:p>
            <a:r>
              <a:rPr lang="en-US" dirty="0">
                <a:solidFill>
                  <a:srgbClr val="0070C0"/>
                </a:solidFill>
              </a:rPr>
              <a:t>Level 3 + Level 4 + even more!</a:t>
            </a:r>
          </a:p>
        </p:txBody>
      </p:sp>
    </p:spTree>
    <p:extLst>
      <p:ext uri="{BB962C8B-B14F-4D97-AF65-F5344CB8AC3E}">
        <p14:creationId xmlns:p14="http://schemas.microsoft.com/office/powerpoint/2010/main" val="36071702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FFCB6-B907-6C1A-C426-6C03402F1B81}"/>
              </a:ext>
            </a:extLst>
          </p:cNvPr>
          <p:cNvSpPr>
            <a:spLocks noGrp="1"/>
          </p:cNvSpPr>
          <p:nvPr>
            <p:ph type="title"/>
          </p:nvPr>
        </p:nvSpPr>
        <p:spPr>
          <a:xfrm>
            <a:off x="311285" y="286603"/>
            <a:ext cx="11734969" cy="1050213"/>
          </a:xfrm>
        </p:spPr>
        <p:txBody>
          <a:bodyPr>
            <a:normAutofit fontScale="90000"/>
          </a:bodyPr>
          <a:lstStyle/>
          <a:p>
            <a:pPr algn="ctr"/>
            <a:r>
              <a:rPr lang="en-US" dirty="0"/>
              <a:t>Understanding Language is Key!</a:t>
            </a:r>
            <a:br>
              <a:rPr lang="en-US" dirty="0"/>
            </a:br>
            <a:r>
              <a:rPr lang="en-US" dirty="0"/>
              <a:t>Rubric 2.1</a:t>
            </a:r>
          </a:p>
        </p:txBody>
      </p:sp>
      <p:graphicFrame>
        <p:nvGraphicFramePr>
          <p:cNvPr id="5" name="Table 5">
            <a:extLst>
              <a:ext uri="{FF2B5EF4-FFF2-40B4-BE49-F238E27FC236}">
                <a16:creationId xmlns:a16="http://schemas.microsoft.com/office/drawing/2014/main" id="{C6F19339-439D-A737-0A69-3C6A08893D35}"/>
              </a:ext>
            </a:extLst>
          </p:cNvPr>
          <p:cNvGraphicFramePr>
            <a:graphicFrameLocks noGrp="1"/>
          </p:cNvGraphicFramePr>
          <p:nvPr>
            <p:ph idx="1"/>
            <p:extLst>
              <p:ext uri="{D42A27DB-BD31-4B8C-83A1-F6EECF244321}">
                <p14:modId xmlns:p14="http://schemas.microsoft.com/office/powerpoint/2010/main" val="3107488972"/>
              </p:ext>
            </p:extLst>
          </p:nvPr>
        </p:nvGraphicFramePr>
        <p:xfrm>
          <a:off x="311284" y="1846263"/>
          <a:ext cx="11734970" cy="3444240"/>
        </p:xfrm>
        <a:graphic>
          <a:graphicData uri="http://schemas.openxmlformats.org/drawingml/2006/table">
            <a:tbl>
              <a:tblPr firstRow="1" bandRow="1">
                <a:tableStyleId>{5940675A-B579-460E-94D1-54222C63F5DA}</a:tableStyleId>
              </a:tblPr>
              <a:tblGrid>
                <a:gridCol w="2346994">
                  <a:extLst>
                    <a:ext uri="{9D8B030D-6E8A-4147-A177-3AD203B41FA5}">
                      <a16:colId xmlns:a16="http://schemas.microsoft.com/office/drawing/2014/main" val="3438398984"/>
                    </a:ext>
                  </a:extLst>
                </a:gridCol>
                <a:gridCol w="2346994">
                  <a:extLst>
                    <a:ext uri="{9D8B030D-6E8A-4147-A177-3AD203B41FA5}">
                      <a16:colId xmlns:a16="http://schemas.microsoft.com/office/drawing/2014/main" val="3683956884"/>
                    </a:ext>
                  </a:extLst>
                </a:gridCol>
                <a:gridCol w="2346994">
                  <a:extLst>
                    <a:ext uri="{9D8B030D-6E8A-4147-A177-3AD203B41FA5}">
                      <a16:colId xmlns:a16="http://schemas.microsoft.com/office/drawing/2014/main" val="1865759799"/>
                    </a:ext>
                  </a:extLst>
                </a:gridCol>
                <a:gridCol w="2346994">
                  <a:extLst>
                    <a:ext uri="{9D8B030D-6E8A-4147-A177-3AD203B41FA5}">
                      <a16:colId xmlns:a16="http://schemas.microsoft.com/office/drawing/2014/main" val="1227605337"/>
                    </a:ext>
                  </a:extLst>
                </a:gridCol>
                <a:gridCol w="2346994">
                  <a:extLst>
                    <a:ext uri="{9D8B030D-6E8A-4147-A177-3AD203B41FA5}">
                      <a16:colId xmlns:a16="http://schemas.microsoft.com/office/drawing/2014/main" val="244180546"/>
                    </a:ext>
                  </a:extLst>
                </a:gridCol>
              </a:tblGrid>
              <a:tr h="624563">
                <a:tc>
                  <a:txBody>
                    <a:bodyPr/>
                    <a:lstStyle/>
                    <a:p>
                      <a:pPr algn="ctr"/>
                      <a:r>
                        <a:rPr lang="en-US" sz="2400" dirty="0">
                          <a:solidFill>
                            <a:schemeClr val="tx1"/>
                          </a:solidFill>
                        </a:rPr>
                        <a:t>Level 1</a:t>
                      </a:r>
                    </a:p>
                  </a:txBody>
                  <a:tcPr>
                    <a:solidFill>
                      <a:schemeClr val="bg2"/>
                    </a:solidFill>
                  </a:tcPr>
                </a:tc>
                <a:tc>
                  <a:txBody>
                    <a:bodyPr/>
                    <a:lstStyle/>
                    <a:p>
                      <a:pPr algn="ctr"/>
                      <a:r>
                        <a:rPr lang="en-US" sz="2400" dirty="0">
                          <a:solidFill>
                            <a:schemeClr val="tx1"/>
                          </a:solidFill>
                        </a:rPr>
                        <a:t>Level 2</a:t>
                      </a:r>
                    </a:p>
                  </a:txBody>
                  <a:tcPr>
                    <a:solidFill>
                      <a:schemeClr val="bg2"/>
                    </a:solidFill>
                  </a:tcPr>
                </a:tc>
                <a:tc>
                  <a:txBody>
                    <a:bodyPr/>
                    <a:lstStyle/>
                    <a:p>
                      <a:pPr algn="ctr"/>
                      <a:r>
                        <a:rPr lang="en-US" sz="2400" dirty="0">
                          <a:solidFill>
                            <a:schemeClr val="tx1"/>
                          </a:solidFill>
                        </a:rPr>
                        <a:t>Level 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Restates the essential question</a:t>
                      </a:r>
                    </a:p>
                  </a:txBody>
                  <a:tcPr>
                    <a:solidFill>
                      <a:schemeClr val="bg2"/>
                    </a:solidFill>
                  </a:tcPr>
                </a:tc>
                <a:tc>
                  <a:txBody>
                    <a:bodyPr/>
                    <a:lstStyle/>
                    <a:p>
                      <a:pPr algn="ctr"/>
                      <a:r>
                        <a:rPr lang="en-US" sz="2400" dirty="0">
                          <a:solidFill>
                            <a:schemeClr val="tx1"/>
                          </a:solidFill>
                        </a:rPr>
                        <a:t>Level 4</a:t>
                      </a:r>
                    </a:p>
                  </a:txBody>
                  <a:tcPr>
                    <a:solidFill>
                      <a:schemeClr val="bg2"/>
                    </a:solidFill>
                  </a:tcPr>
                </a:tc>
                <a:tc>
                  <a:txBody>
                    <a:bodyPr/>
                    <a:lstStyle/>
                    <a:p>
                      <a:pPr algn="ctr"/>
                      <a:r>
                        <a:rPr lang="en-US" sz="2400" dirty="0">
                          <a:solidFill>
                            <a:schemeClr val="tx1"/>
                          </a:solidFill>
                        </a:rPr>
                        <a:t>Level 5</a:t>
                      </a:r>
                    </a:p>
                  </a:txBody>
                  <a:tcPr>
                    <a:solidFill>
                      <a:schemeClr val="bg2"/>
                    </a:solidFill>
                  </a:tcPr>
                </a:tc>
                <a:extLst>
                  <a:ext uri="{0D108BD9-81ED-4DB2-BD59-A6C34878D82A}">
                    <a16:rowId xmlns:a16="http://schemas.microsoft.com/office/drawing/2014/main" val="1940799648"/>
                  </a:ext>
                </a:extLst>
              </a:tr>
              <a:tr h="1743516">
                <a:tc>
                  <a:txBody>
                    <a:bodyPr/>
                    <a:lstStyle/>
                    <a:p>
                      <a:pPr marL="285750" indent="-285750">
                        <a:buFont typeface="Arial" panose="020B0604020202020204" pitchFamily="34" charset="0"/>
                        <a:buChar char="•"/>
                      </a:pPr>
                      <a:r>
                        <a:rPr lang="en-US" dirty="0"/>
                        <a:t>Does not describe</a:t>
                      </a:r>
                    </a:p>
                  </a:txBody>
                  <a:tcPr/>
                </a:tc>
                <a:tc>
                  <a:txBody>
                    <a:bodyPr/>
                    <a:lstStyle/>
                    <a:p>
                      <a:pPr marL="285750" indent="-285750">
                        <a:buFont typeface="Arial" panose="020B0604020202020204" pitchFamily="34" charset="0"/>
                        <a:buChar char="•"/>
                      </a:pPr>
                      <a:r>
                        <a:rPr lang="en-US" dirty="0"/>
                        <a:t>Briefly describes</a:t>
                      </a:r>
                    </a:p>
                  </a:txBody>
                  <a:tcPr/>
                </a:tc>
                <a:tc>
                  <a:txBody>
                    <a:bodyPr/>
                    <a:lstStyle/>
                    <a:p>
                      <a:pPr marL="285750" indent="-285750">
                        <a:buFont typeface="Arial" panose="020B0604020202020204" pitchFamily="34" charset="0"/>
                        <a:buChar char="•"/>
                      </a:pPr>
                      <a:r>
                        <a:rPr lang="en-US" dirty="0"/>
                        <a:t>Describes and analyzes</a:t>
                      </a:r>
                    </a:p>
                    <a:p>
                      <a:pPr marL="285750" indent="-285750">
                        <a:buFont typeface="Arial" panose="020B0604020202020204" pitchFamily="34" charset="0"/>
                        <a:buChar char="•"/>
                      </a:pPr>
                      <a:endParaRPr lang="en-US" dirty="0"/>
                    </a:p>
                  </a:txBody>
                  <a:tcPr/>
                </a:tc>
                <a:tc>
                  <a:txBody>
                    <a:bodyPr/>
                    <a:lstStyle/>
                    <a:p>
                      <a:pPr marL="0" indent="0">
                        <a:buFont typeface="Arial" panose="020B0604020202020204" pitchFamily="34" charset="0"/>
                        <a:buNone/>
                      </a:pPr>
                      <a:r>
                        <a:rPr lang="en-US" dirty="0"/>
                        <a:t>All of level 3 plus</a:t>
                      </a:r>
                    </a:p>
                    <a:p>
                      <a:pPr marL="285750" indent="-285750">
                        <a:buFont typeface="Arial" panose="020B0604020202020204" pitchFamily="34" charset="0"/>
                        <a:buChar char="•"/>
                      </a:pPr>
                      <a:r>
                        <a:rPr lang="en-US" dirty="0"/>
                        <a:t>explains</a:t>
                      </a:r>
                    </a:p>
                    <a:p>
                      <a:pPr marL="285750" indent="-285750">
                        <a:buFont typeface="Arial" panose="020B0604020202020204" pitchFamily="34" charset="0"/>
                        <a:buChar char="•"/>
                      </a:pPr>
                      <a:r>
                        <a:rPr lang="en-US" dirty="0"/>
                        <a:t>impacted</a:t>
                      </a:r>
                    </a:p>
                    <a:p>
                      <a:pPr marL="285750" indent="-285750">
                        <a:buFont typeface="Arial" panose="020B0604020202020204" pitchFamily="34" charset="0"/>
                        <a:buChar char="•"/>
                      </a:pPr>
                      <a:r>
                        <a:rPr lang="en-US" dirty="0"/>
                        <a:t>providing evidence</a:t>
                      </a:r>
                    </a:p>
                    <a:p>
                      <a:endParaRPr lang="en-US" dirty="0"/>
                    </a:p>
                  </a:txBody>
                  <a:tcPr/>
                </a:tc>
                <a:tc>
                  <a:txBody>
                    <a:bodyPr/>
                    <a:lstStyle/>
                    <a:p>
                      <a:pPr marL="0" indent="0">
                        <a:buFont typeface="Arial" panose="020B0604020202020204" pitchFamily="34" charset="0"/>
                        <a:buNone/>
                      </a:pPr>
                      <a:r>
                        <a:rPr lang="en-US" sz="1800" kern="1200" dirty="0">
                          <a:solidFill>
                            <a:schemeClr val="tx1"/>
                          </a:solidFill>
                          <a:effectLst/>
                          <a:latin typeface="+mn-lt"/>
                          <a:ea typeface="+mn-ea"/>
                          <a:cs typeface="+mn-cs"/>
                        </a:rPr>
                        <a:t>All of levels 3 and 4 plus</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critiques</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citing processes &amp; research</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supports or refutes</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outlines implications</a:t>
                      </a:r>
                      <a:r>
                        <a:rPr lang="en-US" dirty="0">
                          <a:effectLst/>
                        </a:rPr>
                        <a:t> </a:t>
                      </a:r>
                      <a:endParaRPr lang="en-US" dirty="0"/>
                    </a:p>
                  </a:txBody>
                  <a:tcPr/>
                </a:tc>
                <a:extLst>
                  <a:ext uri="{0D108BD9-81ED-4DB2-BD59-A6C34878D82A}">
                    <a16:rowId xmlns:a16="http://schemas.microsoft.com/office/drawing/2014/main" val="1259873351"/>
                  </a:ext>
                </a:extLst>
              </a:tr>
            </a:tbl>
          </a:graphicData>
        </a:graphic>
      </p:graphicFrame>
      <p:sp>
        <p:nvSpPr>
          <p:cNvPr id="4" name="Slide Number Placeholder 3">
            <a:extLst>
              <a:ext uri="{FF2B5EF4-FFF2-40B4-BE49-F238E27FC236}">
                <a16:creationId xmlns:a16="http://schemas.microsoft.com/office/drawing/2014/main" id="{2327470E-3110-F8B0-34BF-D69627FA27CB}"/>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1504915618"/>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FFCB6-B907-6C1A-C426-6C03402F1B81}"/>
              </a:ext>
            </a:extLst>
          </p:cNvPr>
          <p:cNvSpPr>
            <a:spLocks noGrp="1"/>
          </p:cNvSpPr>
          <p:nvPr>
            <p:ph type="title"/>
          </p:nvPr>
        </p:nvSpPr>
        <p:spPr>
          <a:xfrm>
            <a:off x="311285" y="286603"/>
            <a:ext cx="11734969" cy="1199297"/>
          </a:xfrm>
        </p:spPr>
        <p:txBody>
          <a:bodyPr>
            <a:noAutofit/>
          </a:bodyPr>
          <a:lstStyle/>
          <a:p>
            <a:pPr algn="ctr"/>
            <a:r>
              <a:rPr lang="en-US" sz="4800" dirty="0"/>
              <a:t>Understanding Language is Key! </a:t>
            </a:r>
            <a:br>
              <a:rPr lang="en-US" sz="4800" dirty="0"/>
            </a:br>
            <a:r>
              <a:rPr lang="en-US" sz="4800" dirty="0"/>
              <a:t>Rubric 2.2</a:t>
            </a:r>
          </a:p>
        </p:txBody>
      </p:sp>
      <p:graphicFrame>
        <p:nvGraphicFramePr>
          <p:cNvPr id="5" name="Table 5">
            <a:extLst>
              <a:ext uri="{FF2B5EF4-FFF2-40B4-BE49-F238E27FC236}">
                <a16:creationId xmlns:a16="http://schemas.microsoft.com/office/drawing/2014/main" id="{C6F19339-439D-A737-0A69-3C6A08893D35}"/>
              </a:ext>
            </a:extLst>
          </p:cNvPr>
          <p:cNvGraphicFramePr>
            <a:graphicFrameLocks noGrp="1"/>
          </p:cNvGraphicFramePr>
          <p:nvPr>
            <p:ph idx="1"/>
            <p:extLst>
              <p:ext uri="{D42A27DB-BD31-4B8C-83A1-F6EECF244321}">
                <p14:modId xmlns:p14="http://schemas.microsoft.com/office/powerpoint/2010/main" val="3850491056"/>
              </p:ext>
            </p:extLst>
          </p:nvPr>
        </p:nvGraphicFramePr>
        <p:xfrm>
          <a:off x="311285" y="1867485"/>
          <a:ext cx="11381363" cy="3931920"/>
        </p:xfrm>
        <a:graphic>
          <a:graphicData uri="http://schemas.openxmlformats.org/drawingml/2006/table">
            <a:tbl>
              <a:tblPr firstRow="1" bandRow="1">
                <a:tableStyleId>{5940675A-B579-460E-94D1-54222C63F5DA}</a:tableStyleId>
              </a:tblPr>
              <a:tblGrid>
                <a:gridCol w="2171530">
                  <a:extLst>
                    <a:ext uri="{9D8B030D-6E8A-4147-A177-3AD203B41FA5}">
                      <a16:colId xmlns:a16="http://schemas.microsoft.com/office/drawing/2014/main" val="3438398984"/>
                    </a:ext>
                  </a:extLst>
                </a:gridCol>
                <a:gridCol w="2024977">
                  <a:extLst>
                    <a:ext uri="{9D8B030D-6E8A-4147-A177-3AD203B41FA5}">
                      <a16:colId xmlns:a16="http://schemas.microsoft.com/office/drawing/2014/main" val="3683956884"/>
                    </a:ext>
                  </a:extLst>
                </a:gridCol>
                <a:gridCol w="2390291">
                  <a:extLst>
                    <a:ext uri="{9D8B030D-6E8A-4147-A177-3AD203B41FA5}">
                      <a16:colId xmlns:a16="http://schemas.microsoft.com/office/drawing/2014/main" val="1865759799"/>
                    </a:ext>
                  </a:extLst>
                </a:gridCol>
                <a:gridCol w="2429533">
                  <a:extLst>
                    <a:ext uri="{9D8B030D-6E8A-4147-A177-3AD203B41FA5}">
                      <a16:colId xmlns:a16="http://schemas.microsoft.com/office/drawing/2014/main" val="1227605337"/>
                    </a:ext>
                  </a:extLst>
                </a:gridCol>
                <a:gridCol w="2365032">
                  <a:extLst>
                    <a:ext uri="{9D8B030D-6E8A-4147-A177-3AD203B41FA5}">
                      <a16:colId xmlns:a16="http://schemas.microsoft.com/office/drawing/2014/main" val="244180546"/>
                    </a:ext>
                  </a:extLst>
                </a:gridCol>
              </a:tblGrid>
              <a:tr h="771774">
                <a:tc>
                  <a:txBody>
                    <a:bodyPr/>
                    <a:lstStyle/>
                    <a:p>
                      <a:pPr algn="ctr"/>
                      <a:r>
                        <a:rPr lang="en-US" sz="2400" dirty="0">
                          <a:solidFill>
                            <a:schemeClr val="tx1"/>
                          </a:solidFill>
                        </a:rPr>
                        <a:t>Level 1</a:t>
                      </a:r>
                    </a:p>
                  </a:txBody>
                  <a:tcPr>
                    <a:solidFill>
                      <a:schemeClr val="bg2"/>
                    </a:solidFill>
                  </a:tcPr>
                </a:tc>
                <a:tc>
                  <a:txBody>
                    <a:bodyPr/>
                    <a:lstStyle/>
                    <a:p>
                      <a:pPr algn="ctr"/>
                      <a:r>
                        <a:rPr lang="en-US" sz="2400" dirty="0">
                          <a:solidFill>
                            <a:schemeClr val="tx1"/>
                          </a:solidFill>
                        </a:rPr>
                        <a:t>Level 2</a:t>
                      </a:r>
                    </a:p>
                  </a:txBody>
                  <a:tcPr>
                    <a:solidFill>
                      <a:schemeClr val="bg2"/>
                    </a:solidFill>
                  </a:tcPr>
                </a:tc>
                <a:tc>
                  <a:txBody>
                    <a:bodyPr/>
                    <a:lstStyle/>
                    <a:p>
                      <a:pPr algn="ctr"/>
                      <a:r>
                        <a:rPr lang="en-US" sz="2400" dirty="0">
                          <a:solidFill>
                            <a:schemeClr val="tx1"/>
                          </a:solidFill>
                        </a:rPr>
                        <a:t>Level 3</a:t>
                      </a:r>
                    </a:p>
                    <a:p>
                      <a:pPr algn="ctr"/>
                      <a:r>
                        <a:rPr lang="en-US" sz="1400" dirty="0">
                          <a:solidFill>
                            <a:schemeClr val="tx1"/>
                          </a:solidFill>
                        </a:rPr>
                        <a:t>Restates the essential question</a:t>
                      </a:r>
                    </a:p>
                  </a:txBody>
                  <a:tcPr>
                    <a:solidFill>
                      <a:schemeClr val="bg2"/>
                    </a:solidFill>
                  </a:tcPr>
                </a:tc>
                <a:tc>
                  <a:txBody>
                    <a:bodyPr/>
                    <a:lstStyle/>
                    <a:p>
                      <a:pPr algn="ctr"/>
                      <a:r>
                        <a:rPr lang="en-US" sz="2400" dirty="0">
                          <a:solidFill>
                            <a:schemeClr val="tx1"/>
                          </a:solidFill>
                        </a:rPr>
                        <a:t>Level 4</a:t>
                      </a:r>
                    </a:p>
                  </a:txBody>
                  <a:tcPr>
                    <a:solidFill>
                      <a:schemeClr val="bg2"/>
                    </a:solidFill>
                  </a:tcPr>
                </a:tc>
                <a:tc>
                  <a:txBody>
                    <a:bodyPr/>
                    <a:lstStyle/>
                    <a:p>
                      <a:pPr algn="ctr"/>
                      <a:r>
                        <a:rPr lang="en-US" sz="2400" dirty="0">
                          <a:solidFill>
                            <a:schemeClr val="tx1"/>
                          </a:solidFill>
                        </a:rPr>
                        <a:t>Level 5</a:t>
                      </a:r>
                    </a:p>
                  </a:txBody>
                  <a:tcPr>
                    <a:solidFill>
                      <a:schemeClr val="bg2"/>
                    </a:solidFill>
                  </a:tcPr>
                </a:tc>
                <a:extLst>
                  <a:ext uri="{0D108BD9-81ED-4DB2-BD59-A6C34878D82A}">
                    <a16:rowId xmlns:a16="http://schemas.microsoft.com/office/drawing/2014/main" val="1940799648"/>
                  </a:ext>
                </a:extLst>
              </a:tr>
              <a:tr h="1344151">
                <a:tc>
                  <a:txBody>
                    <a:bodyPr/>
                    <a:lstStyle/>
                    <a:p>
                      <a:pPr marL="285750" indent="-285750">
                        <a:buFont typeface="Arial" panose="020B0604020202020204" pitchFamily="34" charset="0"/>
                        <a:buChar char="•"/>
                      </a:pPr>
                      <a:r>
                        <a:rPr lang="en-US" sz="2000" kern="1200" dirty="0">
                          <a:solidFill>
                            <a:schemeClr val="tx1"/>
                          </a:solidFill>
                          <a:effectLst/>
                          <a:latin typeface="Calibri" panose="020F0502020204030204" pitchFamily="34" charset="0"/>
                          <a:ea typeface="+mn-ea"/>
                          <a:cs typeface="Calibri" panose="020F0502020204030204" pitchFamily="34" charset="0"/>
                        </a:rPr>
                        <a:t>selects, not based on [criteria]</a:t>
                      </a:r>
                    </a:p>
                    <a:p>
                      <a:pPr marL="285750" indent="-285750">
                        <a:buFont typeface="Arial" panose="020B0604020202020204" pitchFamily="34" charset="0"/>
                        <a:buChar char="•"/>
                      </a:pPr>
                      <a:r>
                        <a:rPr lang="en-US" sz="2000" kern="1200" dirty="0">
                          <a:solidFill>
                            <a:schemeClr val="tx1"/>
                          </a:solidFill>
                          <a:effectLst/>
                          <a:latin typeface="Calibri" panose="020F0502020204030204" pitchFamily="34" charset="0"/>
                          <a:ea typeface="+mn-ea"/>
                          <a:cs typeface="Calibri" panose="020F0502020204030204" pitchFamily="34" charset="0"/>
                        </a:rPr>
                        <a:t>provides little detail</a:t>
                      </a:r>
                    </a:p>
                    <a:p>
                      <a:pPr marL="285750" indent="-285750">
                        <a:buFont typeface="Arial" panose="020B0604020202020204" pitchFamily="34" charset="0"/>
                        <a:buChar char="•"/>
                      </a:pPr>
                      <a:r>
                        <a:rPr lang="en-US" sz="2000" kern="1200" dirty="0">
                          <a:solidFill>
                            <a:schemeClr val="tx1"/>
                          </a:solidFill>
                          <a:effectLst/>
                          <a:latin typeface="Calibri" panose="020F0502020204030204" pitchFamily="34" charset="0"/>
                          <a:ea typeface="+mn-ea"/>
                          <a:cs typeface="Calibri" panose="020F0502020204030204" pitchFamily="34" charset="0"/>
                        </a:rPr>
                        <a:t>does not provide reasons</a:t>
                      </a:r>
                    </a:p>
                    <a:p>
                      <a:pPr marL="285750" indent="-285750">
                        <a:buFont typeface="Arial" panose="020B0604020202020204" pitchFamily="34" charset="0"/>
                        <a:buChar char="•"/>
                      </a:pPr>
                      <a:r>
                        <a:rPr lang="en-US" sz="2000" kern="1200" dirty="0">
                          <a:solidFill>
                            <a:schemeClr val="tx1"/>
                          </a:solidFill>
                          <a:effectLst/>
                          <a:latin typeface="Calibri" panose="020F0502020204030204" pitchFamily="34" charset="0"/>
                          <a:ea typeface="+mn-ea"/>
                          <a:cs typeface="Calibri" panose="020F0502020204030204" pitchFamily="34" charset="0"/>
                        </a:rPr>
                        <a:t>does not select an area</a:t>
                      </a:r>
                      <a:endParaRPr lang="en-US" sz="2000" dirty="0">
                        <a:latin typeface="Calibri" panose="020F0502020204030204" pitchFamily="34" charset="0"/>
                        <a:cs typeface="Calibri" panose="020F0502020204030204" pitchFamily="34" charset="0"/>
                      </a:endParaRPr>
                    </a:p>
                  </a:txBody>
                  <a:tcPr/>
                </a:tc>
                <a:tc>
                  <a:txBody>
                    <a:bodyPr/>
                    <a:lstStyle/>
                    <a:p>
                      <a:pPr marL="285750" indent="-285750">
                        <a:buFont typeface="Arial" panose="020B0604020202020204" pitchFamily="34" charset="0"/>
                        <a:buChar char="•"/>
                      </a:pPr>
                      <a:r>
                        <a:rPr lang="en-US" sz="2000" kern="1200" dirty="0">
                          <a:solidFill>
                            <a:schemeClr val="tx1"/>
                          </a:solidFill>
                          <a:effectLst/>
                          <a:latin typeface="Calibri" panose="020F0502020204030204" pitchFamily="34" charset="0"/>
                          <a:ea typeface="+mn-ea"/>
                          <a:cs typeface="Calibri" panose="020F0502020204030204" pitchFamily="34" charset="0"/>
                        </a:rPr>
                        <a:t>selects and minimally describes</a:t>
                      </a:r>
                    </a:p>
                    <a:p>
                      <a:pPr marL="285750" indent="-285750">
                        <a:buFont typeface="Arial" panose="020B0604020202020204" pitchFamily="34" charset="0"/>
                        <a:buChar char="•"/>
                      </a:pPr>
                      <a:r>
                        <a:rPr lang="en-US" sz="2000" kern="1200" dirty="0">
                          <a:solidFill>
                            <a:schemeClr val="tx1"/>
                          </a:solidFill>
                          <a:effectLst/>
                          <a:latin typeface="Calibri" panose="020F0502020204030204" pitchFamily="34" charset="0"/>
                          <a:ea typeface="+mn-ea"/>
                          <a:cs typeface="Calibri" panose="020F0502020204030204" pitchFamily="34" charset="0"/>
                        </a:rPr>
                        <a:t>lists...and provides brief or irrelevant detail</a:t>
                      </a:r>
                    </a:p>
                    <a:p>
                      <a:pPr marL="285750" indent="-285750">
                        <a:buFont typeface="Arial" panose="020B0604020202020204" pitchFamily="34" charset="0"/>
                        <a:buChar char="•"/>
                      </a:pPr>
                      <a:r>
                        <a:rPr lang="en-US" sz="2000" kern="1200" dirty="0">
                          <a:solidFill>
                            <a:schemeClr val="tx1"/>
                          </a:solidFill>
                          <a:effectLst/>
                          <a:latin typeface="Calibri" panose="020F0502020204030204" pitchFamily="34" charset="0"/>
                          <a:ea typeface="+mn-ea"/>
                          <a:cs typeface="Calibri" panose="020F0502020204030204" pitchFamily="34" charset="0"/>
                        </a:rPr>
                        <a:t>reasons... are not clear</a:t>
                      </a:r>
                      <a:r>
                        <a:rPr lang="en-US" sz="2000" dirty="0">
                          <a:effectLst/>
                          <a:latin typeface="Calibri" panose="020F0502020204030204" pitchFamily="34" charset="0"/>
                          <a:cs typeface="Calibri" panose="020F0502020204030204" pitchFamily="34" charset="0"/>
                        </a:rPr>
                        <a:t> </a:t>
                      </a:r>
                      <a:endParaRPr lang="en-US" sz="2000" dirty="0">
                        <a:latin typeface="Calibri" panose="020F0502020204030204" pitchFamily="34" charset="0"/>
                        <a:cs typeface="Calibri" panose="020F0502020204030204" pitchFamily="34" charset="0"/>
                      </a:endParaRPr>
                    </a:p>
                  </a:txBody>
                  <a:tcPr/>
                </a:tc>
                <a:tc>
                  <a:txBody>
                    <a:bodyPr/>
                    <a:lstStyle/>
                    <a:p>
                      <a:pPr marL="285750" indent="-285750">
                        <a:buFont typeface="Arial" panose="020B0604020202020204" pitchFamily="34" charset="0"/>
                        <a:buChar char="•"/>
                      </a:pPr>
                      <a:r>
                        <a:rPr lang="en-US" sz="2000" kern="1200" dirty="0">
                          <a:solidFill>
                            <a:schemeClr val="tx1"/>
                          </a:solidFill>
                          <a:effectLst/>
                          <a:latin typeface="Calibri" panose="020F0502020204030204" pitchFamily="34" charset="0"/>
                          <a:ea typeface="+mn-ea"/>
                          <a:cs typeface="Calibri" panose="020F0502020204030204" pitchFamily="34" charset="0"/>
                        </a:rPr>
                        <a:t>selects...and cites data</a:t>
                      </a:r>
                    </a:p>
                    <a:p>
                      <a:pPr marL="285750" indent="-285750">
                        <a:buFont typeface="Arial" panose="020B0604020202020204" pitchFamily="34" charset="0"/>
                        <a:buChar char="•"/>
                      </a:pPr>
                      <a:r>
                        <a:rPr lang="en-US" sz="2000" kern="1200" dirty="0">
                          <a:solidFill>
                            <a:schemeClr val="tx1"/>
                          </a:solidFill>
                          <a:effectLst/>
                          <a:latin typeface="Calibri" panose="020F0502020204030204" pitchFamily="34" charset="0"/>
                          <a:ea typeface="+mn-ea"/>
                          <a:cs typeface="Calibri" panose="020F0502020204030204" pitchFamily="34" charset="0"/>
                        </a:rPr>
                        <a:t> describes</a:t>
                      </a:r>
                    </a:p>
                    <a:p>
                      <a:pPr marL="285750" indent="-285750">
                        <a:buFont typeface="Arial" panose="020B0604020202020204" pitchFamily="34" charset="0"/>
                        <a:buChar char="•"/>
                      </a:pPr>
                      <a:r>
                        <a:rPr lang="en-US" sz="2000" kern="1200" dirty="0">
                          <a:solidFill>
                            <a:schemeClr val="tx1"/>
                          </a:solidFill>
                          <a:effectLst/>
                          <a:latin typeface="Calibri" panose="020F0502020204030204" pitchFamily="34" charset="0"/>
                          <a:ea typeface="+mn-ea"/>
                          <a:cs typeface="Calibri" panose="020F0502020204030204" pitchFamily="34" charset="0"/>
                        </a:rPr>
                        <a:t> provides clear reason for inclusion</a:t>
                      </a:r>
                      <a:r>
                        <a:rPr lang="en-US" sz="2000" dirty="0">
                          <a:effectLst/>
                          <a:latin typeface="Calibri" panose="020F0502020204030204" pitchFamily="34" charset="0"/>
                          <a:cs typeface="Calibri" panose="020F0502020204030204" pitchFamily="34" charset="0"/>
                        </a:rPr>
                        <a:t> </a:t>
                      </a:r>
                      <a:endParaRPr lang="en-US" sz="2000" dirty="0">
                        <a:latin typeface="Calibri" panose="020F0502020204030204" pitchFamily="34" charset="0"/>
                        <a:cs typeface="Calibri" panose="020F0502020204030204" pitchFamily="34" charset="0"/>
                      </a:endParaRPr>
                    </a:p>
                  </a:txBody>
                  <a:tcPr/>
                </a:tc>
                <a:tc>
                  <a:txBody>
                    <a:bodyPr/>
                    <a:lstStyle/>
                    <a:p>
                      <a:pPr marL="0" indent="0">
                        <a:buFont typeface="Arial" panose="020B0604020202020204" pitchFamily="34" charset="0"/>
                        <a:buNone/>
                      </a:pPr>
                      <a:r>
                        <a:rPr lang="en-US" sz="2000" kern="1200" dirty="0">
                          <a:solidFill>
                            <a:schemeClr val="tx1"/>
                          </a:solidFill>
                          <a:effectLst/>
                          <a:latin typeface="Calibri" panose="020F0502020204030204" pitchFamily="34" charset="0"/>
                          <a:ea typeface="+mn-ea"/>
                          <a:cs typeface="Calibri" panose="020F0502020204030204" pitchFamily="34" charset="0"/>
                        </a:rPr>
                        <a:t>all of level 3 plus </a:t>
                      </a:r>
                    </a:p>
                    <a:p>
                      <a:pPr marL="0" indent="0">
                        <a:buFont typeface="Arial" panose="020B0604020202020204" pitchFamily="34" charset="0"/>
                        <a:buNone/>
                      </a:pPr>
                      <a:endParaRPr lang="en-US" sz="2000" kern="1200" dirty="0">
                        <a:solidFill>
                          <a:schemeClr val="tx1"/>
                        </a:solidFill>
                        <a:effectLst/>
                        <a:latin typeface="Calibri" panose="020F0502020204030204" pitchFamily="34" charset="0"/>
                        <a:ea typeface="+mn-ea"/>
                        <a:cs typeface="Calibri" panose="020F0502020204030204" pitchFamily="34" charset="0"/>
                      </a:endParaRPr>
                    </a:p>
                    <a:p>
                      <a:pPr marL="285750" indent="-285750">
                        <a:buFont typeface="Arial" panose="020B0604020202020204" pitchFamily="34" charset="0"/>
                        <a:buChar char="•"/>
                      </a:pPr>
                      <a:r>
                        <a:rPr lang="en-US" sz="2000" kern="1200" dirty="0">
                          <a:solidFill>
                            <a:schemeClr val="tx1"/>
                          </a:solidFill>
                          <a:effectLst/>
                          <a:latin typeface="Calibri" panose="020F0502020204030204" pitchFamily="34" charset="0"/>
                          <a:ea typeface="+mn-ea"/>
                          <a:cs typeface="Calibri" panose="020F0502020204030204" pitchFamily="34" charset="0"/>
                        </a:rPr>
                        <a:t>articulates... how group’s work will advance student learning/well-being</a:t>
                      </a:r>
                      <a:r>
                        <a:rPr lang="en-US" sz="2000" dirty="0">
                          <a:effectLst/>
                          <a:latin typeface="Calibri" panose="020F0502020204030204" pitchFamily="34" charset="0"/>
                          <a:cs typeface="Calibri" panose="020F0502020204030204" pitchFamily="34" charset="0"/>
                        </a:rPr>
                        <a:t> </a:t>
                      </a:r>
                      <a:endParaRPr lang="en-US" sz="2000" dirty="0">
                        <a:latin typeface="Calibri" panose="020F0502020204030204" pitchFamily="34" charset="0"/>
                        <a:cs typeface="Calibri" panose="020F0502020204030204" pitchFamily="34" charset="0"/>
                      </a:endParaRPr>
                    </a:p>
                  </a:txBody>
                  <a:tcPr/>
                </a:tc>
                <a:tc>
                  <a:txBody>
                    <a:bodyPr/>
                    <a:lstStyle/>
                    <a:p>
                      <a:r>
                        <a:rPr lang="en-US" sz="2000" kern="100" dirty="0">
                          <a:effectLst/>
                          <a:latin typeface="Calibri" panose="020F0502020204030204" pitchFamily="34" charset="0"/>
                          <a:ea typeface="Calibri" panose="020F0502020204030204" pitchFamily="34" charset="0"/>
                          <a:cs typeface="Calibri" panose="020F0502020204030204" pitchFamily="34" charset="0"/>
                        </a:rPr>
                        <a:t>all of levels 3 and 4 plus </a:t>
                      </a:r>
                    </a:p>
                    <a:p>
                      <a:endParaRPr lang="en-US" sz="2000" kern="1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kern="100" dirty="0">
                          <a:effectLst/>
                          <a:latin typeface="Calibri" panose="020F0502020204030204" pitchFamily="34" charset="0"/>
                          <a:ea typeface="Calibri" panose="020F0502020204030204" pitchFamily="34" charset="0"/>
                          <a:cs typeface="Calibri" panose="020F0502020204030204" pitchFamily="34" charset="0"/>
                        </a:rPr>
                        <a:t>provides a rational for inclusion; </a:t>
                      </a:r>
                    </a:p>
                    <a:p>
                      <a:pPr marL="285750" indent="-285750">
                        <a:buFont typeface="Arial" panose="020B0604020202020204" pitchFamily="34" charset="0"/>
                        <a:buChar char="•"/>
                      </a:pPr>
                      <a:r>
                        <a:rPr lang="en-US" sz="2000" kern="100" dirty="0">
                          <a:effectLst/>
                          <a:latin typeface="Calibri" panose="020F0502020204030204" pitchFamily="34" charset="0"/>
                          <a:ea typeface="Calibri" panose="020F0502020204030204" pitchFamily="34" charset="0"/>
                          <a:cs typeface="Calibri" panose="020F0502020204030204" pitchFamily="34" charset="0"/>
                        </a:rPr>
                        <a:t>to ensure diverse viewpoints, </a:t>
                      </a:r>
                    </a:p>
                    <a:p>
                      <a:pPr marL="285750" indent="-285750">
                        <a:buFont typeface="Arial" panose="020B0604020202020204" pitchFamily="34" charset="0"/>
                        <a:buChar char="•"/>
                      </a:pPr>
                      <a:r>
                        <a:rPr lang="en-US" sz="2000" kern="100" dirty="0">
                          <a:effectLst/>
                          <a:latin typeface="Calibri" panose="020F0502020204030204" pitchFamily="34" charset="0"/>
                          <a:ea typeface="Calibri" panose="020F0502020204030204" pitchFamily="34" charset="0"/>
                          <a:cs typeface="Calibri" panose="020F0502020204030204" pitchFamily="34" charset="0"/>
                        </a:rPr>
                        <a:t>to support student learning/well-being</a:t>
                      </a:r>
                    </a:p>
                  </a:txBody>
                  <a:tcPr marL="68580" marR="68580" marT="0" marB="0"/>
                </a:tc>
                <a:extLst>
                  <a:ext uri="{0D108BD9-81ED-4DB2-BD59-A6C34878D82A}">
                    <a16:rowId xmlns:a16="http://schemas.microsoft.com/office/drawing/2014/main" val="1259873351"/>
                  </a:ext>
                </a:extLst>
              </a:tr>
            </a:tbl>
          </a:graphicData>
        </a:graphic>
      </p:graphicFrame>
      <p:sp>
        <p:nvSpPr>
          <p:cNvPr id="4" name="Slide Number Placeholder 3">
            <a:extLst>
              <a:ext uri="{FF2B5EF4-FFF2-40B4-BE49-F238E27FC236}">
                <a16:creationId xmlns:a16="http://schemas.microsoft.com/office/drawing/2014/main" id="{2327470E-3110-F8B0-34BF-D69627FA27CB}"/>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301020597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7D203F8-1311-2546-92BB-B0414606EDF0}"/>
              </a:ext>
            </a:extLst>
          </p:cNvPr>
          <p:cNvSpPr>
            <a:spLocks noGrp="1"/>
          </p:cNvSpPr>
          <p:nvPr>
            <p:ph type="title"/>
          </p:nvPr>
        </p:nvSpPr>
        <p:spPr>
          <a:xfrm>
            <a:off x="492370" y="605896"/>
            <a:ext cx="3084844" cy="5646208"/>
          </a:xfrm>
        </p:spPr>
        <p:txBody>
          <a:bodyPr anchor="ctr">
            <a:normAutofit/>
          </a:bodyPr>
          <a:lstStyle/>
          <a:p>
            <a:pPr>
              <a:lnSpc>
                <a:spcPct val="150000"/>
              </a:lnSpc>
            </a:pPr>
            <a:r>
              <a:rPr lang="en-US" sz="3100" dirty="0">
                <a:solidFill>
                  <a:srgbClr val="FFFFFF"/>
                </a:solidFill>
              </a:rPr>
              <a:t>Cycle 2</a:t>
            </a:r>
            <a:br>
              <a:rPr lang="en-US" sz="3100" dirty="0">
                <a:solidFill>
                  <a:srgbClr val="FFFFFF"/>
                </a:solidFill>
              </a:rPr>
            </a:br>
            <a:r>
              <a:rPr lang="en-US" sz="3100" dirty="0">
                <a:solidFill>
                  <a:srgbClr val="FFFFFF"/>
                </a:solidFill>
              </a:rPr>
              <a:t>Step 1: Investigate </a:t>
            </a:r>
            <a:r>
              <a:rPr lang="en-US" sz="3100" i="1" dirty="0">
                <a:solidFill>
                  <a:srgbClr val="FFFF00"/>
                </a:solidFill>
              </a:rPr>
              <a:t>Tips and Considerations</a:t>
            </a: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E5CF327F-975A-6A40-B77B-1699D21F0B2B}"/>
              </a:ext>
            </a:extLst>
          </p:cNvPr>
          <p:cNvSpPr>
            <a:spLocks noGrp="1"/>
          </p:cNvSpPr>
          <p:nvPr>
            <p:ph idx="1"/>
          </p:nvPr>
        </p:nvSpPr>
        <p:spPr>
          <a:xfrm>
            <a:off x="4296103" y="617432"/>
            <a:ext cx="7571243" cy="5646208"/>
          </a:xfrm>
        </p:spPr>
        <p:txBody>
          <a:bodyPr anchor="t">
            <a:normAutofit/>
          </a:bodyPr>
          <a:lstStyle/>
          <a:p>
            <a:pPr marL="241300" indent="-241300">
              <a:buFont typeface="Arial" panose="020B0604020202020204" pitchFamily="34" charset="0"/>
              <a:buChar char="•"/>
            </a:pPr>
            <a:r>
              <a:rPr lang="en-US" dirty="0"/>
              <a:t>Collaborative Learning Environment varies among schools and within schools</a:t>
            </a:r>
          </a:p>
          <a:p>
            <a:pPr marL="241300" indent="-241300">
              <a:buFont typeface="Arial" panose="020B0604020202020204" pitchFamily="34" charset="0"/>
              <a:buChar char="•"/>
            </a:pPr>
            <a:r>
              <a:rPr lang="en-US" dirty="0"/>
              <a:t>Community of Practice is candidate plus 3-5 other educational partners (cannot dip below 3)</a:t>
            </a:r>
          </a:p>
          <a:p>
            <a:pPr marL="241300" indent="-241300">
              <a:buFont typeface="Arial" panose="020B0604020202020204" pitchFamily="34" charset="0"/>
              <a:buChar char="•"/>
            </a:pPr>
            <a:r>
              <a:rPr lang="en-US" dirty="0"/>
              <a:t>Educational partners can include administrators, teachers, classroom aides, school aides, family members</a:t>
            </a:r>
          </a:p>
        </p:txBody>
      </p:sp>
      <p:sp>
        <p:nvSpPr>
          <p:cNvPr id="4" name="Slide Number Placeholder 3">
            <a:extLst>
              <a:ext uri="{FF2B5EF4-FFF2-40B4-BE49-F238E27FC236}">
                <a16:creationId xmlns:a16="http://schemas.microsoft.com/office/drawing/2014/main" id="{19EBB6CE-1C13-0C41-B553-C3176018420B}"/>
              </a:ext>
            </a:extLst>
          </p:cNvPr>
          <p:cNvSpPr>
            <a:spLocks noGrp="1"/>
          </p:cNvSpPr>
          <p:nvPr>
            <p:ph type="sldNum" sz="quarter" idx="4294967295"/>
          </p:nvPr>
        </p:nvSpPr>
        <p:spPr>
          <a:xfrm>
            <a:off x="10123055" y="6459785"/>
            <a:ext cx="1089428" cy="365125"/>
          </a:xfrm>
          <a:prstGeom prst="rect">
            <a:avLst/>
          </a:prstGeom>
        </p:spPr>
        <p:txBody>
          <a:bodyPr>
            <a:normAutofit/>
          </a:bodyPr>
          <a:lstStyle/>
          <a:p>
            <a:pPr>
              <a:spcAft>
                <a:spcPts val="600"/>
              </a:spcAft>
            </a:pPr>
            <a:fld id="{A5D1AE26-2455-4631-AA3C-DD8B58682D5D}" type="slidenum">
              <a:rPr lang="en-US">
                <a:solidFill>
                  <a:schemeClr val="tx2"/>
                </a:solidFill>
              </a:rPr>
              <a:pPr>
                <a:spcAft>
                  <a:spcPts val="600"/>
                </a:spcAft>
              </a:pPr>
              <a:t>23</a:t>
            </a:fld>
            <a:endParaRPr lang="en-US">
              <a:solidFill>
                <a:schemeClr val="tx2"/>
              </a:solidFill>
            </a:endParaRPr>
          </a:p>
        </p:txBody>
      </p:sp>
    </p:spTree>
    <p:extLst>
      <p:ext uri="{BB962C8B-B14F-4D97-AF65-F5344CB8AC3E}">
        <p14:creationId xmlns:p14="http://schemas.microsoft.com/office/powerpoint/2010/main" val="15443167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E61CF-AABF-A845-9122-3C3FE9223BDE}"/>
              </a:ext>
            </a:extLst>
          </p:cNvPr>
          <p:cNvSpPr>
            <a:spLocks noGrp="1"/>
          </p:cNvSpPr>
          <p:nvPr>
            <p:ph type="title"/>
          </p:nvPr>
        </p:nvSpPr>
        <p:spPr>
          <a:xfrm>
            <a:off x="446405" y="2030938"/>
            <a:ext cx="3768408" cy="2945099"/>
          </a:xfrm>
        </p:spPr>
        <p:txBody>
          <a:bodyPr>
            <a:normAutofit/>
          </a:bodyPr>
          <a:lstStyle/>
          <a:p>
            <a:r>
              <a:rPr lang="en-US" dirty="0"/>
              <a:t>Cycle 2 </a:t>
            </a:r>
            <a:br>
              <a:rPr lang="en-US" dirty="0"/>
            </a:br>
            <a:r>
              <a:rPr lang="en-US" dirty="0"/>
              <a:t>Overview:</a:t>
            </a:r>
            <a:br>
              <a:rPr lang="en-US" dirty="0"/>
            </a:br>
            <a:r>
              <a:rPr lang="en-US" dirty="0"/>
              <a:t>Step 1</a:t>
            </a:r>
          </a:p>
        </p:txBody>
      </p:sp>
      <p:sp>
        <p:nvSpPr>
          <p:cNvPr id="4" name="Slide Number Placeholder 3">
            <a:extLst>
              <a:ext uri="{FF2B5EF4-FFF2-40B4-BE49-F238E27FC236}">
                <a16:creationId xmlns:a16="http://schemas.microsoft.com/office/drawing/2014/main" id="{1E90A8BD-E0A1-9242-81B4-9CFFC0D295B8}"/>
              </a:ext>
            </a:extLst>
          </p:cNvPr>
          <p:cNvSpPr>
            <a:spLocks noGrp="1"/>
          </p:cNvSpPr>
          <p:nvPr>
            <p:ph type="sldNum" sz="quarter" idx="12"/>
          </p:nvPr>
        </p:nvSpPr>
        <p:spPr/>
        <p:txBody>
          <a:bodyPr/>
          <a:lstStyle/>
          <a:p>
            <a:fld id="{D57F1E4F-1CFF-5643-939E-217C01CDF565}" type="slidenum">
              <a:rPr lang="en-US" smtClean="0"/>
              <a:pPr/>
              <a:t>24</a:t>
            </a:fld>
            <a:endParaRPr lang="en-US" dirty="0"/>
          </a:p>
        </p:txBody>
      </p:sp>
      <p:pic>
        <p:nvPicPr>
          <p:cNvPr id="3" name="Picture 2" descr="A flow chart. The first section is an inverted pyramid containing the text: &quot;Select...Area of Educational Focus (based on data), Problem of Practice (root causes), Strategy.&quot; An arrow points from the right of the inverted pyramid to a square containing the text: Implement Strategy. An arrow points from the square downward to a rectangle containing the text: Monitor Effectiveness (using data)">
            <a:extLst>
              <a:ext uri="{FF2B5EF4-FFF2-40B4-BE49-F238E27FC236}">
                <a16:creationId xmlns:a16="http://schemas.microsoft.com/office/drawing/2014/main" id="{27CDC589-50CA-96AA-5402-1433E4ACF7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5353" y="845257"/>
            <a:ext cx="9186647" cy="5167486"/>
          </a:xfrm>
          <a:prstGeom prst="rect">
            <a:avLst/>
          </a:prstGeom>
        </p:spPr>
      </p:pic>
    </p:spTree>
    <p:extLst>
      <p:ext uri="{BB962C8B-B14F-4D97-AF65-F5344CB8AC3E}">
        <p14:creationId xmlns:p14="http://schemas.microsoft.com/office/powerpoint/2010/main" val="3909224066"/>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7" name="Straight Connector 16">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90AA6468-80AC-4DDF-9CFB-C7A9507E2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Title 5"/>
          <p:cNvSpPr>
            <a:spLocks noGrp="1"/>
          </p:cNvSpPr>
          <p:nvPr>
            <p:ph type="title"/>
          </p:nvPr>
        </p:nvSpPr>
        <p:spPr>
          <a:xfrm>
            <a:off x="486810" y="1737365"/>
            <a:ext cx="3659246" cy="2926080"/>
          </a:xfrm>
        </p:spPr>
        <p:txBody>
          <a:bodyPr vert="horz" lIns="91440" tIns="45720" rIns="91440" bIns="45720" rtlCol="0" anchor="b">
            <a:normAutofit fontScale="90000"/>
          </a:bodyPr>
          <a:lstStyle/>
          <a:p>
            <a:r>
              <a:rPr lang="en-US" sz="4400" dirty="0">
                <a:solidFill>
                  <a:srgbClr val="FFFFFF"/>
                </a:solidFill>
              </a:rPr>
              <a:t>Cycle 2</a:t>
            </a:r>
            <a:br>
              <a:rPr lang="en-US" sz="4400" dirty="0">
                <a:solidFill>
                  <a:srgbClr val="FFFFFF"/>
                </a:solidFill>
              </a:rPr>
            </a:br>
            <a:br>
              <a:rPr lang="en-US" sz="4400" dirty="0">
                <a:solidFill>
                  <a:srgbClr val="FFFFFF"/>
                </a:solidFill>
              </a:rPr>
            </a:br>
            <a:r>
              <a:rPr lang="en-US" sz="4400" dirty="0">
                <a:solidFill>
                  <a:srgbClr val="FFFFFF"/>
                </a:solidFill>
              </a:rPr>
              <a:t>Step 2:</a:t>
            </a:r>
            <a:br>
              <a:rPr lang="en-US" sz="4400" dirty="0">
                <a:solidFill>
                  <a:srgbClr val="FFFFFF"/>
                </a:solidFill>
              </a:rPr>
            </a:br>
            <a:br>
              <a:rPr lang="en-US" sz="4400" dirty="0">
                <a:solidFill>
                  <a:srgbClr val="FFFFFF"/>
                </a:solidFill>
              </a:rPr>
            </a:br>
            <a:r>
              <a:rPr lang="en-US" sz="4400" dirty="0">
                <a:solidFill>
                  <a:srgbClr val="FFFFFF"/>
                </a:solidFill>
              </a:rPr>
              <a:t>Plan</a:t>
            </a:r>
          </a:p>
        </p:txBody>
      </p:sp>
      <p:sp>
        <p:nvSpPr>
          <p:cNvPr id="5" name="Slide Number Placeholder 4"/>
          <p:cNvSpPr>
            <a:spLocks noGrp="1"/>
          </p:cNvSpPr>
          <p:nvPr>
            <p:ph type="sldNum" sz="quarter" idx="12"/>
          </p:nvPr>
        </p:nvSpPr>
        <p:spPr>
          <a:xfrm>
            <a:off x="486810" y="6459785"/>
            <a:ext cx="725557" cy="365125"/>
          </a:xfrm>
        </p:spPr>
        <p:txBody>
          <a:bodyPr vert="horz" lIns="91440" tIns="45720" rIns="91440" bIns="45720" rtlCol="0" anchor="ctr">
            <a:normAutofit/>
          </a:bodyPr>
          <a:lstStyle/>
          <a:p>
            <a:pPr algn="l" defTabSz="914400">
              <a:spcAft>
                <a:spcPts val="600"/>
              </a:spcAft>
            </a:pPr>
            <a:fld id="{3A51E27E-02B7-431C-94F3-7BAF2238D496}" type="slidenum">
              <a:rPr lang="en-US" smtClean="0"/>
              <a:pPr algn="l" defTabSz="914400">
                <a:spcAft>
                  <a:spcPts val="600"/>
                </a:spcAft>
              </a:pPr>
              <a:t>25</a:t>
            </a:fld>
            <a:endParaRPr lang="en-US"/>
          </a:p>
        </p:txBody>
      </p:sp>
      <p:pic>
        <p:nvPicPr>
          <p:cNvPr id="8" name="Picture 7">
            <a:extLst>
              <a:ext uri="{FF2B5EF4-FFF2-40B4-BE49-F238E27FC236}">
                <a16:creationId xmlns:a16="http://schemas.microsoft.com/office/drawing/2014/main" id="{B51E240A-6ADD-45A9-9E3E-703CB98AEAC3}"/>
              </a:ext>
              <a:ext uri="{C183D7F6-B498-43B3-948B-1728B52AA6E4}">
                <adec:decorative xmlns:adec="http://schemas.microsoft.com/office/drawing/2017/decorative" val="1"/>
              </a:ext>
            </a:extLst>
          </p:cNvPr>
          <p:cNvPicPr>
            <a:picLocks noChangeAspect="1"/>
          </p:cNvPicPr>
          <p:nvPr/>
        </p:nvPicPr>
        <p:blipFill rotWithShape="1">
          <a:blip r:embed="rId3"/>
          <a:srcRect l="10256" r="7151"/>
          <a:stretch/>
        </p:blipFill>
        <p:spPr>
          <a:xfrm>
            <a:off x="4639733" y="10"/>
            <a:ext cx="7552266" cy="6857990"/>
          </a:xfrm>
          <a:prstGeom prst="rect">
            <a:avLst/>
          </a:prstGeom>
        </p:spPr>
      </p:pic>
      <p:sp>
        <p:nvSpPr>
          <p:cNvPr id="21" name="Rectangle 20">
            <a:extLst>
              <a:ext uri="{FF2B5EF4-FFF2-40B4-BE49-F238E27FC236}">
                <a16:creationId xmlns:a16="http://schemas.microsoft.com/office/drawing/2014/main" id="{4AB900CC-5074-4746-A1A4-AF640455B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5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914196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D648B9-4636-9AAA-1D67-0F8241536FD0}"/>
              </a:ext>
            </a:extLst>
          </p:cNvPr>
          <p:cNvSpPr>
            <a:spLocks noGrp="1"/>
          </p:cNvSpPr>
          <p:nvPr>
            <p:ph type="title"/>
          </p:nvPr>
        </p:nvSpPr>
        <p:spPr>
          <a:xfrm>
            <a:off x="254833" y="253234"/>
            <a:ext cx="11791421" cy="1441696"/>
          </a:xfrm>
        </p:spPr>
        <p:txBody>
          <a:bodyPr>
            <a:normAutofit fontScale="90000"/>
          </a:bodyPr>
          <a:lstStyle/>
          <a:p>
            <a:r>
              <a:rPr lang="en-US" dirty="0"/>
              <a:t>Cycle 2 Step 2:  Plan</a:t>
            </a:r>
            <a:br>
              <a:rPr lang="en-US" dirty="0"/>
            </a:br>
            <a:r>
              <a:rPr lang="en-US" dirty="0"/>
              <a:t>                     </a:t>
            </a:r>
            <a:r>
              <a:rPr lang="en-US" sz="4400" dirty="0"/>
              <a:t>Assessment Guide (p 8-10)</a:t>
            </a:r>
          </a:p>
        </p:txBody>
      </p:sp>
      <p:sp>
        <p:nvSpPr>
          <p:cNvPr id="6" name="Content Placeholder 5">
            <a:extLst>
              <a:ext uri="{FF2B5EF4-FFF2-40B4-BE49-F238E27FC236}">
                <a16:creationId xmlns:a16="http://schemas.microsoft.com/office/drawing/2014/main" id="{96A8C3B5-6067-1D9E-C57E-B49CE3DE8AAF}"/>
              </a:ext>
            </a:extLst>
          </p:cNvPr>
          <p:cNvSpPr>
            <a:spLocks noGrp="1"/>
          </p:cNvSpPr>
          <p:nvPr>
            <p:ph idx="1"/>
          </p:nvPr>
        </p:nvSpPr>
        <p:spPr>
          <a:xfrm>
            <a:off x="145746" y="1694930"/>
            <a:ext cx="11900508" cy="4980190"/>
          </a:xfrm>
        </p:spPr>
        <p:txBody>
          <a:bodyPr>
            <a:normAutofit/>
          </a:bodyPr>
          <a:lstStyle/>
          <a:p>
            <a:pPr>
              <a:lnSpc>
                <a:spcPct val="110000"/>
              </a:lnSpc>
              <a:spcBef>
                <a:spcPts val="0"/>
              </a:spcBef>
              <a:spcAft>
                <a:spcPts val="0"/>
              </a:spcAft>
            </a:pPr>
            <a:r>
              <a:rPr lang="en-US" sz="2200" b="1" dirty="0">
                <a:solidFill>
                  <a:srgbClr val="0070C0"/>
                </a:solidFill>
                <a:effectLst/>
                <a:latin typeface="Calibri" panose="020F0502020204030204" pitchFamily="34" charset="0"/>
              </a:rPr>
              <a:t>Part B: </a:t>
            </a:r>
            <a:r>
              <a:rPr lang="en-US" sz="2200" dirty="0">
                <a:solidFill>
                  <a:srgbClr val="0070C0"/>
                </a:solidFill>
                <a:effectLst/>
                <a:latin typeface="Calibri" panose="020F0502020204030204" pitchFamily="34" charset="0"/>
              </a:rPr>
              <a:t>Written Narrative: Identifying a Problem of Practice and Strategy to Address It</a:t>
            </a:r>
          </a:p>
          <a:p>
            <a:pPr>
              <a:lnSpc>
                <a:spcPct val="110000"/>
              </a:lnSpc>
              <a:spcBef>
                <a:spcPts val="0"/>
              </a:spcBef>
              <a:spcAft>
                <a:spcPts val="0"/>
              </a:spcAft>
            </a:pPr>
            <a:r>
              <a:rPr lang="en-US" sz="2200" b="1" dirty="0">
                <a:solidFill>
                  <a:srgbClr val="0070C0"/>
                </a:solidFill>
                <a:effectLst/>
                <a:latin typeface="Calibri" panose="020F0502020204030204" pitchFamily="34" charset="0"/>
              </a:rPr>
              <a:t>Part C: </a:t>
            </a:r>
            <a:r>
              <a:rPr lang="en-US" sz="2200" dirty="0">
                <a:solidFill>
                  <a:srgbClr val="0070C0"/>
                </a:solidFill>
                <a:effectLst/>
                <a:latin typeface="Calibri" panose="020F0502020204030204" pitchFamily="34" charset="0"/>
              </a:rPr>
              <a:t>Planning Meeting Agenda</a:t>
            </a:r>
          </a:p>
          <a:p>
            <a:pPr>
              <a:lnSpc>
                <a:spcPct val="110000"/>
              </a:lnSpc>
              <a:spcBef>
                <a:spcPts val="0"/>
              </a:spcBef>
              <a:spcAft>
                <a:spcPts val="0"/>
              </a:spcAft>
            </a:pPr>
            <a:r>
              <a:rPr lang="en-US" sz="2200" b="1" dirty="0">
                <a:solidFill>
                  <a:srgbClr val="0070C0"/>
                </a:solidFill>
                <a:effectLst/>
                <a:latin typeface="Calibri" panose="020F0502020204030204" pitchFamily="34" charset="0"/>
              </a:rPr>
              <a:t>Part D: </a:t>
            </a:r>
            <a:r>
              <a:rPr lang="en-US" sz="2200" dirty="0">
                <a:solidFill>
                  <a:srgbClr val="0070C0"/>
                </a:solidFill>
                <a:effectLst/>
                <a:latin typeface="Calibri" panose="020F0502020204030204" pitchFamily="34" charset="0"/>
              </a:rPr>
              <a:t>Planning Meeting Minutes </a:t>
            </a:r>
            <a:endParaRPr lang="en-US" sz="2200" dirty="0">
              <a:solidFill>
                <a:schemeClr val="bg2">
                  <a:lumMod val="50000"/>
                </a:schemeClr>
              </a:solidFill>
              <a:effectLst/>
            </a:endParaRPr>
          </a:p>
          <a:p>
            <a:pPr marL="514350" indent="-514350">
              <a:buFont typeface="+mj-lt"/>
              <a:buAutoNum type="romanUcPeriod"/>
            </a:pPr>
            <a:r>
              <a:rPr lang="en-US" sz="2400" b="1" dirty="0">
                <a:solidFill>
                  <a:srgbClr val="4F757F"/>
                </a:solidFill>
              </a:rPr>
              <a:t>Conduct a Planning Meeting to Collaboratively Select a Problem of Practice Based on School and Student Data</a:t>
            </a:r>
            <a:endParaRPr lang="en-US" sz="2400" dirty="0"/>
          </a:p>
          <a:p>
            <a:pPr marL="806958" lvl="1" indent="-514350">
              <a:lnSpc>
                <a:spcPct val="120000"/>
              </a:lnSpc>
              <a:spcBef>
                <a:spcPts val="0"/>
              </a:spcBef>
              <a:spcAft>
                <a:spcPts val="0"/>
              </a:spcAft>
              <a:buFont typeface="+mj-lt"/>
              <a:buAutoNum type="romanLcPeriod"/>
            </a:pPr>
            <a:r>
              <a:rPr lang="en-US" dirty="0">
                <a:solidFill>
                  <a:schemeClr val="tx1"/>
                </a:solidFill>
              </a:rPr>
              <a:t>Create an agenda and </a:t>
            </a:r>
            <a:r>
              <a:rPr lang="en-US" u="sng" dirty="0">
                <a:solidFill>
                  <a:srgbClr val="0070C0"/>
                </a:solidFill>
              </a:rPr>
              <a:t>co-facilitate</a:t>
            </a:r>
            <a:r>
              <a:rPr lang="en-US" dirty="0">
                <a:solidFill>
                  <a:schemeClr val="tx1"/>
                </a:solidFill>
              </a:rPr>
              <a:t> a planning meeting (review data and education focus, determine a problem of practice, link to CA state standards, discuss student achievement)</a:t>
            </a:r>
          </a:p>
          <a:p>
            <a:pPr marL="806958" lvl="1" indent="-514350">
              <a:lnSpc>
                <a:spcPct val="120000"/>
              </a:lnSpc>
              <a:spcBef>
                <a:spcPts val="0"/>
              </a:spcBef>
              <a:spcAft>
                <a:spcPts val="0"/>
              </a:spcAft>
              <a:buFont typeface="+mj-lt"/>
              <a:buAutoNum type="romanLcPeriod"/>
            </a:pPr>
            <a:r>
              <a:rPr lang="en-US" dirty="0">
                <a:solidFill>
                  <a:schemeClr val="tx1"/>
                </a:solidFill>
                <a:effectLst/>
                <a:latin typeface="Calibri" panose="020F0502020204030204" pitchFamily="34" charset="0"/>
              </a:rPr>
              <a:t>Record minutes of the meeting (what happened, agreements regarding next steps)</a:t>
            </a:r>
            <a:endParaRPr lang="en-US" dirty="0">
              <a:solidFill>
                <a:schemeClr val="tx1"/>
              </a:solidFill>
            </a:endParaRPr>
          </a:p>
          <a:p>
            <a:pPr marL="463550" indent="-463550">
              <a:lnSpc>
                <a:spcPct val="120000"/>
              </a:lnSpc>
              <a:spcBef>
                <a:spcPts val="0"/>
              </a:spcBef>
              <a:spcAft>
                <a:spcPts val="0"/>
              </a:spcAft>
              <a:buFont typeface="+mj-lt"/>
              <a:buAutoNum type="romanUcPeriod"/>
            </a:pPr>
            <a:r>
              <a:rPr lang="en-US" sz="2400" b="1" dirty="0">
                <a:solidFill>
                  <a:srgbClr val="4F757F"/>
                </a:solidFill>
              </a:rPr>
              <a:t>Identifying a Strategy to Address the Problem of Practice</a:t>
            </a:r>
          </a:p>
          <a:p>
            <a:pPr marL="756158" lvl="1" indent="-463550">
              <a:lnSpc>
                <a:spcPct val="120000"/>
              </a:lnSpc>
              <a:spcBef>
                <a:spcPts val="0"/>
              </a:spcBef>
              <a:spcAft>
                <a:spcPts val="0"/>
              </a:spcAft>
              <a:buFont typeface="+mj-lt"/>
              <a:buAutoNum type="romanLcPeriod"/>
            </a:pPr>
            <a:r>
              <a:rPr lang="en-US" dirty="0"/>
              <a:t>C</a:t>
            </a:r>
            <a:r>
              <a:rPr lang="en-US" dirty="0">
                <a:effectLst/>
                <a:latin typeface="Calibri" panose="020F0502020204030204" pitchFamily="34" charset="0"/>
              </a:rPr>
              <a:t>ollaboratively select one evidence-based strategy to address the problem of practice </a:t>
            </a:r>
          </a:p>
          <a:p>
            <a:pPr marL="756158" lvl="1" indent="-463550">
              <a:lnSpc>
                <a:spcPct val="120000"/>
              </a:lnSpc>
              <a:spcBef>
                <a:spcPts val="0"/>
              </a:spcBef>
              <a:spcAft>
                <a:spcPts val="0"/>
              </a:spcAft>
              <a:buFont typeface="+mj-lt"/>
              <a:buAutoNum type="romanLcPeriod"/>
            </a:pPr>
            <a:r>
              <a:rPr lang="en-US" dirty="0"/>
              <a:t>Plan for co-facilitation</a:t>
            </a:r>
            <a:r>
              <a:rPr lang="en-US" dirty="0">
                <a:effectLst/>
                <a:latin typeface="Calibri" panose="020F0502020204030204" pitchFamily="34" charset="0"/>
              </a:rPr>
              <a:t> of learning strategy, implementation, monitoring, analyzing results</a:t>
            </a:r>
            <a:endParaRPr lang="en-US" dirty="0"/>
          </a:p>
          <a:p>
            <a:pPr marL="756158" lvl="1" indent="-463550">
              <a:lnSpc>
                <a:spcPct val="120000"/>
              </a:lnSpc>
              <a:spcBef>
                <a:spcPts val="0"/>
              </a:spcBef>
              <a:spcAft>
                <a:spcPts val="0"/>
              </a:spcAft>
              <a:buFont typeface="+mj-lt"/>
              <a:buAutoNum type="romanLcPeriod"/>
            </a:pPr>
            <a:endParaRPr lang="en-US" sz="1200" dirty="0">
              <a:effectLst/>
              <a:latin typeface="Calibri" panose="020F0502020204030204" pitchFamily="34" charset="0"/>
            </a:endParaRPr>
          </a:p>
          <a:p>
            <a:pPr marL="806958" lvl="1" indent="-514350">
              <a:buFont typeface="+mj-lt"/>
              <a:buAutoNum type="romanLcPeriod"/>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B1E8C4E-CC98-5E28-016C-6B5DE07097F4}"/>
              </a:ext>
            </a:extLst>
          </p:cNvPr>
          <p:cNvSpPr>
            <a:spLocks noGrp="1"/>
          </p:cNvSpPr>
          <p:nvPr>
            <p:ph type="sldNum" sz="quarter" idx="12"/>
          </p:nvPr>
        </p:nvSpPr>
        <p:spPr/>
        <p:txBody>
          <a:bodyPr/>
          <a:lstStyle/>
          <a:p>
            <a:fld id="{D57F1E4F-1CFF-5643-939E-217C01CDF565}" type="slidenum">
              <a:rPr lang="en-US" smtClean="0"/>
              <a:pPr/>
              <a:t>26</a:t>
            </a:fld>
            <a:endParaRPr lang="en-US"/>
          </a:p>
        </p:txBody>
      </p:sp>
    </p:spTree>
    <p:extLst>
      <p:ext uri="{BB962C8B-B14F-4D97-AF65-F5344CB8AC3E}">
        <p14:creationId xmlns:p14="http://schemas.microsoft.com/office/powerpoint/2010/main" val="785279982"/>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43000" y="193430"/>
            <a:ext cx="10081490" cy="1325563"/>
          </a:xfrm>
        </p:spPr>
        <p:txBody>
          <a:bodyPr>
            <a:normAutofit/>
          </a:bodyPr>
          <a:lstStyle/>
          <a:p>
            <a:r>
              <a:rPr lang="en-US" sz="4000" dirty="0"/>
              <a:t>C2 Step 2: Plan Essential Questions </a:t>
            </a:r>
            <a:br>
              <a:rPr lang="en-US" sz="4000" dirty="0"/>
            </a:br>
            <a:r>
              <a:rPr lang="en-US" sz="4000" dirty="0"/>
              <a:t>(2 Rubrics) </a:t>
            </a:r>
          </a:p>
        </p:txBody>
      </p:sp>
      <p:sp>
        <p:nvSpPr>
          <p:cNvPr id="3" name="Slide Number Placeholder 2">
            <a:extLst>
              <a:ext uri="{FF2B5EF4-FFF2-40B4-BE49-F238E27FC236}">
                <a16:creationId xmlns:a16="http://schemas.microsoft.com/office/drawing/2014/main" id="{EDFE48AF-5B5C-FE48-86EB-863104DC6082}"/>
              </a:ext>
            </a:extLst>
          </p:cNvPr>
          <p:cNvSpPr>
            <a:spLocks noGrp="1"/>
          </p:cNvSpPr>
          <p:nvPr>
            <p:ph type="sldNum" sz="quarter" idx="4294967295"/>
          </p:nvPr>
        </p:nvSpPr>
        <p:spPr>
          <a:xfrm>
            <a:off x="11224490" y="6192408"/>
            <a:ext cx="628073" cy="365125"/>
          </a:xfrm>
          <a:prstGeom prst="rect">
            <a:avLst/>
          </a:prstGeom>
        </p:spPr>
        <p:txBody>
          <a:bodyPr/>
          <a:lstStyle/>
          <a:p>
            <a:fld id="{A5D1AE26-2455-4631-AA3C-DD8B58682D5D}" type="slidenum">
              <a:rPr lang="en-US" smtClean="0"/>
              <a:pPr/>
              <a:t>27</a:t>
            </a:fld>
            <a:endParaRPr lang="en-US" dirty="0"/>
          </a:p>
        </p:txBody>
      </p:sp>
      <p:graphicFrame>
        <p:nvGraphicFramePr>
          <p:cNvPr id="2" name="Table 3">
            <a:extLst>
              <a:ext uri="{FF2B5EF4-FFF2-40B4-BE49-F238E27FC236}">
                <a16:creationId xmlns:a16="http://schemas.microsoft.com/office/drawing/2014/main" id="{F7B32BE3-6EC0-378C-90C3-BDA1E7C610C9}"/>
              </a:ext>
            </a:extLst>
          </p:cNvPr>
          <p:cNvGraphicFramePr>
            <a:graphicFrameLocks noGrp="1"/>
          </p:cNvGraphicFramePr>
          <p:nvPr>
            <p:extLst>
              <p:ext uri="{D42A27DB-BD31-4B8C-83A1-F6EECF244321}">
                <p14:modId xmlns:p14="http://schemas.microsoft.com/office/powerpoint/2010/main" val="297731510"/>
              </p:ext>
            </p:extLst>
          </p:nvPr>
        </p:nvGraphicFramePr>
        <p:xfrm>
          <a:off x="169718" y="1711530"/>
          <a:ext cx="11852563" cy="4663440"/>
        </p:xfrm>
        <a:graphic>
          <a:graphicData uri="http://schemas.openxmlformats.org/drawingml/2006/table">
            <a:tbl>
              <a:tblPr firstRow="1" bandRow="1">
                <a:tableStyleId>{5940675A-B579-460E-94D1-54222C63F5DA}</a:tableStyleId>
              </a:tblPr>
              <a:tblGrid>
                <a:gridCol w="11852563">
                  <a:extLst>
                    <a:ext uri="{9D8B030D-6E8A-4147-A177-3AD203B41FA5}">
                      <a16:colId xmlns:a16="http://schemas.microsoft.com/office/drawing/2014/main" val="2348262430"/>
                    </a:ext>
                  </a:extLst>
                </a:gridCol>
              </a:tblGrid>
              <a:tr h="370840">
                <a:tc>
                  <a:txBody>
                    <a:bodyPr/>
                    <a:lstStyle/>
                    <a:p>
                      <a:pPr algn="ctr"/>
                      <a:r>
                        <a:rPr lang="en-US" sz="2400" dirty="0">
                          <a:solidFill>
                            <a:schemeClr val="bg1"/>
                          </a:solidFill>
                        </a:rPr>
                        <a:t>Step 2:  Plan</a:t>
                      </a:r>
                    </a:p>
                  </a:txBody>
                  <a:tcPr>
                    <a:solidFill>
                      <a:srgbClr val="09652D"/>
                    </a:solidFill>
                  </a:tcPr>
                </a:tc>
                <a:extLst>
                  <a:ext uri="{0D108BD9-81ED-4DB2-BD59-A6C34878D82A}">
                    <a16:rowId xmlns:a16="http://schemas.microsoft.com/office/drawing/2014/main" val="205797981"/>
                  </a:ext>
                </a:extLst>
              </a:tr>
              <a:tr h="370840">
                <a:tc>
                  <a:txBody>
                    <a:bodyPr/>
                    <a:lstStyle/>
                    <a:p>
                      <a:r>
                        <a:rPr lang="en-US" sz="2400" b="1" kern="1200" dirty="0">
                          <a:solidFill>
                            <a:schemeClr val="tx1"/>
                          </a:solidFill>
                          <a:effectLst/>
                          <a:latin typeface="+mn-lt"/>
                          <a:ea typeface="+mn-ea"/>
                          <a:cs typeface="+mn-cs"/>
                        </a:rPr>
                        <a:t>Rubric 2.3 </a:t>
                      </a:r>
                      <a:r>
                        <a:rPr lang="en-US" sz="2400" kern="1200" dirty="0">
                          <a:solidFill>
                            <a:schemeClr val="tx1"/>
                          </a:solidFill>
                          <a:effectLst/>
                          <a:latin typeface="+mn-lt"/>
                          <a:ea typeface="+mn-ea"/>
                          <a:cs typeface="+mn-cs"/>
                        </a:rPr>
                        <a:t>Using the agreed-upon area of educational focus as a starting point, how does the candidate work collaboratively with the group to review data sets and select a problem of practice related to student learning and/or well-being? How does the candidate work with the group members to acknowledge that the problem of practice might be addressed with a change in current instructional practice at the school?</a:t>
                      </a:r>
                      <a:r>
                        <a:rPr lang="en-US" sz="2400" dirty="0">
                          <a:effectLst/>
                        </a:rPr>
                        <a:t> </a:t>
                      </a:r>
                      <a:endParaRPr lang="en-US" sz="2400" dirty="0"/>
                    </a:p>
                  </a:txBody>
                  <a:tcPr/>
                </a:tc>
                <a:extLst>
                  <a:ext uri="{0D108BD9-81ED-4DB2-BD59-A6C34878D82A}">
                    <a16:rowId xmlns:a16="http://schemas.microsoft.com/office/drawing/2014/main" val="359764282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Rubric 2.4 </a:t>
                      </a:r>
                      <a:r>
                        <a:rPr lang="en-US" sz="2400" kern="1200" dirty="0">
                          <a:solidFill>
                            <a:schemeClr val="tx1"/>
                          </a:solidFill>
                          <a:effectLst/>
                          <a:latin typeface="+mn-lt"/>
                          <a:ea typeface="+mn-ea"/>
                          <a:cs typeface="+mn-cs"/>
                        </a:rPr>
                        <a:t>How does the candidate explain the collaborative process used during the planning meeting to select one relevant evidence-based strategy to address the selected problem of practice? How does the candidate describe the potential impact of the strategy on student learning and/or well-being?</a:t>
                      </a:r>
                      <a:r>
                        <a:rPr lang="en-US" sz="2400" dirty="0">
                          <a:effectLst/>
                        </a:rPr>
                        <a:t> </a:t>
                      </a:r>
                      <a:endParaRPr lang="en-US" sz="2400" dirty="0"/>
                    </a:p>
                  </a:txBody>
                  <a:tcPr/>
                </a:tc>
                <a:extLst>
                  <a:ext uri="{0D108BD9-81ED-4DB2-BD59-A6C34878D82A}">
                    <a16:rowId xmlns:a16="http://schemas.microsoft.com/office/drawing/2014/main" val="1643356081"/>
                  </a:ext>
                </a:extLst>
              </a:tr>
            </a:tbl>
          </a:graphicData>
        </a:graphic>
      </p:graphicFrame>
    </p:spTree>
    <p:extLst>
      <p:ext uri="{BB962C8B-B14F-4D97-AF65-F5344CB8AC3E}">
        <p14:creationId xmlns:p14="http://schemas.microsoft.com/office/powerpoint/2010/main" val="1539727157"/>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FFCB6-B907-6C1A-C426-6C03402F1B81}"/>
              </a:ext>
            </a:extLst>
          </p:cNvPr>
          <p:cNvSpPr>
            <a:spLocks noGrp="1"/>
          </p:cNvSpPr>
          <p:nvPr>
            <p:ph type="title"/>
          </p:nvPr>
        </p:nvSpPr>
        <p:spPr>
          <a:xfrm>
            <a:off x="311285" y="405212"/>
            <a:ext cx="11734969" cy="998972"/>
          </a:xfrm>
        </p:spPr>
        <p:txBody>
          <a:bodyPr>
            <a:normAutofit fontScale="90000"/>
          </a:bodyPr>
          <a:lstStyle/>
          <a:p>
            <a:pPr algn="ctr"/>
            <a:r>
              <a:rPr lang="en-US" dirty="0"/>
              <a:t>Understanding Language is Key!</a:t>
            </a:r>
            <a:br>
              <a:rPr lang="en-US" dirty="0"/>
            </a:br>
            <a:r>
              <a:rPr lang="en-US" dirty="0"/>
              <a:t>Rubric 2.3</a:t>
            </a:r>
          </a:p>
        </p:txBody>
      </p:sp>
      <p:graphicFrame>
        <p:nvGraphicFramePr>
          <p:cNvPr id="5" name="Table 5">
            <a:extLst>
              <a:ext uri="{FF2B5EF4-FFF2-40B4-BE49-F238E27FC236}">
                <a16:creationId xmlns:a16="http://schemas.microsoft.com/office/drawing/2014/main" id="{C6F19339-439D-A737-0A69-3C6A08893D35}"/>
              </a:ext>
            </a:extLst>
          </p:cNvPr>
          <p:cNvGraphicFramePr>
            <a:graphicFrameLocks noGrp="1"/>
          </p:cNvGraphicFramePr>
          <p:nvPr>
            <p:ph idx="1"/>
            <p:extLst>
              <p:ext uri="{D42A27DB-BD31-4B8C-83A1-F6EECF244321}">
                <p14:modId xmlns:p14="http://schemas.microsoft.com/office/powerpoint/2010/main" val="3344150914"/>
              </p:ext>
            </p:extLst>
          </p:nvPr>
        </p:nvGraphicFramePr>
        <p:xfrm>
          <a:off x="311285" y="1387465"/>
          <a:ext cx="11880715" cy="4562565"/>
        </p:xfrm>
        <a:graphic>
          <a:graphicData uri="http://schemas.openxmlformats.org/drawingml/2006/table">
            <a:tbl>
              <a:tblPr firstRow="1" bandRow="1">
                <a:tableStyleId>{5940675A-B579-460E-94D1-54222C63F5DA}</a:tableStyleId>
              </a:tblPr>
              <a:tblGrid>
                <a:gridCol w="2996120">
                  <a:extLst>
                    <a:ext uri="{9D8B030D-6E8A-4147-A177-3AD203B41FA5}">
                      <a16:colId xmlns:a16="http://schemas.microsoft.com/office/drawing/2014/main" val="3438398984"/>
                    </a:ext>
                  </a:extLst>
                </a:gridCol>
                <a:gridCol w="1756166">
                  <a:extLst>
                    <a:ext uri="{9D8B030D-6E8A-4147-A177-3AD203B41FA5}">
                      <a16:colId xmlns:a16="http://schemas.microsoft.com/office/drawing/2014/main" val="3683956884"/>
                    </a:ext>
                  </a:extLst>
                </a:gridCol>
                <a:gridCol w="2376143">
                  <a:extLst>
                    <a:ext uri="{9D8B030D-6E8A-4147-A177-3AD203B41FA5}">
                      <a16:colId xmlns:a16="http://schemas.microsoft.com/office/drawing/2014/main" val="1865759799"/>
                    </a:ext>
                  </a:extLst>
                </a:gridCol>
                <a:gridCol w="2376143">
                  <a:extLst>
                    <a:ext uri="{9D8B030D-6E8A-4147-A177-3AD203B41FA5}">
                      <a16:colId xmlns:a16="http://schemas.microsoft.com/office/drawing/2014/main" val="1227605337"/>
                    </a:ext>
                  </a:extLst>
                </a:gridCol>
                <a:gridCol w="2376143">
                  <a:extLst>
                    <a:ext uri="{9D8B030D-6E8A-4147-A177-3AD203B41FA5}">
                      <a16:colId xmlns:a16="http://schemas.microsoft.com/office/drawing/2014/main" val="244180546"/>
                    </a:ext>
                  </a:extLst>
                </a:gridCol>
              </a:tblGrid>
              <a:tr h="904965">
                <a:tc>
                  <a:txBody>
                    <a:bodyPr/>
                    <a:lstStyle/>
                    <a:p>
                      <a:pPr algn="ctr"/>
                      <a:r>
                        <a:rPr lang="en-US" sz="2400" dirty="0">
                          <a:solidFill>
                            <a:schemeClr val="tx1"/>
                          </a:solidFill>
                        </a:rPr>
                        <a:t>Level 1</a:t>
                      </a:r>
                    </a:p>
                  </a:txBody>
                  <a:tcPr>
                    <a:solidFill>
                      <a:schemeClr val="bg2"/>
                    </a:solidFill>
                  </a:tcPr>
                </a:tc>
                <a:tc>
                  <a:txBody>
                    <a:bodyPr/>
                    <a:lstStyle/>
                    <a:p>
                      <a:pPr algn="ctr"/>
                      <a:r>
                        <a:rPr lang="en-US" sz="2400" dirty="0">
                          <a:solidFill>
                            <a:schemeClr val="tx1"/>
                          </a:solidFill>
                        </a:rPr>
                        <a:t>Level 2</a:t>
                      </a:r>
                    </a:p>
                  </a:txBody>
                  <a:tcPr>
                    <a:solidFill>
                      <a:schemeClr val="bg2"/>
                    </a:solidFill>
                  </a:tcPr>
                </a:tc>
                <a:tc>
                  <a:txBody>
                    <a:bodyPr/>
                    <a:lstStyle/>
                    <a:p>
                      <a:pPr algn="ctr"/>
                      <a:r>
                        <a:rPr lang="en-US" sz="2400" dirty="0">
                          <a:solidFill>
                            <a:schemeClr val="tx1"/>
                          </a:solidFill>
                        </a:rPr>
                        <a:t>Level 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Restates the essential question</a:t>
                      </a:r>
                    </a:p>
                  </a:txBody>
                  <a:tcPr>
                    <a:solidFill>
                      <a:schemeClr val="bg2"/>
                    </a:solidFill>
                  </a:tcPr>
                </a:tc>
                <a:tc>
                  <a:txBody>
                    <a:bodyPr/>
                    <a:lstStyle/>
                    <a:p>
                      <a:pPr algn="ctr"/>
                      <a:r>
                        <a:rPr lang="en-US" sz="2400" dirty="0">
                          <a:solidFill>
                            <a:schemeClr val="tx1"/>
                          </a:solidFill>
                        </a:rPr>
                        <a:t>Level 4</a:t>
                      </a:r>
                    </a:p>
                  </a:txBody>
                  <a:tcPr>
                    <a:solidFill>
                      <a:schemeClr val="bg2"/>
                    </a:solidFill>
                  </a:tcPr>
                </a:tc>
                <a:tc>
                  <a:txBody>
                    <a:bodyPr/>
                    <a:lstStyle/>
                    <a:p>
                      <a:pPr algn="ctr"/>
                      <a:r>
                        <a:rPr lang="en-US" sz="2400" dirty="0">
                          <a:solidFill>
                            <a:schemeClr val="tx1"/>
                          </a:solidFill>
                        </a:rPr>
                        <a:t>Level 5</a:t>
                      </a:r>
                    </a:p>
                  </a:txBody>
                  <a:tcPr>
                    <a:solidFill>
                      <a:schemeClr val="bg2"/>
                    </a:solidFill>
                  </a:tcPr>
                </a:tc>
                <a:extLst>
                  <a:ext uri="{0D108BD9-81ED-4DB2-BD59-A6C34878D82A}">
                    <a16:rowId xmlns:a16="http://schemas.microsoft.com/office/drawing/2014/main" val="1940799648"/>
                  </a:ext>
                </a:extLst>
              </a:tr>
              <a:tr h="1917251">
                <a:tc>
                  <a:txBody>
                    <a:bodyPr/>
                    <a:lstStyle/>
                    <a:p>
                      <a:pPr marL="285750" indent="-285750">
                        <a:buFont typeface="Arial" panose="020B0604020202020204" pitchFamily="34" charset="0"/>
                        <a:buChar char="•"/>
                      </a:pPr>
                      <a:r>
                        <a:rPr lang="en-US" sz="1800" kern="1200" dirty="0">
                          <a:solidFill>
                            <a:schemeClr val="tx1"/>
                          </a:solidFill>
                          <a:effectLst/>
                          <a:latin typeface="+mn-lt"/>
                          <a:ea typeface="+mn-ea"/>
                          <a:cs typeface="+mn-cs"/>
                        </a:rPr>
                        <a:t>names a problem ...not related to learning/well-being or ed focus;</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names a problem that is reinstatement of the Problem of Practice </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does not focus on improvement</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provides no evidence</a:t>
                      </a:r>
                      <a:r>
                        <a:rPr lang="en-US" dirty="0">
                          <a:effectLst/>
                        </a:rPr>
                        <a:t> </a:t>
                      </a:r>
                      <a:endParaRPr lang="en-US" dirty="0"/>
                    </a:p>
                  </a:txBody>
                  <a:tcPr/>
                </a:tc>
                <a:tc>
                  <a:txBody>
                    <a:bodyPr/>
                    <a:lstStyle/>
                    <a:p>
                      <a:pPr marL="285750" indent="-285750">
                        <a:buFont typeface="Arial" panose="020B0604020202020204" pitchFamily="34" charset="0"/>
                        <a:buChar char="•"/>
                      </a:pPr>
                      <a:r>
                        <a:rPr lang="en-US" sz="1800" kern="1200" dirty="0">
                          <a:solidFill>
                            <a:schemeClr val="tx1"/>
                          </a:solidFill>
                          <a:effectLst/>
                          <a:latin typeface="+mn-lt"/>
                          <a:ea typeface="+mn-ea"/>
                          <a:cs typeface="+mn-cs"/>
                        </a:rPr>
                        <a:t>describes a problem with minimal relation</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 not clear</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minimally involves</a:t>
                      </a:r>
                      <a:r>
                        <a:rPr lang="en-US" dirty="0">
                          <a:effectLst/>
                        </a:rPr>
                        <a:t> </a:t>
                      </a:r>
                      <a:endParaRPr lang="en-US" dirty="0"/>
                    </a:p>
                  </a:txBody>
                  <a:tcPr/>
                </a:tc>
                <a:tc>
                  <a:txBody>
                    <a:bodyPr/>
                    <a:lstStyle/>
                    <a:p>
                      <a:pPr marL="285750" indent="-285750">
                        <a:buFont typeface="Arial" panose="020B0604020202020204" pitchFamily="34" charset="0"/>
                        <a:buChar char="•"/>
                      </a:pPr>
                      <a:r>
                        <a:rPr lang="en-US" sz="1800" kern="1200" dirty="0">
                          <a:solidFill>
                            <a:schemeClr val="tx1"/>
                          </a:solidFill>
                          <a:effectLst/>
                          <a:latin typeface="+mn-lt"/>
                          <a:ea typeface="+mn-ea"/>
                          <a:cs typeface="+mn-cs"/>
                        </a:rPr>
                        <a:t>works collaboratively to select POP</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 and explains how the group collaboratively analyzed, consensually selected, built ownership”</a:t>
                      </a:r>
                      <a:r>
                        <a:rPr lang="en-US" dirty="0">
                          <a:effectLst/>
                        </a:rPr>
                        <a:t> </a:t>
                      </a:r>
                      <a:endParaRPr lang="en-US" dirty="0"/>
                    </a:p>
                  </a:txBody>
                  <a:tcPr/>
                </a:tc>
                <a:tc>
                  <a:txBody>
                    <a:bodyPr/>
                    <a:lstStyle/>
                    <a:p>
                      <a:r>
                        <a:rPr lang="en-US" sz="1800" kern="1200" dirty="0">
                          <a:solidFill>
                            <a:schemeClr val="tx1"/>
                          </a:solidFill>
                          <a:effectLst/>
                          <a:latin typeface="+mn-lt"/>
                          <a:ea typeface="+mn-ea"/>
                          <a:cs typeface="+mn-cs"/>
                        </a:rPr>
                        <a:t>all of level 3 plus</a:t>
                      </a:r>
                    </a:p>
                    <a:p>
                      <a:endParaRPr lang="en-US" sz="1800" kern="1200" dirty="0">
                        <a:solidFill>
                          <a:schemeClr val="tx1"/>
                        </a:solidFill>
                        <a:effectLst/>
                        <a:latin typeface="+mn-lt"/>
                        <a:ea typeface="+mn-ea"/>
                        <a:cs typeface="+mn-cs"/>
                      </a:endParaRPr>
                    </a:p>
                    <a:p>
                      <a:pPr marL="285750" indent="-285750">
                        <a:buFont typeface="Arial" panose="020B0604020202020204" pitchFamily="34" charset="0"/>
                        <a:buChar char="•"/>
                      </a:pPr>
                      <a:r>
                        <a:rPr lang="en-US" sz="1800" kern="1200" dirty="0">
                          <a:solidFill>
                            <a:schemeClr val="tx1"/>
                          </a:solidFill>
                          <a:effectLst/>
                          <a:latin typeface="+mn-lt"/>
                          <a:ea typeface="+mn-ea"/>
                          <a:cs typeface="+mn-cs"/>
                        </a:rPr>
                        <a:t>differentiates how POP looks between 2 student pops</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provides supporting evidence</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 cofacilitated group to address these differences</a:t>
                      </a:r>
                      <a:r>
                        <a:rPr lang="en-US" dirty="0">
                          <a:effectLst/>
                        </a:rPr>
                        <a:t> </a:t>
                      </a:r>
                      <a:endParaRPr lang="en-US" dirty="0"/>
                    </a:p>
                  </a:txBody>
                  <a:tcPr/>
                </a:tc>
                <a:tc>
                  <a:txBody>
                    <a:bodyPr/>
                    <a:lstStyle/>
                    <a:p>
                      <a:r>
                        <a:rPr lang="en-US" sz="1800" kern="1200" dirty="0">
                          <a:solidFill>
                            <a:schemeClr val="tx1"/>
                          </a:solidFill>
                          <a:effectLst/>
                          <a:latin typeface="+mn-lt"/>
                          <a:ea typeface="+mn-ea"/>
                          <a:cs typeface="+mn-cs"/>
                        </a:rPr>
                        <a:t>all of levels 3 and 4 plus </a:t>
                      </a:r>
                    </a:p>
                    <a:p>
                      <a:endParaRPr lang="en-US" sz="1800" kern="1200" dirty="0">
                        <a:solidFill>
                          <a:schemeClr val="tx1"/>
                        </a:solidFill>
                        <a:effectLst/>
                        <a:latin typeface="+mn-lt"/>
                        <a:ea typeface="+mn-ea"/>
                        <a:cs typeface="+mn-cs"/>
                      </a:endParaRPr>
                    </a:p>
                    <a:p>
                      <a:pPr marL="285750" indent="-285750">
                        <a:buFont typeface="Arial" panose="020B0604020202020204" pitchFamily="34" charset="0"/>
                        <a:buChar char="•"/>
                      </a:pPr>
                      <a:r>
                        <a:rPr lang="en-US" sz="1800" kern="1200" dirty="0">
                          <a:solidFill>
                            <a:schemeClr val="tx1"/>
                          </a:solidFill>
                          <a:effectLst/>
                          <a:latin typeface="+mn-lt"/>
                          <a:ea typeface="+mn-ea"/>
                          <a:cs typeface="+mn-cs"/>
                        </a:rPr>
                        <a:t>explains how and why cofacilitated collaboratively to analyze  data, respect diverse views, co-identified POP </a:t>
                      </a:r>
                      <a:endParaRPr lang="en-US" dirty="0"/>
                    </a:p>
                  </a:txBody>
                  <a:tcPr/>
                </a:tc>
                <a:extLst>
                  <a:ext uri="{0D108BD9-81ED-4DB2-BD59-A6C34878D82A}">
                    <a16:rowId xmlns:a16="http://schemas.microsoft.com/office/drawing/2014/main" val="1259873351"/>
                  </a:ext>
                </a:extLst>
              </a:tr>
            </a:tbl>
          </a:graphicData>
        </a:graphic>
      </p:graphicFrame>
      <p:sp>
        <p:nvSpPr>
          <p:cNvPr id="4" name="Slide Number Placeholder 3">
            <a:extLst>
              <a:ext uri="{FF2B5EF4-FFF2-40B4-BE49-F238E27FC236}">
                <a16:creationId xmlns:a16="http://schemas.microsoft.com/office/drawing/2014/main" id="{2327470E-3110-F8B0-34BF-D69627FA27CB}"/>
              </a:ext>
            </a:extLst>
          </p:cNvPr>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1849000718"/>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FFCB6-B907-6C1A-C426-6C03402F1B81}"/>
              </a:ext>
            </a:extLst>
          </p:cNvPr>
          <p:cNvSpPr>
            <a:spLocks noGrp="1"/>
          </p:cNvSpPr>
          <p:nvPr>
            <p:ph type="title"/>
          </p:nvPr>
        </p:nvSpPr>
        <p:spPr>
          <a:xfrm>
            <a:off x="311285" y="286603"/>
            <a:ext cx="11734969" cy="1240799"/>
          </a:xfrm>
        </p:spPr>
        <p:txBody>
          <a:bodyPr>
            <a:normAutofit fontScale="90000"/>
          </a:bodyPr>
          <a:lstStyle/>
          <a:p>
            <a:pPr algn="ctr"/>
            <a:r>
              <a:rPr lang="en-US" dirty="0"/>
              <a:t>Understanding Language is Key!</a:t>
            </a:r>
            <a:br>
              <a:rPr lang="en-US" dirty="0"/>
            </a:br>
            <a:r>
              <a:rPr lang="en-US" dirty="0"/>
              <a:t>Rubric 2.4</a:t>
            </a:r>
          </a:p>
        </p:txBody>
      </p:sp>
      <p:graphicFrame>
        <p:nvGraphicFramePr>
          <p:cNvPr id="5" name="Table 5">
            <a:extLst>
              <a:ext uri="{FF2B5EF4-FFF2-40B4-BE49-F238E27FC236}">
                <a16:creationId xmlns:a16="http://schemas.microsoft.com/office/drawing/2014/main" id="{C6F19339-439D-A737-0A69-3C6A08893D35}"/>
              </a:ext>
            </a:extLst>
          </p:cNvPr>
          <p:cNvGraphicFramePr>
            <a:graphicFrameLocks noGrp="1"/>
          </p:cNvGraphicFramePr>
          <p:nvPr>
            <p:ph idx="1"/>
            <p:extLst>
              <p:ext uri="{D42A27DB-BD31-4B8C-83A1-F6EECF244321}">
                <p14:modId xmlns:p14="http://schemas.microsoft.com/office/powerpoint/2010/main" val="1024010007"/>
              </p:ext>
            </p:extLst>
          </p:nvPr>
        </p:nvGraphicFramePr>
        <p:xfrm>
          <a:off x="228515" y="1910174"/>
          <a:ext cx="11734970" cy="3657600"/>
        </p:xfrm>
        <a:graphic>
          <a:graphicData uri="http://schemas.openxmlformats.org/drawingml/2006/table">
            <a:tbl>
              <a:tblPr firstRow="1" bandRow="1">
                <a:tableStyleId>{5940675A-B579-460E-94D1-54222C63F5DA}</a:tableStyleId>
              </a:tblPr>
              <a:tblGrid>
                <a:gridCol w="2346994">
                  <a:extLst>
                    <a:ext uri="{9D8B030D-6E8A-4147-A177-3AD203B41FA5}">
                      <a16:colId xmlns:a16="http://schemas.microsoft.com/office/drawing/2014/main" val="3438398984"/>
                    </a:ext>
                  </a:extLst>
                </a:gridCol>
                <a:gridCol w="2346994">
                  <a:extLst>
                    <a:ext uri="{9D8B030D-6E8A-4147-A177-3AD203B41FA5}">
                      <a16:colId xmlns:a16="http://schemas.microsoft.com/office/drawing/2014/main" val="3683956884"/>
                    </a:ext>
                  </a:extLst>
                </a:gridCol>
                <a:gridCol w="2346994">
                  <a:extLst>
                    <a:ext uri="{9D8B030D-6E8A-4147-A177-3AD203B41FA5}">
                      <a16:colId xmlns:a16="http://schemas.microsoft.com/office/drawing/2014/main" val="1865759799"/>
                    </a:ext>
                  </a:extLst>
                </a:gridCol>
                <a:gridCol w="2346994">
                  <a:extLst>
                    <a:ext uri="{9D8B030D-6E8A-4147-A177-3AD203B41FA5}">
                      <a16:colId xmlns:a16="http://schemas.microsoft.com/office/drawing/2014/main" val="1227605337"/>
                    </a:ext>
                  </a:extLst>
                </a:gridCol>
                <a:gridCol w="2346994">
                  <a:extLst>
                    <a:ext uri="{9D8B030D-6E8A-4147-A177-3AD203B41FA5}">
                      <a16:colId xmlns:a16="http://schemas.microsoft.com/office/drawing/2014/main" val="244180546"/>
                    </a:ext>
                  </a:extLst>
                </a:gridCol>
              </a:tblGrid>
              <a:tr h="624563">
                <a:tc>
                  <a:txBody>
                    <a:bodyPr/>
                    <a:lstStyle/>
                    <a:p>
                      <a:pPr algn="ctr"/>
                      <a:r>
                        <a:rPr lang="en-US" sz="2400" dirty="0">
                          <a:solidFill>
                            <a:schemeClr val="tx1"/>
                          </a:solidFill>
                        </a:rPr>
                        <a:t>Level 1</a:t>
                      </a:r>
                    </a:p>
                  </a:txBody>
                  <a:tcPr>
                    <a:solidFill>
                      <a:schemeClr val="bg2"/>
                    </a:solidFill>
                  </a:tcPr>
                </a:tc>
                <a:tc>
                  <a:txBody>
                    <a:bodyPr/>
                    <a:lstStyle/>
                    <a:p>
                      <a:pPr algn="ctr"/>
                      <a:r>
                        <a:rPr lang="en-US" sz="2400" dirty="0">
                          <a:solidFill>
                            <a:schemeClr val="tx1"/>
                          </a:solidFill>
                        </a:rPr>
                        <a:t>Level 2</a:t>
                      </a:r>
                    </a:p>
                  </a:txBody>
                  <a:tcPr>
                    <a:solidFill>
                      <a:schemeClr val="bg2"/>
                    </a:solidFill>
                  </a:tcPr>
                </a:tc>
                <a:tc>
                  <a:txBody>
                    <a:bodyPr/>
                    <a:lstStyle/>
                    <a:p>
                      <a:pPr algn="ctr"/>
                      <a:r>
                        <a:rPr lang="en-US" sz="2400" dirty="0">
                          <a:solidFill>
                            <a:schemeClr val="tx1"/>
                          </a:solidFill>
                        </a:rPr>
                        <a:t>Level 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Restates the essential question</a:t>
                      </a:r>
                    </a:p>
                  </a:txBody>
                  <a:tcPr>
                    <a:solidFill>
                      <a:schemeClr val="bg2"/>
                    </a:solidFill>
                  </a:tcPr>
                </a:tc>
                <a:tc>
                  <a:txBody>
                    <a:bodyPr/>
                    <a:lstStyle/>
                    <a:p>
                      <a:pPr algn="ctr"/>
                      <a:r>
                        <a:rPr lang="en-US" sz="2400" dirty="0">
                          <a:solidFill>
                            <a:schemeClr val="tx1"/>
                          </a:solidFill>
                        </a:rPr>
                        <a:t>Level 4</a:t>
                      </a:r>
                    </a:p>
                  </a:txBody>
                  <a:tcPr>
                    <a:solidFill>
                      <a:schemeClr val="bg2"/>
                    </a:solidFill>
                  </a:tcPr>
                </a:tc>
                <a:tc>
                  <a:txBody>
                    <a:bodyPr/>
                    <a:lstStyle/>
                    <a:p>
                      <a:pPr algn="ctr"/>
                      <a:r>
                        <a:rPr lang="en-US" sz="2400" dirty="0">
                          <a:solidFill>
                            <a:schemeClr val="tx1"/>
                          </a:solidFill>
                        </a:rPr>
                        <a:t>Level 5</a:t>
                      </a:r>
                    </a:p>
                  </a:txBody>
                  <a:tcPr>
                    <a:solidFill>
                      <a:schemeClr val="bg2"/>
                    </a:solidFill>
                  </a:tcPr>
                </a:tc>
                <a:extLst>
                  <a:ext uri="{0D108BD9-81ED-4DB2-BD59-A6C34878D82A}">
                    <a16:rowId xmlns:a16="http://schemas.microsoft.com/office/drawing/2014/main" val="1940799648"/>
                  </a:ext>
                </a:extLst>
              </a:tr>
              <a:tr h="1743516">
                <a:tc>
                  <a:txBody>
                    <a:bodyPr/>
                    <a:lstStyle/>
                    <a:p>
                      <a:pPr marL="285750" indent="-285750">
                        <a:buFont typeface="Arial" panose="020B0604020202020204" pitchFamily="34" charset="0"/>
                        <a:buChar char="•"/>
                      </a:pPr>
                      <a:r>
                        <a:rPr lang="en-US" sz="1800" kern="1200" dirty="0">
                          <a:solidFill>
                            <a:schemeClr val="tx1"/>
                          </a:solidFill>
                          <a:effectLst/>
                          <a:latin typeface="+mn-lt"/>
                          <a:ea typeface="+mn-ea"/>
                          <a:cs typeface="+mn-cs"/>
                        </a:rPr>
                        <a:t>selects a strategy with no connection</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 does not provide</a:t>
                      </a:r>
                      <a:r>
                        <a:rPr lang="en-US" dirty="0">
                          <a:effectLst/>
                        </a:rPr>
                        <a:t> </a:t>
                      </a:r>
                      <a:endParaRPr lang="en-US" dirty="0"/>
                    </a:p>
                  </a:txBody>
                  <a:tcPr/>
                </a:tc>
                <a:tc>
                  <a:txBody>
                    <a:bodyPr/>
                    <a:lstStyle/>
                    <a:p>
                      <a:pPr marL="285750" indent="-285750">
                        <a:buFont typeface="Arial" panose="020B0604020202020204" pitchFamily="34" charset="0"/>
                        <a:buChar char="•"/>
                      </a:pPr>
                      <a:r>
                        <a:rPr lang="en-US" sz="1800" kern="1200" dirty="0">
                          <a:solidFill>
                            <a:schemeClr val="tx1"/>
                          </a:solidFill>
                          <a:effectLst/>
                          <a:latin typeface="+mn-lt"/>
                          <a:ea typeface="+mn-ea"/>
                          <a:cs typeface="+mn-cs"/>
                        </a:rPr>
                        <a:t>selects a strategy that vaguely addresses</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seeks minimal input</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consensus</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identifies but does not build consensus</a:t>
                      </a:r>
                      <a:endParaRPr lang="en-US" dirty="0"/>
                    </a:p>
                  </a:txBody>
                  <a:tcPr/>
                </a:tc>
                <a:tc>
                  <a:txBody>
                    <a:bodyPr/>
                    <a:lstStyle/>
                    <a:p>
                      <a:pPr marL="285750" indent="-285750">
                        <a:buFont typeface="Arial" panose="020B0604020202020204" pitchFamily="34" charset="0"/>
                        <a:buChar char="•"/>
                      </a:pPr>
                      <a:r>
                        <a:rPr lang="en-US" sz="1800" kern="1200" dirty="0">
                          <a:solidFill>
                            <a:schemeClr val="tx1"/>
                          </a:solidFill>
                          <a:effectLst/>
                          <a:latin typeface="+mn-lt"/>
                          <a:ea typeface="+mn-ea"/>
                          <a:cs typeface="+mn-cs"/>
                        </a:rPr>
                        <a:t>collaboratively works with group to learn...and monitor implementation </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to address POP </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describes potential impact</a:t>
                      </a:r>
                      <a:endParaRPr lang="en-US" dirty="0"/>
                    </a:p>
                  </a:txBody>
                  <a:tcPr/>
                </a:tc>
                <a:tc>
                  <a:txBody>
                    <a:bodyPr/>
                    <a:lstStyle/>
                    <a:p>
                      <a:r>
                        <a:rPr lang="en-US" sz="1800" kern="1200" dirty="0">
                          <a:solidFill>
                            <a:schemeClr val="tx1"/>
                          </a:solidFill>
                          <a:effectLst/>
                          <a:latin typeface="+mn-lt"/>
                          <a:ea typeface="+mn-ea"/>
                          <a:cs typeface="+mn-cs"/>
                        </a:rPr>
                        <a:t>All of level 3 plus </a:t>
                      </a:r>
                    </a:p>
                    <a:p>
                      <a:endParaRPr lang="en-US" sz="1800" kern="1200" dirty="0">
                        <a:solidFill>
                          <a:schemeClr val="tx1"/>
                        </a:solidFill>
                        <a:effectLst/>
                        <a:latin typeface="+mn-lt"/>
                        <a:ea typeface="+mn-ea"/>
                        <a:cs typeface="+mn-cs"/>
                      </a:endParaRPr>
                    </a:p>
                    <a:p>
                      <a:pPr marL="285750" indent="-285750">
                        <a:buFont typeface="Arial" panose="020B0604020202020204" pitchFamily="34" charset="0"/>
                        <a:buChar char="•"/>
                      </a:pPr>
                      <a:r>
                        <a:rPr lang="en-US" sz="1800" kern="1200" dirty="0">
                          <a:solidFill>
                            <a:schemeClr val="tx1"/>
                          </a:solidFill>
                          <a:effectLst/>
                          <a:latin typeface="+mn-lt"/>
                          <a:ea typeface="+mn-ea"/>
                          <a:cs typeface="+mn-cs"/>
                        </a:rPr>
                        <a:t>describes in detail....will improve learning/well-being</a:t>
                      </a:r>
                      <a:r>
                        <a:rPr lang="en-US" dirty="0">
                          <a:effectLst/>
                        </a:rPr>
                        <a:t> </a:t>
                      </a:r>
                      <a:endParaRPr lang="en-US" dirty="0"/>
                    </a:p>
                  </a:txBody>
                  <a:tcPr/>
                </a:tc>
                <a:tc>
                  <a:txBody>
                    <a:bodyPr/>
                    <a:lstStyle/>
                    <a:p>
                      <a:r>
                        <a:rPr lang="en-US" sz="1800" kern="1200" dirty="0">
                          <a:solidFill>
                            <a:schemeClr val="tx1"/>
                          </a:solidFill>
                          <a:effectLst/>
                          <a:latin typeface="+mn-lt"/>
                          <a:ea typeface="+mn-ea"/>
                          <a:cs typeface="+mn-cs"/>
                        </a:rPr>
                        <a:t>All of levels 3 and 4 plus</a:t>
                      </a:r>
                    </a:p>
                    <a:p>
                      <a:r>
                        <a:rPr lang="en-US" sz="1800" kern="1200" dirty="0">
                          <a:solidFill>
                            <a:schemeClr val="tx1"/>
                          </a:solidFill>
                          <a:effectLst/>
                          <a:latin typeface="+mn-lt"/>
                          <a:ea typeface="+mn-ea"/>
                          <a:cs typeface="+mn-cs"/>
                        </a:rPr>
                        <a:t> </a:t>
                      </a:r>
                      <a:endParaRPr lang="en-US" dirty="0"/>
                    </a:p>
                    <a:p>
                      <a:pPr marL="285750" indent="-285750">
                        <a:buFont typeface="Arial" panose="020B0604020202020204" pitchFamily="34" charset="0"/>
                        <a:buChar char="•"/>
                      </a:pPr>
                      <a:r>
                        <a:rPr lang="en-US" sz="1800" kern="1200" dirty="0">
                          <a:solidFill>
                            <a:schemeClr val="tx1"/>
                          </a:solidFill>
                          <a:effectLst/>
                          <a:latin typeface="+mn-lt"/>
                          <a:ea typeface="+mn-ea"/>
                          <a:cs typeface="+mn-cs"/>
                        </a:rPr>
                        <a:t>thoroughly explains... implications and challenges. </a:t>
                      </a:r>
                      <a:endParaRPr lang="en-US" dirty="0"/>
                    </a:p>
                  </a:txBody>
                  <a:tcPr/>
                </a:tc>
                <a:extLst>
                  <a:ext uri="{0D108BD9-81ED-4DB2-BD59-A6C34878D82A}">
                    <a16:rowId xmlns:a16="http://schemas.microsoft.com/office/drawing/2014/main" val="1259873351"/>
                  </a:ext>
                </a:extLst>
              </a:tr>
            </a:tbl>
          </a:graphicData>
        </a:graphic>
      </p:graphicFrame>
      <p:sp>
        <p:nvSpPr>
          <p:cNvPr id="4" name="Slide Number Placeholder 3">
            <a:extLst>
              <a:ext uri="{FF2B5EF4-FFF2-40B4-BE49-F238E27FC236}">
                <a16:creationId xmlns:a16="http://schemas.microsoft.com/office/drawing/2014/main" id="{2327470E-3110-F8B0-34BF-D69627FA27CB}"/>
              </a:ext>
            </a:extLst>
          </p:cNvPr>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229394149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858F0-A03F-5EBE-179D-7D9BA99AB9C1}"/>
              </a:ext>
            </a:extLst>
          </p:cNvPr>
          <p:cNvSpPr>
            <a:spLocks noGrp="1"/>
          </p:cNvSpPr>
          <p:nvPr>
            <p:ph type="title"/>
          </p:nvPr>
        </p:nvSpPr>
        <p:spPr/>
        <p:txBody>
          <a:bodyPr>
            <a:normAutofit fontScale="90000"/>
          </a:bodyPr>
          <a:lstStyle/>
          <a:p>
            <a:r>
              <a:rPr lang="en-US" sz="54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Accessing 2024-2025 (Version 07) </a:t>
            </a:r>
            <a:r>
              <a:rPr lang="en-US" sz="5400" b="1" kern="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CalAPA</a:t>
            </a:r>
            <a:r>
              <a:rPr lang="en-US" sz="54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Assessment Materials</a:t>
            </a:r>
            <a:endParaRPr lang="en-US" dirty="0"/>
          </a:p>
        </p:txBody>
      </p:sp>
      <p:sp>
        <p:nvSpPr>
          <p:cNvPr id="3" name="Content Placeholder 2">
            <a:extLst>
              <a:ext uri="{FF2B5EF4-FFF2-40B4-BE49-F238E27FC236}">
                <a16:creationId xmlns:a16="http://schemas.microsoft.com/office/drawing/2014/main" id="{11198D67-5330-CD73-F4C4-8DA231D766E8}"/>
              </a:ext>
            </a:extLst>
          </p:cNvPr>
          <p:cNvSpPr>
            <a:spLocks noGrp="1"/>
          </p:cNvSpPr>
          <p:nvPr>
            <p:ph idx="1"/>
          </p:nvPr>
        </p:nvSpPr>
        <p:spPr/>
        <p:txBody>
          <a:bodyPr/>
          <a:lstStyle/>
          <a:p>
            <a:pPr>
              <a:lnSpc>
                <a:spcPct val="100000"/>
              </a:lnSpc>
            </a:pPr>
            <a:r>
              <a:rPr lang="en-US" sz="2800" kern="0" dirty="0">
                <a:solidFill>
                  <a:srgbClr val="000000"/>
                </a:solidFill>
                <a:effectLst/>
                <a:latin typeface="+mn-lt"/>
                <a:ea typeface="Times New Roman" panose="02020603050405020304" pitchFamily="18" charset="0"/>
                <a:cs typeface="Times New Roman" panose="02020603050405020304" pitchFamily="18" charset="0"/>
              </a:rPr>
              <a:t>Preparation programs may download the 2024-2025 (Version 07) </a:t>
            </a:r>
            <a:r>
              <a:rPr lang="en-US" sz="2800" kern="0" dirty="0" err="1">
                <a:solidFill>
                  <a:srgbClr val="000000"/>
                </a:solidFill>
                <a:effectLst/>
                <a:latin typeface="+mn-lt"/>
                <a:ea typeface="Times New Roman" panose="02020603050405020304" pitchFamily="18" charset="0"/>
                <a:cs typeface="Times New Roman" panose="02020603050405020304" pitchFamily="18" charset="0"/>
              </a:rPr>
              <a:t>CalAPA</a:t>
            </a:r>
            <a:r>
              <a:rPr lang="en-US" sz="2800" kern="0" dirty="0">
                <a:solidFill>
                  <a:srgbClr val="000000"/>
                </a:solidFill>
                <a:effectLst/>
                <a:latin typeface="+mn-lt"/>
                <a:ea typeface="Times New Roman" panose="02020603050405020304" pitchFamily="18" charset="0"/>
                <a:cs typeface="Times New Roman" panose="02020603050405020304" pitchFamily="18" charset="0"/>
              </a:rPr>
              <a:t> assessment materials via password-protected a zip file located on the </a:t>
            </a:r>
            <a:r>
              <a:rPr lang="en-US" sz="2800" b="1" u="sng" kern="0" dirty="0">
                <a:solidFill>
                  <a:srgbClr val="0000FF"/>
                </a:solidFill>
                <a:effectLst/>
                <a:latin typeface="+mn-lt"/>
                <a:ea typeface="Times New Roman" panose="02020603050405020304" pitchFamily="18" charset="0"/>
                <a:cs typeface="Times New Roman" panose="02020603050405020304" pitchFamily="18" charset="0"/>
                <a:hlinkClick r:id="rId2" tooltip="https://gcc02.safelinks.protection.outlook.com/?url=https%3A%2F%2Fwww.ctcexams.nesinc.com%2FTestView.aspx%3Ff%3DCACBT_Faculty_CalAPA.html&amp;data=05%7C02%7Cgroby%40ctc.ca.gov%7Cc31133222b044c3c517f08dcab76ff0f%7C78276a93cafd497081b54e5074e42910%7C0%7C0%7C638"/>
              </a:rPr>
              <a:t>CalAPA Faculty Policies and Resources</a:t>
            </a:r>
            <a:r>
              <a:rPr lang="en-US" sz="2800" kern="0" dirty="0">
                <a:solidFill>
                  <a:srgbClr val="000000"/>
                </a:solidFill>
                <a:effectLst/>
                <a:latin typeface="+mn-lt"/>
                <a:ea typeface="Times New Roman" panose="02020603050405020304" pitchFamily="18" charset="0"/>
                <a:cs typeface="Times New Roman" panose="02020603050405020304" pitchFamily="18" charset="0"/>
              </a:rPr>
              <a:t> web page.</a:t>
            </a:r>
            <a:endParaRPr lang="en-US" sz="2800" kern="100" dirty="0">
              <a:effectLst/>
              <a:latin typeface="+mn-lt"/>
              <a:ea typeface="Aptos" panose="020B0004020202020204" pitchFamily="34" charset="0"/>
              <a:cs typeface="Times New Roman" panose="02020603050405020304" pitchFamily="18" charset="0"/>
            </a:endParaRPr>
          </a:p>
          <a:p>
            <a:pPr>
              <a:lnSpc>
                <a:spcPct val="100000"/>
              </a:lnSpc>
            </a:pPr>
            <a:r>
              <a:rPr lang="en-US" sz="2800" kern="0" dirty="0">
                <a:solidFill>
                  <a:srgbClr val="000000"/>
                </a:solidFill>
                <a:effectLst/>
                <a:latin typeface="+mn-lt"/>
                <a:ea typeface="Times New Roman" panose="02020603050405020304" pitchFamily="18" charset="0"/>
                <a:cs typeface="Times New Roman" panose="02020603050405020304" pitchFamily="18" charset="0"/>
              </a:rPr>
              <a:t> </a:t>
            </a:r>
            <a:endParaRPr lang="en-US" sz="2800" kern="100" dirty="0">
              <a:effectLst/>
              <a:latin typeface="+mn-lt"/>
              <a:ea typeface="Aptos" panose="020B0004020202020204" pitchFamily="34" charset="0"/>
              <a:cs typeface="Times New Roman" panose="02020603050405020304" pitchFamily="18" charset="0"/>
            </a:endParaRPr>
          </a:p>
          <a:p>
            <a:pPr>
              <a:lnSpc>
                <a:spcPct val="100000"/>
              </a:lnSpc>
            </a:pPr>
            <a:r>
              <a:rPr lang="en-US" sz="2800" kern="0" dirty="0">
                <a:solidFill>
                  <a:srgbClr val="000000"/>
                </a:solidFill>
                <a:effectLst/>
                <a:latin typeface="+mn-lt"/>
                <a:ea typeface="Times New Roman" panose="02020603050405020304" pitchFamily="18" charset="0"/>
                <a:cs typeface="Times New Roman" panose="02020603050405020304" pitchFamily="18" charset="0"/>
              </a:rPr>
              <a:t>2024-2025 Zip File Password: </a:t>
            </a:r>
            <a:r>
              <a:rPr lang="en-US" sz="2800" b="1" kern="0" dirty="0">
                <a:solidFill>
                  <a:srgbClr val="000000"/>
                </a:solidFill>
                <a:effectLst/>
                <a:latin typeface="+mn-lt"/>
                <a:ea typeface="Times New Roman" panose="02020603050405020304" pitchFamily="18" charset="0"/>
                <a:cs typeface="Times New Roman" panose="02020603050405020304" pitchFamily="18" charset="0"/>
              </a:rPr>
              <a:t>C@lapa24</a:t>
            </a:r>
            <a:endParaRPr lang="en-US" sz="2800" kern="100" dirty="0">
              <a:effectLst/>
              <a:latin typeface="+mn-lt"/>
              <a:ea typeface="Aptos" panose="020B000402020202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28B4FFB1-BACD-10D8-84F5-3727A018DD76}"/>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427297995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7D203F8-1311-2546-92BB-B0414606EDF0}"/>
              </a:ext>
            </a:extLst>
          </p:cNvPr>
          <p:cNvSpPr>
            <a:spLocks noGrp="1"/>
          </p:cNvSpPr>
          <p:nvPr>
            <p:ph type="title"/>
          </p:nvPr>
        </p:nvSpPr>
        <p:spPr>
          <a:xfrm>
            <a:off x="492370" y="605896"/>
            <a:ext cx="3084844" cy="5646208"/>
          </a:xfrm>
        </p:spPr>
        <p:txBody>
          <a:bodyPr anchor="ctr">
            <a:normAutofit/>
          </a:bodyPr>
          <a:lstStyle/>
          <a:p>
            <a:pPr>
              <a:lnSpc>
                <a:spcPct val="150000"/>
              </a:lnSpc>
            </a:pPr>
            <a:r>
              <a:rPr lang="en-US" sz="3100" dirty="0">
                <a:solidFill>
                  <a:srgbClr val="FFFFFF"/>
                </a:solidFill>
              </a:rPr>
              <a:t>Cycle 2</a:t>
            </a:r>
            <a:br>
              <a:rPr lang="en-US" sz="3100" dirty="0">
                <a:solidFill>
                  <a:srgbClr val="FFFFFF"/>
                </a:solidFill>
              </a:rPr>
            </a:br>
            <a:r>
              <a:rPr lang="en-US" sz="3100" dirty="0">
                <a:solidFill>
                  <a:srgbClr val="FFFFFF"/>
                </a:solidFill>
              </a:rPr>
              <a:t>Step 2: Plan</a:t>
            </a:r>
            <a:br>
              <a:rPr lang="en-US" sz="3100" dirty="0">
                <a:solidFill>
                  <a:srgbClr val="FFFFFF"/>
                </a:solidFill>
              </a:rPr>
            </a:br>
            <a:r>
              <a:rPr lang="en-US" sz="3100" dirty="0">
                <a:solidFill>
                  <a:srgbClr val="FFFF00"/>
                </a:solidFill>
              </a:rPr>
              <a:t>Tips and Considerations</a:t>
            </a: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E5CF327F-975A-6A40-B77B-1699D21F0B2B}"/>
              </a:ext>
            </a:extLst>
          </p:cNvPr>
          <p:cNvSpPr>
            <a:spLocks noGrp="1"/>
          </p:cNvSpPr>
          <p:nvPr>
            <p:ph idx="1"/>
          </p:nvPr>
        </p:nvSpPr>
        <p:spPr>
          <a:xfrm>
            <a:off x="4742016" y="605896"/>
            <a:ext cx="6413663" cy="5646208"/>
          </a:xfrm>
        </p:spPr>
        <p:txBody>
          <a:bodyPr anchor="ctr">
            <a:normAutofit/>
          </a:bodyPr>
          <a:lstStyle/>
          <a:p>
            <a:pPr>
              <a:buFont typeface="Arial" panose="020B0604020202020204" pitchFamily="34" charset="0"/>
              <a:buChar char="•"/>
            </a:pPr>
            <a:r>
              <a:rPr lang="en-US" sz="4000" dirty="0"/>
              <a:t> Educational Focus</a:t>
            </a:r>
          </a:p>
          <a:p>
            <a:pPr lvl="1">
              <a:buFont typeface="Wingdings" panose="05000000000000000000" pitchFamily="2" charset="2"/>
              <a:buChar char="Ø"/>
            </a:pPr>
            <a:r>
              <a:rPr lang="en-US" sz="2800" dirty="0"/>
              <a:t>informed by data</a:t>
            </a:r>
          </a:p>
          <a:p>
            <a:pPr>
              <a:buFont typeface="Arial" panose="020B0604020202020204" pitchFamily="34" charset="0"/>
              <a:buChar char="•"/>
            </a:pPr>
            <a:r>
              <a:rPr lang="en-US" sz="4000" dirty="0"/>
              <a:t> Problem of Practice </a:t>
            </a:r>
          </a:p>
          <a:p>
            <a:pPr lvl="1">
              <a:buFont typeface="Wingdings" panose="05000000000000000000" pitchFamily="2" charset="2"/>
              <a:buChar char="Ø"/>
            </a:pPr>
            <a:r>
              <a:rPr lang="en-US" sz="2800" dirty="0"/>
              <a:t>What changes in adult professional practice may mitigate the issue being addressed in the Educational Focus.</a:t>
            </a:r>
          </a:p>
          <a:p>
            <a:pPr lvl="1">
              <a:buFont typeface="Wingdings" panose="05000000000000000000" pitchFamily="2" charset="2"/>
              <a:buChar char="Ø"/>
            </a:pPr>
            <a:r>
              <a:rPr lang="en-US" sz="2800" dirty="0"/>
              <a:t>Facilitates COP learning the strategy</a:t>
            </a:r>
          </a:p>
          <a:p>
            <a:pPr>
              <a:buFont typeface="Arial" panose="020B0604020202020204" pitchFamily="34" charset="0"/>
              <a:buChar char="•"/>
            </a:pPr>
            <a:r>
              <a:rPr lang="en-US" sz="4000" dirty="0"/>
              <a:t> Selected Strategy(</a:t>
            </a:r>
            <a:r>
              <a:rPr lang="en-US" sz="4000" dirty="0" err="1"/>
              <a:t>ies</a:t>
            </a:r>
            <a:r>
              <a:rPr lang="en-US" sz="4000" dirty="0"/>
              <a:t>)</a:t>
            </a:r>
          </a:p>
          <a:p>
            <a:pPr lvl="1">
              <a:buFont typeface="Wingdings" panose="05000000000000000000" pitchFamily="2" charset="2"/>
              <a:buChar char="Ø"/>
            </a:pPr>
            <a:r>
              <a:rPr lang="en-US" sz="2800" dirty="0"/>
              <a:t>must be implemented in Step 3</a:t>
            </a:r>
          </a:p>
        </p:txBody>
      </p:sp>
      <p:sp>
        <p:nvSpPr>
          <p:cNvPr id="4" name="Slide Number Placeholder 3">
            <a:extLst>
              <a:ext uri="{FF2B5EF4-FFF2-40B4-BE49-F238E27FC236}">
                <a16:creationId xmlns:a16="http://schemas.microsoft.com/office/drawing/2014/main" id="{19EBB6CE-1C13-0C41-B553-C3176018420B}"/>
              </a:ext>
            </a:extLst>
          </p:cNvPr>
          <p:cNvSpPr>
            <a:spLocks noGrp="1"/>
          </p:cNvSpPr>
          <p:nvPr>
            <p:ph type="sldNum" sz="quarter" idx="4294967295"/>
          </p:nvPr>
        </p:nvSpPr>
        <p:spPr>
          <a:xfrm>
            <a:off x="10123055" y="6459785"/>
            <a:ext cx="1089428" cy="365125"/>
          </a:xfrm>
          <a:prstGeom prst="rect">
            <a:avLst/>
          </a:prstGeom>
        </p:spPr>
        <p:txBody>
          <a:bodyPr>
            <a:normAutofit/>
          </a:bodyPr>
          <a:lstStyle/>
          <a:p>
            <a:pPr>
              <a:spcAft>
                <a:spcPts val="600"/>
              </a:spcAft>
            </a:pPr>
            <a:fld id="{A5D1AE26-2455-4631-AA3C-DD8B58682D5D}" type="slidenum">
              <a:rPr lang="en-US">
                <a:solidFill>
                  <a:schemeClr val="tx2"/>
                </a:solidFill>
              </a:rPr>
              <a:pPr>
                <a:spcAft>
                  <a:spcPts val="600"/>
                </a:spcAft>
              </a:pPr>
              <a:t>30</a:t>
            </a:fld>
            <a:endParaRPr lang="en-US">
              <a:solidFill>
                <a:schemeClr val="tx2"/>
              </a:solidFill>
            </a:endParaRPr>
          </a:p>
        </p:txBody>
      </p:sp>
    </p:spTree>
    <p:extLst>
      <p:ext uri="{BB962C8B-B14F-4D97-AF65-F5344CB8AC3E}">
        <p14:creationId xmlns:p14="http://schemas.microsoft.com/office/powerpoint/2010/main" val="2663281355"/>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E90A8BD-E0A1-9242-81B4-9CFFC0D295B8}"/>
              </a:ext>
            </a:extLst>
          </p:cNvPr>
          <p:cNvSpPr>
            <a:spLocks noGrp="1"/>
          </p:cNvSpPr>
          <p:nvPr>
            <p:ph type="sldNum" sz="quarter" idx="12"/>
          </p:nvPr>
        </p:nvSpPr>
        <p:spPr/>
        <p:txBody>
          <a:bodyPr/>
          <a:lstStyle/>
          <a:p>
            <a:fld id="{D57F1E4F-1CFF-5643-939E-217C01CDF565}" type="slidenum">
              <a:rPr lang="en-US" smtClean="0"/>
              <a:pPr/>
              <a:t>31</a:t>
            </a:fld>
            <a:endParaRPr lang="en-US" dirty="0"/>
          </a:p>
        </p:txBody>
      </p:sp>
      <p:sp>
        <p:nvSpPr>
          <p:cNvPr id="2" name="Title 1">
            <a:extLst>
              <a:ext uri="{FF2B5EF4-FFF2-40B4-BE49-F238E27FC236}">
                <a16:creationId xmlns:a16="http://schemas.microsoft.com/office/drawing/2014/main" id="{713E61CF-AABF-A845-9122-3C3FE9223BDE}"/>
              </a:ext>
            </a:extLst>
          </p:cNvPr>
          <p:cNvSpPr>
            <a:spLocks noGrp="1"/>
          </p:cNvSpPr>
          <p:nvPr>
            <p:ph type="title"/>
          </p:nvPr>
        </p:nvSpPr>
        <p:spPr>
          <a:xfrm>
            <a:off x="446405" y="2030938"/>
            <a:ext cx="3768408" cy="2106722"/>
          </a:xfrm>
        </p:spPr>
        <p:txBody>
          <a:bodyPr>
            <a:normAutofit fontScale="90000"/>
          </a:bodyPr>
          <a:lstStyle/>
          <a:p>
            <a:r>
              <a:rPr lang="en-US" dirty="0"/>
              <a:t>Cycle 2 </a:t>
            </a:r>
            <a:br>
              <a:rPr lang="en-US" dirty="0"/>
            </a:br>
            <a:r>
              <a:rPr lang="en-US" dirty="0"/>
              <a:t>Overview:</a:t>
            </a:r>
            <a:br>
              <a:rPr lang="en-US" dirty="0"/>
            </a:br>
            <a:r>
              <a:rPr lang="en-US" dirty="0"/>
              <a:t>Step 2</a:t>
            </a:r>
          </a:p>
        </p:txBody>
      </p:sp>
      <p:pic>
        <p:nvPicPr>
          <p:cNvPr id="3" name="Picture 2" descr="A flow chart. The first section is an inverted pyramid containing the text: &quot;Select...Area of Educational Focus (based on data), Problem of Practice (root causes), Strategy.&quot; An arrow points from the right of the inverted pyramid to a square containing the text: Implement Strategy. An arrow points from the square downward to a rectangle containing the text: Monitor Effectiveness (using data)">
            <a:extLst>
              <a:ext uri="{FF2B5EF4-FFF2-40B4-BE49-F238E27FC236}">
                <a16:creationId xmlns:a16="http://schemas.microsoft.com/office/drawing/2014/main" id="{AFF9BD4E-BDDF-AE33-3B9F-D04FF1011E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2252" y="31660"/>
            <a:ext cx="10125111" cy="5695372"/>
          </a:xfrm>
          <a:prstGeom prst="rect">
            <a:avLst/>
          </a:prstGeom>
        </p:spPr>
      </p:pic>
    </p:spTree>
    <p:extLst>
      <p:ext uri="{BB962C8B-B14F-4D97-AF65-F5344CB8AC3E}">
        <p14:creationId xmlns:p14="http://schemas.microsoft.com/office/powerpoint/2010/main" val="3305462065"/>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7" name="Straight Connector 16">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90AA6468-80AC-4DDF-9CFB-C7A9507E2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Title 5"/>
          <p:cNvSpPr>
            <a:spLocks noGrp="1"/>
          </p:cNvSpPr>
          <p:nvPr>
            <p:ph type="title"/>
          </p:nvPr>
        </p:nvSpPr>
        <p:spPr>
          <a:xfrm>
            <a:off x="486810" y="2041173"/>
            <a:ext cx="3659246" cy="2926080"/>
          </a:xfrm>
        </p:spPr>
        <p:txBody>
          <a:bodyPr vert="horz" lIns="91440" tIns="45720" rIns="91440" bIns="45720" rtlCol="0" anchor="b">
            <a:normAutofit fontScale="90000"/>
          </a:bodyPr>
          <a:lstStyle/>
          <a:p>
            <a:r>
              <a:rPr lang="en-US" sz="4400" dirty="0">
                <a:solidFill>
                  <a:srgbClr val="FFFFFF"/>
                </a:solidFill>
              </a:rPr>
              <a:t>Cycle 2</a:t>
            </a:r>
            <a:br>
              <a:rPr lang="en-US" sz="4400" dirty="0">
                <a:solidFill>
                  <a:srgbClr val="FFFFFF"/>
                </a:solidFill>
              </a:rPr>
            </a:br>
            <a:br>
              <a:rPr lang="en-US" sz="4400" dirty="0">
                <a:solidFill>
                  <a:srgbClr val="FFFFFF"/>
                </a:solidFill>
              </a:rPr>
            </a:br>
            <a:r>
              <a:rPr lang="en-US" sz="4400" dirty="0">
                <a:solidFill>
                  <a:srgbClr val="FFFFFF"/>
                </a:solidFill>
              </a:rPr>
              <a:t>Step 3: </a:t>
            </a:r>
            <a:br>
              <a:rPr lang="en-US" sz="4400" dirty="0">
                <a:solidFill>
                  <a:srgbClr val="FFFFFF"/>
                </a:solidFill>
              </a:rPr>
            </a:br>
            <a:br>
              <a:rPr lang="en-US" sz="4400" dirty="0">
                <a:solidFill>
                  <a:srgbClr val="FFFFFF"/>
                </a:solidFill>
              </a:rPr>
            </a:br>
            <a:r>
              <a:rPr lang="en-US" sz="4400" dirty="0">
                <a:solidFill>
                  <a:srgbClr val="FFFFFF"/>
                </a:solidFill>
              </a:rPr>
              <a:t>Act</a:t>
            </a:r>
          </a:p>
        </p:txBody>
      </p:sp>
      <p:sp>
        <p:nvSpPr>
          <p:cNvPr id="5" name="Slide Number Placeholder 4"/>
          <p:cNvSpPr>
            <a:spLocks noGrp="1"/>
          </p:cNvSpPr>
          <p:nvPr>
            <p:ph type="sldNum" sz="quarter" idx="12"/>
          </p:nvPr>
        </p:nvSpPr>
        <p:spPr>
          <a:xfrm>
            <a:off x="486810" y="6459785"/>
            <a:ext cx="725557" cy="365125"/>
          </a:xfrm>
        </p:spPr>
        <p:txBody>
          <a:bodyPr vert="horz" lIns="91440" tIns="45720" rIns="91440" bIns="45720" rtlCol="0" anchor="ctr">
            <a:normAutofit/>
          </a:bodyPr>
          <a:lstStyle/>
          <a:p>
            <a:pPr algn="l" defTabSz="914400">
              <a:spcAft>
                <a:spcPts val="600"/>
              </a:spcAft>
            </a:pPr>
            <a:fld id="{3A51E27E-02B7-431C-94F3-7BAF2238D496}" type="slidenum">
              <a:rPr lang="en-US" smtClean="0"/>
              <a:pPr algn="l" defTabSz="914400">
                <a:spcAft>
                  <a:spcPts val="600"/>
                </a:spcAft>
              </a:pPr>
              <a:t>32</a:t>
            </a:fld>
            <a:endParaRPr lang="en-US"/>
          </a:p>
        </p:txBody>
      </p:sp>
      <p:pic>
        <p:nvPicPr>
          <p:cNvPr id="8" name="Picture 7">
            <a:extLst>
              <a:ext uri="{FF2B5EF4-FFF2-40B4-BE49-F238E27FC236}">
                <a16:creationId xmlns:a16="http://schemas.microsoft.com/office/drawing/2014/main" id="{8C845000-B15F-41BA-9D27-A7F20BB5C30C}"/>
              </a:ext>
              <a:ext uri="{C183D7F6-B498-43B3-948B-1728B52AA6E4}">
                <adec:decorative xmlns:adec="http://schemas.microsoft.com/office/drawing/2017/decorative" val="1"/>
              </a:ext>
            </a:extLst>
          </p:cNvPr>
          <p:cNvPicPr>
            <a:picLocks noChangeAspect="1"/>
          </p:cNvPicPr>
          <p:nvPr/>
        </p:nvPicPr>
        <p:blipFill rotWithShape="1">
          <a:blip r:embed="rId3"/>
          <a:srcRect l="19755" r="6736" b="-1"/>
          <a:stretch/>
        </p:blipFill>
        <p:spPr>
          <a:xfrm>
            <a:off x="4639733" y="10"/>
            <a:ext cx="7552266" cy="6857990"/>
          </a:xfrm>
          <a:prstGeom prst="rect">
            <a:avLst/>
          </a:prstGeom>
        </p:spPr>
      </p:pic>
      <p:sp>
        <p:nvSpPr>
          <p:cNvPr id="21" name="Rectangle 20">
            <a:extLst>
              <a:ext uri="{FF2B5EF4-FFF2-40B4-BE49-F238E27FC236}">
                <a16:creationId xmlns:a16="http://schemas.microsoft.com/office/drawing/2014/main" id="{4AB900CC-5074-4746-A1A4-AF640455B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5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0600195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D648B9-4636-9AAA-1D67-0F8241536FD0}"/>
              </a:ext>
            </a:extLst>
          </p:cNvPr>
          <p:cNvSpPr>
            <a:spLocks noGrp="1"/>
          </p:cNvSpPr>
          <p:nvPr>
            <p:ph type="title"/>
          </p:nvPr>
        </p:nvSpPr>
        <p:spPr>
          <a:xfrm>
            <a:off x="254833" y="32077"/>
            <a:ext cx="11791421" cy="1441696"/>
          </a:xfrm>
        </p:spPr>
        <p:txBody>
          <a:bodyPr>
            <a:normAutofit fontScale="90000"/>
          </a:bodyPr>
          <a:lstStyle/>
          <a:p>
            <a:r>
              <a:rPr lang="en-US" dirty="0"/>
              <a:t>Cycle 2 Step 3: Act</a:t>
            </a:r>
            <a:br>
              <a:rPr lang="en-US" dirty="0"/>
            </a:br>
            <a:r>
              <a:rPr lang="en-US" dirty="0"/>
              <a:t>                    </a:t>
            </a:r>
            <a:r>
              <a:rPr lang="en-US" sz="4400" dirty="0"/>
              <a:t>Assessment Guide (p 11-15)</a:t>
            </a:r>
          </a:p>
        </p:txBody>
      </p:sp>
      <p:sp>
        <p:nvSpPr>
          <p:cNvPr id="6" name="Content Placeholder 5">
            <a:extLst>
              <a:ext uri="{FF2B5EF4-FFF2-40B4-BE49-F238E27FC236}">
                <a16:creationId xmlns:a16="http://schemas.microsoft.com/office/drawing/2014/main" id="{96A8C3B5-6067-1D9E-C57E-B49CE3DE8AAF}"/>
              </a:ext>
            </a:extLst>
          </p:cNvPr>
          <p:cNvSpPr>
            <a:spLocks noGrp="1"/>
          </p:cNvSpPr>
          <p:nvPr>
            <p:ph idx="1"/>
          </p:nvPr>
        </p:nvSpPr>
        <p:spPr>
          <a:xfrm>
            <a:off x="306615" y="1645028"/>
            <a:ext cx="11578770" cy="5588892"/>
          </a:xfrm>
        </p:spPr>
        <p:txBody>
          <a:bodyPr>
            <a:normAutofit lnSpcReduction="10000"/>
          </a:bodyPr>
          <a:lstStyle/>
          <a:p>
            <a:pPr marL="0" indent="0">
              <a:lnSpc>
                <a:spcPct val="100000"/>
              </a:lnSpc>
              <a:spcBef>
                <a:spcPts val="0"/>
              </a:spcBef>
              <a:spcAft>
                <a:spcPts val="0"/>
              </a:spcAft>
              <a:buNone/>
            </a:pPr>
            <a:r>
              <a:rPr lang="en-US" sz="2400" b="1" dirty="0">
                <a:solidFill>
                  <a:schemeClr val="bg2">
                    <a:lumMod val="50000"/>
                  </a:schemeClr>
                </a:solidFill>
                <a:effectLst/>
              </a:rPr>
              <a:t>Part E: </a:t>
            </a:r>
            <a:r>
              <a:rPr lang="en-US" sz="2400" dirty="0">
                <a:solidFill>
                  <a:schemeClr val="bg2">
                    <a:lumMod val="50000"/>
                  </a:schemeClr>
                </a:solidFill>
                <a:effectLst/>
              </a:rPr>
              <a:t>Agendas for Implementation Meetings (at least 3 meetings) </a:t>
            </a:r>
            <a:endParaRPr lang="en-US" sz="2400" dirty="0">
              <a:solidFill>
                <a:schemeClr val="bg2">
                  <a:lumMod val="50000"/>
                </a:schemeClr>
              </a:solidFill>
            </a:endParaRPr>
          </a:p>
          <a:p>
            <a:pPr marL="0" indent="0">
              <a:lnSpc>
                <a:spcPct val="100000"/>
              </a:lnSpc>
              <a:spcBef>
                <a:spcPts val="0"/>
              </a:spcBef>
              <a:spcAft>
                <a:spcPts val="0"/>
              </a:spcAft>
              <a:buNone/>
            </a:pPr>
            <a:r>
              <a:rPr lang="en-US" sz="2400" b="1" dirty="0">
                <a:solidFill>
                  <a:schemeClr val="bg2">
                    <a:lumMod val="50000"/>
                  </a:schemeClr>
                </a:solidFill>
                <a:effectLst/>
              </a:rPr>
              <a:t>Part F: </a:t>
            </a:r>
            <a:r>
              <a:rPr lang="en-US" sz="2400" dirty="0">
                <a:solidFill>
                  <a:schemeClr val="bg2">
                    <a:lumMod val="50000"/>
                  </a:schemeClr>
                </a:solidFill>
                <a:effectLst/>
              </a:rPr>
              <a:t>Minutes for Implementation Meetings (at least 3 meetings) </a:t>
            </a:r>
            <a:endParaRPr lang="en-US" sz="2400" dirty="0">
              <a:solidFill>
                <a:schemeClr val="bg2">
                  <a:lumMod val="50000"/>
                </a:schemeClr>
              </a:solidFill>
            </a:endParaRPr>
          </a:p>
          <a:p>
            <a:pPr marL="0" indent="0">
              <a:lnSpc>
                <a:spcPct val="100000"/>
              </a:lnSpc>
              <a:spcBef>
                <a:spcPts val="0"/>
              </a:spcBef>
              <a:spcAft>
                <a:spcPts val="0"/>
              </a:spcAft>
              <a:buNone/>
            </a:pPr>
            <a:r>
              <a:rPr lang="en-US" sz="2400" b="1" dirty="0">
                <a:solidFill>
                  <a:schemeClr val="bg2">
                    <a:lumMod val="50000"/>
                  </a:schemeClr>
                </a:solidFill>
                <a:effectLst/>
              </a:rPr>
              <a:t>Part G: </a:t>
            </a:r>
            <a:r>
              <a:rPr lang="en-US" sz="2400" dirty="0">
                <a:solidFill>
                  <a:schemeClr val="bg2">
                    <a:lumMod val="50000"/>
                  </a:schemeClr>
                </a:solidFill>
                <a:effectLst/>
              </a:rPr>
              <a:t>Key Collaborative Work Products (no more than 10 pages) </a:t>
            </a:r>
            <a:endParaRPr lang="en-US" sz="2400" dirty="0">
              <a:solidFill>
                <a:schemeClr val="bg2">
                  <a:lumMod val="50000"/>
                </a:schemeClr>
              </a:solidFill>
            </a:endParaRPr>
          </a:p>
          <a:p>
            <a:pPr marL="0" indent="0">
              <a:lnSpc>
                <a:spcPct val="100000"/>
              </a:lnSpc>
              <a:spcBef>
                <a:spcPts val="0"/>
              </a:spcBef>
              <a:spcAft>
                <a:spcPts val="0"/>
              </a:spcAft>
              <a:buNone/>
            </a:pPr>
            <a:r>
              <a:rPr lang="en-US" sz="2400" b="1" dirty="0">
                <a:solidFill>
                  <a:schemeClr val="bg2">
                    <a:lumMod val="50000"/>
                  </a:schemeClr>
                </a:solidFill>
                <a:effectLst/>
              </a:rPr>
              <a:t>Part H: </a:t>
            </a:r>
            <a:r>
              <a:rPr lang="en-US" sz="2400" dirty="0">
                <a:solidFill>
                  <a:schemeClr val="bg2">
                    <a:lumMod val="50000"/>
                  </a:schemeClr>
                </a:solidFill>
                <a:effectLst/>
              </a:rPr>
              <a:t>3 Annotated Video Clips (no more than 5 minutes each) </a:t>
            </a:r>
          </a:p>
          <a:p>
            <a:pPr marL="514350" indent="-514350">
              <a:lnSpc>
                <a:spcPct val="100000"/>
              </a:lnSpc>
              <a:spcBef>
                <a:spcPts val="0"/>
              </a:spcBef>
              <a:spcAft>
                <a:spcPts val="0"/>
              </a:spcAft>
              <a:buFont typeface="+mj-lt"/>
              <a:buAutoNum type="romanUcPeriod"/>
            </a:pPr>
            <a:r>
              <a:rPr lang="en-US" sz="2400" b="1" dirty="0">
                <a:solidFill>
                  <a:srgbClr val="4F757F"/>
                </a:solidFill>
                <a:effectLst/>
                <a:latin typeface="Calibri" panose="020F0502020204030204" pitchFamily="34" charset="0"/>
              </a:rPr>
              <a:t>Co-facilitate Community of Practice Implementation Meetings</a:t>
            </a:r>
          </a:p>
          <a:p>
            <a:pPr marL="806958" lvl="1" indent="-514350">
              <a:lnSpc>
                <a:spcPct val="100000"/>
              </a:lnSpc>
              <a:spcBef>
                <a:spcPts val="0"/>
              </a:spcBef>
              <a:spcAft>
                <a:spcPts val="0"/>
              </a:spcAft>
              <a:buFont typeface="+mj-lt"/>
              <a:buAutoNum type="romanLcPeriod"/>
            </a:pPr>
            <a:r>
              <a:rPr lang="en-US" dirty="0">
                <a:solidFill>
                  <a:schemeClr val="tx1"/>
                </a:solidFill>
              </a:rPr>
              <a:t>Include required topics of discussion in each meeting (teach strategy, monitor results, support group needs, ensure engagement of all members)</a:t>
            </a:r>
            <a:endParaRPr lang="en-US" dirty="0">
              <a:solidFill>
                <a:srgbClr val="4F757F"/>
              </a:solidFill>
              <a:effectLst/>
              <a:latin typeface="Calibri" panose="020F0502020204030204" pitchFamily="34" charset="0"/>
            </a:endParaRPr>
          </a:p>
          <a:p>
            <a:pPr marL="514350" indent="-514350">
              <a:lnSpc>
                <a:spcPct val="100000"/>
              </a:lnSpc>
              <a:spcBef>
                <a:spcPts val="0"/>
              </a:spcBef>
              <a:spcAft>
                <a:spcPts val="0"/>
              </a:spcAft>
              <a:buFont typeface="+mj-lt"/>
              <a:buAutoNum type="romanUcPeriod"/>
            </a:pPr>
            <a:r>
              <a:rPr lang="en-US" sz="2400" b="1" dirty="0">
                <a:solidFill>
                  <a:srgbClr val="4F757F"/>
                </a:solidFill>
                <a:effectLst/>
                <a:latin typeface="Calibri" panose="020F0502020204030204" pitchFamily="34" charset="0"/>
              </a:rPr>
              <a:t>Document Community of Practice Progress</a:t>
            </a:r>
          </a:p>
          <a:p>
            <a:pPr marL="806958" lvl="1" indent="-514350">
              <a:lnSpc>
                <a:spcPct val="100000"/>
              </a:lnSpc>
              <a:spcBef>
                <a:spcPts val="0"/>
              </a:spcBef>
              <a:spcAft>
                <a:spcPts val="0"/>
              </a:spcAft>
              <a:buFont typeface="+mj-lt"/>
              <a:buAutoNum type="romanUcPeriod"/>
            </a:pPr>
            <a:r>
              <a:rPr lang="en-US" dirty="0">
                <a:solidFill>
                  <a:srgbClr val="000000"/>
                </a:solidFill>
                <a:effectLst/>
                <a:latin typeface="Calibri" panose="020F0502020204030204" pitchFamily="34" charset="0"/>
              </a:rPr>
              <a:t>Maintain detailed agendas and minutes </a:t>
            </a:r>
          </a:p>
          <a:p>
            <a:pPr marL="806958" lvl="1" indent="-514350">
              <a:lnSpc>
                <a:spcPct val="100000"/>
              </a:lnSpc>
              <a:spcBef>
                <a:spcPts val="0"/>
              </a:spcBef>
              <a:spcAft>
                <a:spcPts val="0"/>
              </a:spcAft>
              <a:buFont typeface="+mj-lt"/>
              <a:buAutoNum type="romanUcPeriod"/>
            </a:pPr>
            <a:r>
              <a:rPr lang="en-US" dirty="0">
                <a:effectLst/>
              </a:rPr>
              <a:t>Develop and submit collaborative work products (10 page max)</a:t>
            </a:r>
          </a:p>
          <a:p>
            <a:pPr marL="806958" lvl="1" indent="-514350">
              <a:lnSpc>
                <a:spcPct val="100000"/>
              </a:lnSpc>
              <a:spcBef>
                <a:spcPts val="0"/>
              </a:spcBef>
              <a:spcAft>
                <a:spcPts val="0"/>
              </a:spcAft>
              <a:buFont typeface="+mj-lt"/>
              <a:buAutoNum type="romanUcPeriod"/>
            </a:pPr>
            <a:r>
              <a:rPr lang="en-US" dirty="0"/>
              <a:t>Document your support of each CoP member</a:t>
            </a:r>
          </a:p>
          <a:p>
            <a:pPr marL="806958" lvl="1" indent="-514350">
              <a:lnSpc>
                <a:spcPct val="100000"/>
              </a:lnSpc>
              <a:spcBef>
                <a:spcPts val="0"/>
              </a:spcBef>
              <a:spcAft>
                <a:spcPts val="0"/>
              </a:spcAft>
              <a:buFont typeface="+mj-lt"/>
              <a:buAutoNum type="romanUcPeriod"/>
            </a:pPr>
            <a:r>
              <a:rPr lang="en-US" dirty="0">
                <a:effectLst/>
              </a:rPr>
              <a:t>Documents implementation success, analyze results, determine next steps</a:t>
            </a:r>
          </a:p>
          <a:p>
            <a:pPr marL="806958" lvl="1" indent="-514350">
              <a:lnSpc>
                <a:spcPct val="100000"/>
              </a:lnSpc>
              <a:spcBef>
                <a:spcPts val="0"/>
              </a:spcBef>
              <a:spcAft>
                <a:spcPts val="0"/>
              </a:spcAft>
              <a:buFont typeface="+mj-lt"/>
              <a:buAutoNum type="romanUcPeriod"/>
            </a:pPr>
            <a:r>
              <a:rPr lang="en-US" dirty="0">
                <a:effectLst/>
              </a:rPr>
              <a:t>Video record all meetings, ensuring a minimum of three CoP members and yourself are visible</a:t>
            </a:r>
          </a:p>
          <a:p>
            <a:r>
              <a:rPr lang="en-US" sz="2600" b="1" dirty="0">
                <a:solidFill>
                  <a:srgbClr val="4F757F"/>
                </a:solidFill>
                <a:effectLst/>
                <a:latin typeface="Calibri" panose="020F0502020204030204" pitchFamily="34" charset="0"/>
              </a:rPr>
              <a:t> </a:t>
            </a:r>
            <a:endParaRPr lang="en-US" sz="2400" dirty="0"/>
          </a:p>
          <a:p>
            <a:pPr marL="0" indent="0">
              <a:lnSpc>
                <a:spcPct val="120000"/>
              </a:lnSpc>
              <a:spcBef>
                <a:spcPts val="0"/>
              </a:spcBef>
              <a:spcAft>
                <a:spcPts val="0"/>
              </a:spcAft>
              <a:buNone/>
            </a:pPr>
            <a:endParaRPr lang="en-US" dirty="0"/>
          </a:p>
          <a:p>
            <a:pPr marL="806958" lvl="1" indent="-514350">
              <a:buFont typeface="+mj-lt"/>
              <a:buAutoNum type="romanLcPeriod"/>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B1E8C4E-CC98-5E28-016C-6B5DE07097F4}"/>
              </a:ext>
            </a:extLst>
          </p:cNvPr>
          <p:cNvSpPr>
            <a:spLocks noGrp="1"/>
          </p:cNvSpPr>
          <p:nvPr>
            <p:ph type="sldNum" sz="quarter" idx="12"/>
          </p:nvPr>
        </p:nvSpPr>
        <p:spPr/>
        <p:txBody>
          <a:bodyPr/>
          <a:lstStyle/>
          <a:p>
            <a:fld id="{D57F1E4F-1CFF-5643-939E-217C01CDF565}" type="slidenum">
              <a:rPr lang="en-US" smtClean="0"/>
              <a:pPr/>
              <a:t>33</a:t>
            </a:fld>
            <a:endParaRPr lang="en-US"/>
          </a:p>
        </p:txBody>
      </p:sp>
    </p:spTree>
    <p:extLst>
      <p:ext uri="{BB962C8B-B14F-4D97-AF65-F5344CB8AC3E}">
        <p14:creationId xmlns:p14="http://schemas.microsoft.com/office/powerpoint/2010/main" val="3261950662"/>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5C5CAE0-3ECB-68C7-521A-F2C5EE3AB522}"/>
              </a:ext>
            </a:extLst>
          </p:cNvPr>
          <p:cNvSpPr>
            <a:spLocks noGrp="1"/>
          </p:cNvSpPr>
          <p:nvPr>
            <p:ph type="sldNum" sz="quarter" idx="12"/>
          </p:nvPr>
        </p:nvSpPr>
        <p:spPr/>
        <p:txBody>
          <a:bodyPr/>
          <a:lstStyle/>
          <a:p>
            <a:fld id="{D57F1E4F-1CFF-5643-939E-217C01CDF565}" type="slidenum">
              <a:rPr lang="en-US" smtClean="0"/>
              <a:pPr/>
              <a:t>34</a:t>
            </a:fld>
            <a:endParaRPr lang="en-US" dirty="0"/>
          </a:p>
        </p:txBody>
      </p:sp>
      <p:sp>
        <p:nvSpPr>
          <p:cNvPr id="2" name="Title 1">
            <a:extLst>
              <a:ext uri="{FF2B5EF4-FFF2-40B4-BE49-F238E27FC236}">
                <a16:creationId xmlns:a16="http://schemas.microsoft.com/office/drawing/2014/main" id="{F161D963-AF27-CF30-AD6E-CCA3F12AC80C}"/>
              </a:ext>
            </a:extLst>
          </p:cNvPr>
          <p:cNvSpPr>
            <a:spLocks noGrp="1"/>
          </p:cNvSpPr>
          <p:nvPr>
            <p:ph type="title"/>
          </p:nvPr>
        </p:nvSpPr>
        <p:spPr/>
        <p:txBody>
          <a:bodyPr/>
          <a:lstStyle/>
          <a:p>
            <a:r>
              <a:rPr lang="en-US" dirty="0"/>
              <a:t>Cycle 2 Step 3 Videos</a:t>
            </a:r>
          </a:p>
        </p:txBody>
      </p:sp>
      <p:sp>
        <p:nvSpPr>
          <p:cNvPr id="3" name="Content Placeholder 2">
            <a:extLst>
              <a:ext uri="{FF2B5EF4-FFF2-40B4-BE49-F238E27FC236}">
                <a16:creationId xmlns:a16="http://schemas.microsoft.com/office/drawing/2014/main" id="{772F8B27-1ED0-9F8B-ED43-A885A9EE93F7}"/>
              </a:ext>
            </a:extLst>
          </p:cNvPr>
          <p:cNvSpPr>
            <a:spLocks noGrp="1"/>
          </p:cNvSpPr>
          <p:nvPr>
            <p:ph idx="1"/>
          </p:nvPr>
        </p:nvSpPr>
        <p:spPr>
          <a:xfrm>
            <a:off x="1097280" y="1845733"/>
            <a:ext cx="10749280" cy="4980189"/>
          </a:xfrm>
        </p:spPr>
        <p:txBody>
          <a:bodyPr>
            <a:normAutofit/>
          </a:bodyPr>
          <a:lstStyle/>
          <a:p>
            <a:r>
              <a:rPr lang="en-US" dirty="0">
                <a:solidFill>
                  <a:srgbClr val="000000"/>
                </a:solidFill>
              </a:rPr>
              <a:t>Three videos submitted (each no more than 5 minutes)</a:t>
            </a:r>
          </a:p>
          <a:p>
            <a:pPr lvl="1"/>
            <a:r>
              <a:rPr lang="en-US" dirty="0">
                <a:solidFill>
                  <a:srgbClr val="000000"/>
                </a:solidFill>
                <a:effectLst/>
                <a:latin typeface="Calibri" panose="020F0502020204030204" pitchFamily="34" charset="0"/>
              </a:rPr>
              <a:t>Clip 1 Title -Opening of Meeting</a:t>
            </a:r>
          </a:p>
          <a:p>
            <a:pPr lvl="1"/>
            <a:r>
              <a:rPr lang="en-US" dirty="0">
                <a:solidFill>
                  <a:srgbClr val="000000"/>
                </a:solidFill>
                <a:effectLst/>
                <a:latin typeface="Calibri" panose="020F0502020204030204" pitchFamily="34" charset="0"/>
              </a:rPr>
              <a:t>Clip 2 Title- Professional Collaboration</a:t>
            </a:r>
          </a:p>
          <a:p>
            <a:pPr lvl="1"/>
            <a:r>
              <a:rPr lang="en-US" dirty="0">
                <a:solidFill>
                  <a:srgbClr val="000000"/>
                </a:solidFill>
                <a:effectLst/>
                <a:latin typeface="Calibri" panose="020F0502020204030204" pitchFamily="34" charset="0"/>
              </a:rPr>
              <a:t>Clip 3 Title-End of Meeting and Next Steps. </a:t>
            </a:r>
            <a:endParaRPr lang="en-US" dirty="0">
              <a:solidFill>
                <a:srgbClr val="000000"/>
              </a:solidFill>
            </a:endParaRPr>
          </a:p>
          <a:p>
            <a:r>
              <a:rPr lang="en-US" dirty="0">
                <a:solidFill>
                  <a:srgbClr val="000000"/>
                </a:solidFill>
              </a:rPr>
              <a:t>Three Annotations</a:t>
            </a:r>
          </a:p>
          <a:p>
            <a:pPr marL="422910" indent="-285750">
              <a:buFont typeface="Courier New" panose="02070309020205020404" pitchFamily="49" charset="0"/>
              <a:buChar char="o"/>
            </a:pPr>
            <a:r>
              <a:rPr lang="en-US"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Discussing the Value of Shared Norms and Meeting Purposes</a:t>
            </a:r>
            <a:endParaRPr lang="en-US" sz="2400" dirty="0">
              <a:solidFill>
                <a:srgbClr val="454545"/>
              </a:solidFill>
              <a:effectLst/>
              <a:latin typeface="Helvetica Neue" panose="02000503000000020004" pitchFamily="2" charset="0"/>
              <a:ea typeface="Times New Roman" panose="02020603050405020304" pitchFamily="18" charset="0"/>
              <a:cs typeface="Times New Roman" panose="02020603050405020304" pitchFamily="18" charset="0"/>
            </a:endParaRPr>
          </a:p>
          <a:p>
            <a:pPr lvl="1"/>
            <a:r>
              <a:rPr lang="en-US" dirty="0">
                <a:solidFill>
                  <a:srgbClr val="454545"/>
                </a:solidFill>
                <a:effectLst/>
                <a:latin typeface="Calibri" panose="020F0502020204030204" pitchFamily="34" charset="0"/>
                <a:ea typeface="Times New Roman" panose="02020603050405020304" pitchFamily="18" charset="0"/>
                <a:cs typeface="Times New Roman" panose="02020603050405020304" pitchFamily="18" charset="0"/>
              </a:rPr>
              <a:t>Building Consensus and</a:t>
            </a:r>
            <a:r>
              <a:rPr lang="en-US" dirty="0">
                <a:solidFill>
                  <a:srgbClr val="454545"/>
                </a:solidFill>
                <a:effectLst/>
                <a:latin typeface="Helvetica Neue" panose="02000503000000020004" pitchFamily="2" charset="0"/>
                <a:ea typeface="Times New Roman" panose="02020603050405020304" pitchFamily="18" charset="0"/>
                <a:cs typeface="Times New Roman" panose="02020603050405020304" pitchFamily="18" charset="0"/>
              </a:rPr>
              <a:t> </a:t>
            </a:r>
            <a:r>
              <a:rPr lang="en-US"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Documenting Agreements and Decisions</a:t>
            </a:r>
            <a:endParaRPr lang="en-US" dirty="0">
              <a:solidFill>
                <a:srgbClr val="454545"/>
              </a:solidFill>
              <a:effectLst/>
              <a:latin typeface="Helvetica Neue" panose="02000503000000020004" pitchFamily="2" charset="0"/>
              <a:ea typeface="Times New Roman" panose="02020603050405020304" pitchFamily="18" charset="0"/>
              <a:cs typeface="Times New Roman" panose="02020603050405020304" pitchFamily="18" charset="0"/>
            </a:endParaRPr>
          </a:p>
          <a:p>
            <a:pPr lvl="1"/>
            <a:r>
              <a:rPr lang="en-US"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Analyzing Results and Jointly Determining Next Steps</a:t>
            </a:r>
            <a:endParaRPr lang="en-US" dirty="0">
              <a:effectLst/>
              <a:latin typeface="Calibri" panose="020F0502020204030204" pitchFamily="34" charset="0"/>
              <a:ea typeface="Times New Roman" panose="02020603050405020304" pitchFamily="18" charset="0"/>
              <a:cs typeface="Arial" panose="020B0604020202020204" pitchFamily="34" charset="0"/>
            </a:endParaRPr>
          </a:p>
          <a:p>
            <a:pPr lvl="1"/>
            <a:endParaRPr lang="en-US" dirty="0">
              <a:solidFill>
                <a:srgbClr val="000000"/>
              </a:solidFill>
            </a:endParaRPr>
          </a:p>
          <a:p>
            <a:pPr lvl="1"/>
            <a:endParaRPr lang="en-US" dirty="0">
              <a:solidFill>
                <a:srgbClr val="000000"/>
              </a:solidFill>
            </a:endParaRPr>
          </a:p>
        </p:txBody>
      </p:sp>
      <p:sp>
        <p:nvSpPr>
          <p:cNvPr id="6" name="TextBox 5">
            <a:extLst>
              <a:ext uri="{FF2B5EF4-FFF2-40B4-BE49-F238E27FC236}">
                <a16:creationId xmlns:a16="http://schemas.microsoft.com/office/drawing/2014/main" id="{CFB84680-B540-BE68-ECEB-C3685E33D8D8}"/>
              </a:ext>
            </a:extLst>
          </p:cNvPr>
          <p:cNvSpPr txBox="1"/>
          <p:nvPr/>
        </p:nvSpPr>
        <p:spPr>
          <a:xfrm>
            <a:off x="7833360" y="2460902"/>
            <a:ext cx="2043042" cy="1200329"/>
          </a:xfrm>
          <a:prstGeom prst="rect">
            <a:avLst/>
          </a:prstGeom>
          <a:noFill/>
          <a:ln>
            <a:solidFill>
              <a:schemeClr val="tx2"/>
            </a:solidFill>
          </a:ln>
        </p:spPr>
        <p:txBody>
          <a:bodyPr wrap="square" rtlCol="0">
            <a:spAutoFit/>
          </a:bodyPr>
          <a:lstStyle/>
          <a:p>
            <a:r>
              <a:rPr lang="en-US" dirty="0">
                <a:solidFill>
                  <a:srgbClr val="0070C0"/>
                </a:solidFill>
              </a:rPr>
              <a:t>Titles will be updated to match annotations</a:t>
            </a:r>
          </a:p>
        </p:txBody>
      </p:sp>
      <p:sp>
        <p:nvSpPr>
          <p:cNvPr id="5" name="TextBox 4">
            <a:extLst>
              <a:ext uri="{FF2B5EF4-FFF2-40B4-BE49-F238E27FC236}">
                <a16:creationId xmlns:a16="http://schemas.microsoft.com/office/drawing/2014/main" id="{4704CBBC-4FF9-A960-3070-729C12AD044E}"/>
              </a:ext>
            </a:extLst>
          </p:cNvPr>
          <p:cNvSpPr txBox="1"/>
          <p:nvPr/>
        </p:nvSpPr>
        <p:spPr>
          <a:xfrm>
            <a:off x="9675206" y="4335827"/>
            <a:ext cx="2043042" cy="1200329"/>
          </a:xfrm>
          <a:prstGeom prst="rect">
            <a:avLst/>
          </a:prstGeom>
          <a:noFill/>
          <a:ln>
            <a:solidFill>
              <a:schemeClr val="bg2">
                <a:lumMod val="50000"/>
              </a:schemeClr>
            </a:solidFill>
          </a:ln>
        </p:spPr>
        <p:txBody>
          <a:bodyPr wrap="square" rtlCol="0">
            <a:spAutoFit/>
          </a:bodyPr>
          <a:lstStyle/>
          <a:p>
            <a:r>
              <a:rPr lang="en-US" dirty="0">
                <a:solidFill>
                  <a:srgbClr val="0070C0"/>
                </a:solidFill>
              </a:rPr>
              <a:t>Annotations are not “assigned” to any specific video</a:t>
            </a:r>
          </a:p>
        </p:txBody>
      </p:sp>
    </p:spTree>
    <p:extLst>
      <p:ext uri="{BB962C8B-B14F-4D97-AF65-F5344CB8AC3E}">
        <p14:creationId xmlns:p14="http://schemas.microsoft.com/office/powerpoint/2010/main" val="1592339475"/>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70692" y="220718"/>
            <a:ext cx="11405408" cy="1325563"/>
          </a:xfrm>
        </p:spPr>
        <p:txBody>
          <a:bodyPr>
            <a:normAutofit/>
          </a:bodyPr>
          <a:lstStyle/>
          <a:p>
            <a:pPr algn="ctr"/>
            <a:r>
              <a:rPr lang="en-US" sz="4000" dirty="0"/>
              <a:t>C2 Step 3: Act Essential Questions </a:t>
            </a:r>
            <a:br>
              <a:rPr lang="en-US" sz="4000" dirty="0"/>
            </a:br>
            <a:r>
              <a:rPr lang="en-US" sz="4000" dirty="0"/>
              <a:t>(2 Rubrics)</a:t>
            </a:r>
          </a:p>
        </p:txBody>
      </p:sp>
      <p:sp>
        <p:nvSpPr>
          <p:cNvPr id="2" name="Slide Number Placeholder 1">
            <a:extLst>
              <a:ext uri="{FF2B5EF4-FFF2-40B4-BE49-F238E27FC236}">
                <a16:creationId xmlns:a16="http://schemas.microsoft.com/office/drawing/2014/main" id="{36C1A735-DFE1-4743-9CB2-DAF70DAB0F45}"/>
              </a:ext>
            </a:extLst>
          </p:cNvPr>
          <p:cNvSpPr>
            <a:spLocks noGrp="1"/>
          </p:cNvSpPr>
          <p:nvPr>
            <p:ph type="sldNum" sz="quarter" idx="4294967295"/>
          </p:nvPr>
        </p:nvSpPr>
        <p:spPr>
          <a:xfrm>
            <a:off x="11224490" y="6192408"/>
            <a:ext cx="628073" cy="365125"/>
          </a:xfrm>
          <a:prstGeom prst="rect">
            <a:avLst/>
          </a:prstGeom>
        </p:spPr>
        <p:txBody>
          <a:bodyPr/>
          <a:lstStyle/>
          <a:p>
            <a:fld id="{A5D1AE26-2455-4631-AA3C-DD8B58682D5D}" type="slidenum">
              <a:rPr lang="en-US" smtClean="0"/>
              <a:pPr/>
              <a:t>35</a:t>
            </a:fld>
            <a:endParaRPr lang="en-US" dirty="0"/>
          </a:p>
        </p:txBody>
      </p:sp>
      <p:graphicFrame>
        <p:nvGraphicFramePr>
          <p:cNvPr id="4" name="Table 6">
            <a:extLst>
              <a:ext uri="{FF2B5EF4-FFF2-40B4-BE49-F238E27FC236}">
                <a16:creationId xmlns:a16="http://schemas.microsoft.com/office/drawing/2014/main" id="{EC831300-87E8-3074-ADBA-617F9918567E}"/>
              </a:ext>
            </a:extLst>
          </p:cNvPr>
          <p:cNvGraphicFramePr>
            <a:graphicFrameLocks noGrp="1"/>
          </p:cNvGraphicFramePr>
          <p:nvPr>
            <p:extLst>
              <p:ext uri="{D42A27DB-BD31-4B8C-83A1-F6EECF244321}">
                <p14:modId xmlns:p14="http://schemas.microsoft.com/office/powerpoint/2010/main" val="347405835"/>
              </p:ext>
            </p:extLst>
          </p:nvPr>
        </p:nvGraphicFramePr>
        <p:xfrm>
          <a:off x="266995" y="1894728"/>
          <a:ext cx="11658010" cy="3931920"/>
        </p:xfrm>
        <a:graphic>
          <a:graphicData uri="http://schemas.openxmlformats.org/drawingml/2006/table">
            <a:tbl>
              <a:tblPr firstRow="1" bandRow="1">
                <a:tableStyleId>{5940675A-B579-460E-94D1-54222C63F5DA}</a:tableStyleId>
              </a:tblPr>
              <a:tblGrid>
                <a:gridCol w="11658010">
                  <a:extLst>
                    <a:ext uri="{9D8B030D-6E8A-4147-A177-3AD203B41FA5}">
                      <a16:colId xmlns:a16="http://schemas.microsoft.com/office/drawing/2014/main" val="2789379708"/>
                    </a:ext>
                  </a:extLst>
                </a:gridCol>
              </a:tblGrid>
              <a:tr h="370840">
                <a:tc>
                  <a:txBody>
                    <a:bodyPr/>
                    <a:lstStyle/>
                    <a:p>
                      <a:pPr algn="ctr"/>
                      <a:r>
                        <a:rPr lang="en-US" sz="2400" dirty="0">
                          <a:solidFill>
                            <a:schemeClr val="bg1"/>
                          </a:solidFill>
                        </a:rPr>
                        <a:t>Step 3:  Act</a:t>
                      </a:r>
                    </a:p>
                  </a:txBody>
                  <a:tcPr>
                    <a:solidFill>
                      <a:srgbClr val="09652D"/>
                    </a:solidFill>
                  </a:tcPr>
                </a:tc>
                <a:extLst>
                  <a:ext uri="{0D108BD9-81ED-4DB2-BD59-A6C34878D82A}">
                    <a16:rowId xmlns:a16="http://schemas.microsoft.com/office/drawing/2014/main" val="7200933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Rubric 2.5 </a:t>
                      </a:r>
                      <a:r>
                        <a:rPr lang="en-US" sz="2400" kern="1200" dirty="0">
                          <a:solidFill>
                            <a:schemeClr val="tx1"/>
                          </a:solidFill>
                          <a:effectLst/>
                          <a:latin typeface="+mn-lt"/>
                          <a:ea typeface="+mn-ea"/>
                          <a:cs typeface="+mn-cs"/>
                        </a:rPr>
                        <a:t>How does the candidate demonstrate and analyze a variety of their co-facilitation skills of group learning—e.g., the value of establishing norms; documenting group decisions; supporting diverse viewpoints; and/or maintaining group focus and energy—while facilitating a collaborative process </a:t>
                      </a:r>
                      <a:endParaRPr lang="en-US" sz="2400" dirty="0"/>
                    </a:p>
                  </a:txBody>
                  <a:tcPr/>
                </a:tc>
                <a:extLst>
                  <a:ext uri="{0D108BD9-81ED-4DB2-BD59-A6C34878D82A}">
                    <a16:rowId xmlns:a16="http://schemas.microsoft.com/office/drawing/2014/main" val="403843996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Rubric 2.6  </a:t>
                      </a:r>
                      <a:r>
                        <a:rPr lang="en-US" sz="2400" kern="1200" dirty="0">
                          <a:solidFill>
                            <a:schemeClr val="tx1"/>
                          </a:solidFill>
                          <a:effectLst/>
                          <a:latin typeface="+mn-lt"/>
                          <a:ea typeface="+mn-ea"/>
                          <a:cs typeface="+mn-cs"/>
                        </a:rPr>
                        <a:t>How does the candidate co-facilitate a discussion that leads to a consensual understanding of initial implementation results? How does the candidate collaboratively lead the group in jointly determining next steps?</a:t>
                      </a:r>
                      <a:r>
                        <a:rPr lang="en-US" sz="2400" dirty="0">
                          <a:effectLst/>
                        </a:rPr>
                        <a:t> </a:t>
                      </a:r>
                      <a:endParaRPr lang="en-US" sz="2400" dirty="0"/>
                    </a:p>
                  </a:txBody>
                  <a:tcPr/>
                </a:tc>
                <a:extLst>
                  <a:ext uri="{0D108BD9-81ED-4DB2-BD59-A6C34878D82A}">
                    <a16:rowId xmlns:a16="http://schemas.microsoft.com/office/drawing/2014/main" val="1162172779"/>
                  </a:ext>
                </a:extLst>
              </a:tr>
            </a:tbl>
          </a:graphicData>
        </a:graphic>
      </p:graphicFrame>
    </p:spTree>
    <p:extLst>
      <p:ext uri="{BB962C8B-B14F-4D97-AF65-F5344CB8AC3E}">
        <p14:creationId xmlns:p14="http://schemas.microsoft.com/office/powerpoint/2010/main" val="374108281"/>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FFCB6-B907-6C1A-C426-6C03402F1B81}"/>
              </a:ext>
            </a:extLst>
          </p:cNvPr>
          <p:cNvSpPr>
            <a:spLocks noGrp="1"/>
          </p:cNvSpPr>
          <p:nvPr>
            <p:ph type="title"/>
          </p:nvPr>
        </p:nvSpPr>
        <p:spPr>
          <a:xfrm>
            <a:off x="311285" y="726984"/>
            <a:ext cx="11734969" cy="919580"/>
          </a:xfrm>
        </p:spPr>
        <p:txBody>
          <a:bodyPr>
            <a:normAutofit fontScale="90000"/>
          </a:bodyPr>
          <a:lstStyle/>
          <a:p>
            <a:pPr algn="ctr"/>
            <a:r>
              <a:rPr lang="en-US" dirty="0"/>
              <a:t>Understanding Language is Key!</a:t>
            </a:r>
            <a:br>
              <a:rPr lang="en-US" dirty="0"/>
            </a:br>
            <a:r>
              <a:rPr lang="en-US" dirty="0"/>
              <a:t>Rubric 2.5</a:t>
            </a:r>
          </a:p>
        </p:txBody>
      </p:sp>
      <p:graphicFrame>
        <p:nvGraphicFramePr>
          <p:cNvPr id="5" name="Table 5">
            <a:extLst>
              <a:ext uri="{FF2B5EF4-FFF2-40B4-BE49-F238E27FC236}">
                <a16:creationId xmlns:a16="http://schemas.microsoft.com/office/drawing/2014/main" id="{C6F19339-439D-A737-0A69-3C6A08893D35}"/>
              </a:ext>
            </a:extLst>
          </p:cNvPr>
          <p:cNvGraphicFramePr>
            <a:graphicFrameLocks noGrp="1"/>
          </p:cNvGraphicFramePr>
          <p:nvPr>
            <p:ph idx="1"/>
            <p:extLst>
              <p:ext uri="{D42A27DB-BD31-4B8C-83A1-F6EECF244321}">
                <p14:modId xmlns:p14="http://schemas.microsoft.com/office/powerpoint/2010/main" val="4265854929"/>
              </p:ext>
            </p:extLst>
          </p:nvPr>
        </p:nvGraphicFramePr>
        <p:xfrm>
          <a:off x="311285" y="1694497"/>
          <a:ext cx="11734970" cy="3840480"/>
        </p:xfrm>
        <a:graphic>
          <a:graphicData uri="http://schemas.openxmlformats.org/drawingml/2006/table">
            <a:tbl>
              <a:tblPr firstRow="1" bandRow="1">
                <a:tableStyleId>{5940675A-B579-460E-94D1-54222C63F5DA}</a:tableStyleId>
              </a:tblPr>
              <a:tblGrid>
                <a:gridCol w="2346994">
                  <a:extLst>
                    <a:ext uri="{9D8B030D-6E8A-4147-A177-3AD203B41FA5}">
                      <a16:colId xmlns:a16="http://schemas.microsoft.com/office/drawing/2014/main" val="3438398984"/>
                    </a:ext>
                  </a:extLst>
                </a:gridCol>
                <a:gridCol w="2783317">
                  <a:extLst>
                    <a:ext uri="{9D8B030D-6E8A-4147-A177-3AD203B41FA5}">
                      <a16:colId xmlns:a16="http://schemas.microsoft.com/office/drawing/2014/main" val="3683956884"/>
                    </a:ext>
                  </a:extLst>
                </a:gridCol>
                <a:gridCol w="2494090">
                  <a:extLst>
                    <a:ext uri="{9D8B030D-6E8A-4147-A177-3AD203B41FA5}">
                      <a16:colId xmlns:a16="http://schemas.microsoft.com/office/drawing/2014/main" val="1865759799"/>
                    </a:ext>
                  </a:extLst>
                </a:gridCol>
                <a:gridCol w="2045073">
                  <a:extLst>
                    <a:ext uri="{9D8B030D-6E8A-4147-A177-3AD203B41FA5}">
                      <a16:colId xmlns:a16="http://schemas.microsoft.com/office/drawing/2014/main" val="1227605337"/>
                    </a:ext>
                  </a:extLst>
                </a:gridCol>
                <a:gridCol w="2065496">
                  <a:extLst>
                    <a:ext uri="{9D8B030D-6E8A-4147-A177-3AD203B41FA5}">
                      <a16:colId xmlns:a16="http://schemas.microsoft.com/office/drawing/2014/main" val="244180546"/>
                    </a:ext>
                  </a:extLst>
                </a:gridCol>
              </a:tblGrid>
              <a:tr h="624563">
                <a:tc>
                  <a:txBody>
                    <a:bodyPr/>
                    <a:lstStyle/>
                    <a:p>
                      <a:pPr algn="ctr"/>
                      <a:r>
                        <a:rPr lang="en-US" sz="2400" dirty="0">
                          <a:solidFill>
                            <a:schemeClr val="tx1"/>
                          </a:solidFill>
                        </a:rPr>
                        <a:t>Level 1</a:t>
                      </a:r>
                    </a:p>
                  </a:txBody>
                  <a:tcPr>
                    <a:solidFill>
                      <a:schemeClr val="bg2"/>
                    </a:solidFill>
                  </a:tcPr>
                </a:tc>
                <a:tc>
                  <a:txBody>
                    <a:bodyPr/>
                    <a:lstStyle/>
                    <a:p>
                      <a:pPr algn="ctr"/>
                      <a:r>
                        <a:rPr lang="en-US" sz="2400" dirty="0">
                          <a:solidFill>
                            <a:schemeClr val="tx1"/>
                          </a:solidFill>
                        </a:rPr>
                        <a:t>Level 2</a:t>
                      </a:r>
                    </a:p>
                  </a:txBody>
                  <a:tcPr>
                    <a:solidFill>
                      <a:schemeClr val="bg2"/>
                    </a:solidFill>
                  </a:tcPr>
                </a:tc>
                <a:tc>
                  <a:txBody>
                    <a:bodyPr/>
                    <a:lstStyle/>
                    <a:p>
                      <a:pPr algn="ctr"/>
                      <a:r>
                        <a:rPr lang="en-US" sz="2400" dirty="0">
                          <a:solidFill>
                            <a:schemeClr val="tx1"/>
                          </a:solidFill>
                        </a:rPr>
                        <a:t>Level 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Restates the essential question</a:t>
                      </a:r>
                    </a:p>
                  </a:txBody>
                  <a:tcPr>
                    <a:solidFill>
                      <a:schemeClr val="bg2"/>
                    </a:solidFill>
                  </a:tcPr>
                </a:tc>
                <a:tc>
                  <a:txBody>
                    <a:bodyPr/>
                    <a:lstStyle/>
                    <a:p>
                      <a:pPr algn="ctr"/>
                      <a:r>
                        <a:rPr lang="en-US" sz="2400" dirty="0">
                          <a:solidFill>
                            <a:schemeClr val="tx1"/>
                          </a:solidFill>
                        </a:rPr>
                        <a:t>Level 4</a:t>
                      </a:r>
                    </a:p>
                  </a:txBody>
                  <a:tcPr>
                    <a:solidFill>
                      <a:schemeClr val="bg2"/>
                    </a:solidFill>
                  </a:tcPr>
                </a:tc>
                <a:tc>
                  <a:txBody>
                    <a:bodyPr/>
                    <a:lstStyle/>
                    <a:p>
                      <a:pPr algn="ctr"/>
                      <a:r>
                        <a:rPr lang="en-US" sz="2400" dirty="0">
                          <a:solidFill>
                            <a:schemeClr val="tx1"/>
                          </a:solidFill>
                        </a:rPr>
                        <a:t>Level 5</a:t>
                      </a:r>
                    </a:p>
                  </a:txBody>
                  <a:tcPr>
                    <a:solidFill>
                      <a:schemeClr val="bg2"/>
                    </a:solidFill>
                  </a:tcPr>
                </a:tc>
                <a:extLst>
                  <a:ext uri="{0D108BD9-81ED-4DB2-BD59-A6C34878D82A}">
                    <a16:rowId xmlns:a16="http://schemas.microsoft.com/office/drawing/2014/main" val="1940799648"/>
                  </a:ext>
                </a:extLst>
              </a:tr>
              <a:tr h="1743516">
                <a:tc>
                  <a:txBody>
                    <a:bodyPr/>
                    <a:lstStyle/>
                    <a:p>
                      <a:pPr marL="285750" indent="-285750">
                        <a:buFont typeface="Arial" panose="020B0604020202020204" pitchFamily="34" charset="0"/>
                        <a:buChar char="•"/>
                      </a:pPr>
                      <a:r>
                        <a:rPr lang="en-US" sz="1800" kern="1200" dirty="0">
                          <a:solidFill>
                            <a:schemeClr val="tx1"/>
                          </a:solidFill>
                          <a:effectLst/>
                          <a:latin typeface="+mn-lt"/>
                          <a:ea typeface="+mn-ea"/>
                          <a:cs typeface="+mn-cs"/>
                        </a:rPr>
                        <a:t>does not demonstrate</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does not provide.. analysis </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are not determined</a:t>
                      </a:r>
                      <a:r>
                        <a:rPr lang="en-US" dirty="0">
                          <a:effectLst/>
                        </a:rPr>
                        <a:t> </a:t>
                      </a:r>
                      <a:endParaRPr lang="en-US" dirty="0"/>
                    </a:p>
                  </a:txBody>
                  <a:tcPr/>
                </a:tc>
                <a:tc>
                  <a:txBody>
                    <a:bodyPr/>
                    <a:lstStyle/>
                    <a:p>
                      <a:pPr marL="285750" indent="-285750">
                        <a:buFont typeface="Arial" panose="020B0604020202020204" pitchFamily="34" charset="0"/>
                        <a:buChar char="•"/>
                      </a:pPr>
                      <a:r>
                        <a:rPr lang="en-US" sz="1800" kern="100" dirty="0">
                          <a:effectLst/>
                          <a:latin typeface="+mn-lt"/>
                          <a:ea typeface="Calibri" panose="020F0502020204030204" pitchFamily="34" charset="0"/>
                          <a:cs typeface="Times New Roman" panose="02020603050405020304" pitchFamily="18" charset="0"/>
                        </a:rPr>
                        <a:t>facilitates and provides evidence but not not a process for using them...limited info on collaborations</a:t>
                      </a:r>
                    </a:p>
                    <a:p>
                      <a:pPr marL="285750" indent="-285750">
                        <a:buFont typeface="Arial" panose="020B0604020202020204" pitchFamily="34" charset="0"/>
                        <a:buChar char="•"/>
                      </a:pPr>
                      <a:r>
                        <a:rPr lang="en-US" sz="1800" kern="100" dirty="0">
                          <a:effectLst/>
                          <a:latin typeface="+mn-lt"/>
                          <a:ea typeface="Calibri" panose="020F0502020204030204" pitchFamily="34" charset="0"/>
                          <a:cs typeface="Times New Roman" panose="02020603050405020304" pitchFamily="18" charset="0"/>
                        </a:rPr>
                        <a:t> only occasionally provides analysis </a:t>
                      </a:r>
                    </a:p>
                    <a:p>
                      <a:pPr marL="285750" indent="-285750">
                        <a:buFont typeface="Arial" panose="020B0604020202020204" pitchFamily="34" charset="0"/>
                        <a:buChar char="•"/>
                      </a:pPr>
                      <a:r>
                        <a:rPr lang="en-US" sz="1800" kern="100" dirty="0">
                          <a:effectLst/>
                          <a:latin typeface="+mn-lt"/>
                          <a:ea typeface="Calibri" panose="020F0502020204030204" pitchFamily="34" charset="0"/>
                          <a:cs typeface="Times New Roman" panose="02020603050405020304" pitchFamily="18" charset="0"/>
                        </a:rPr>
                        <a:t>next steps not </a:t>
                      </a:r>
                      <a:r>
                        <a:rPr lang="en-US" sz="1800" kern="100" dirty="0" err="1">
                          <a:effectLst/>
                          <a:latin typeface="+mn-lt"/>
                          <a:ea typeface="Calibri" panose="020F0502020204030204" pitchFamily="34" charset="0"/>
                          <a:cs typeface="Times New Roman" panose="02020603050405020304" pitchFamily="18" charset="0"/>
                        </a:rPr>
                        <a:t>clearlydetermined</a:t>
                      </a:r>
                      <a:r>
                        <a:rPr lang="en-US" sz="1800" kern="100" dirty="0">
                          <a:effectLst/>
                          <a:latin typeface="+mn-lt"/>
                          <a:ea typeface="Calibri" panose="020F0502020204030204" pitchFamily="34" charset="0"/>
                          <a:cs typeface="Times New Roman" panose="02020603050405020304" pitchFamily="18" charset="0"/>
                        </a:rPr>
                        <a:t> jointly</a:t>
                      </a:r>
                    </a:p>
                  </a:txBody>
                  <a:tcPr marL="68580" marR="68580" marT="0" marB="0"/>
                </a:tc>
                <a:tc>
                  <a:txBody>
                    <a:bodyPr/>
                    <a:lstStyle/>
                    <a:p>
                      <a:pPr marL="285750" indent="-285750">
                        <a:buFont typeface="Arial" panose="020B0604020202020204" pitchFamily="34" charset="0"/>
                        <a:buChar char="•"/>
                      </a:pPr>
                      <a:r>
                        <a:rPr lang="en-US" sz="1800" kern="1200" dirty="0">
                          <a:solidFill>
                            <a:schemeClr val="tx1"/>
                          </a:solidFill>
                          <a:effectLst/>
                          <a:latin typeface="+mn-lt"/>
                          <a:ea typeface="+mn-ea"/>
                          <a:cs typeface="+mn-cs"/>
                        </a:rPr>
                        <a:t>demonstrates ...skills on list</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consistently provides analysis</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works to jointly determine”</a:t>
                      </a:r>
                      <a:r>
                        <a:rPr lang="en-US" dirty="0">
                          <a:effectLst/>
                        </a:rPr>
                        <a:t> </a:t>
                      </a:r>
                      <a:endParaRPr lang="en-US" dirty="0"/>
                    </a:p>
                  </a:txBody>
                  <a:tcPr/>
                </a:tc>
                <a:tc>
                  <a:txBody>
                    <a:bodyPr/>
                    <a:lstStyle/>
                    <a:p>
                      <a:r>
                        <a:rPr lang="en-US" sz="1800" kern="1200" dirty="0">
                          <a:solidFill>
                            <a:schemeClr val="tx1"/>
                          </a:solidFill>
                          <a:effectLst/>
                          <a:latin typeface="+mn-lt"/>
                          <a:ea typeface="+mn-ea"/>
                          <a:cs typeface="+mn-cs"/>
                        </a:rPr>
                        <a:t>All level 3 plus</a:t>
                      </a:r>
                    </a:p>
                    <a:p>
                      <a:endParaRPr lang="en-US" sz="1800" kern="1200" dirty="0">
                        <a:solidFill>
                          <a:schemeClr val="tx1"/>
                        </a:solidFill>
                        <a:effectLst/>
                        <a:latin typeface="+mn-lt"/>
                        <a:ea typeface="+mn-ea"/>
                        <a:cs typeface="+mn-cs"/>
                      </a:endParaRPr>
                    </a:p>
                    <a:p>
                      <a:pPr marL="285750" indent="-285750">
                        <a:buFont typeface="Arial" panose="020B0604020202020204" pitchFamily="34" charset="0"/>
                        <a:buChar char="•"/>
                      </a:pPr>
                      <a:r>
                        <a:rPr lang="en-US" sz="1800" kern="1200" dirty="0">
                          <a:solidFill>
                            <a:schemeClr val="tx1"/>
                          </a:solidFill>
                          <a:effectLst/>
                          <a:latin typeface="+mn-lt"/>
                          <a:ea typeface="+mn-ea"/>
                          <a:cs typeface="+mn-cs"/>
                        </a:rPr>
                        <a:t>purposefully seeks diversity</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clearly encourages all...to speak and share</a:t>
                      </a:r>
                      <a:r>
                        <a:rPr lang="en-US" dirty="0">
                          <a:effectLst/>
                        </a:rPr>
                        <a:t> </a:t>
                      </a:r>
                      <a:endParaRPr lang="en-US" dirty="0"/>
                    </a:p>
                  </a:txBody>
                  <a:tcPr/>
                </a:tc>
                <a:tc>
                  <a:txBody>
                    <a:bodyPr/>
                    <a:lstStyle/>
                    <a:p>
                      <a:r>
                        <a:rPr lang="en-US" sz="1800" kern="1200" dirty="0">
                          <a:solidFill>
                            <a:schemeClr val="tx1"/>
                          </a:solidFill>
                          <a:effectLst/>
                          <a:latin typeface="+mn-lt"/>
                          <a:ea typeface="+mn-ea"/>
                          <a:cs typeface="+mn-cs"/>
                        </a:rPr>
                        <a:t>All of levels 3 and 4 plus</a:t>
                      </a:r>
                    </a:p>
                    <a:p>
                      <a:endParaRPr lang="en-US" sz="1800" kern="1200" dirty="0">
                        <a:solidFill>
                          <a:schemeClr val="tx1"/>
                        </a:solidFill>
                        <a:effectLst/>
                        <a:latin typeface="+mn-lt"/>
                        <a:ea typeface="+mn-ea"/>
                        <a:cs typeface="+mn-cs"/>
                      </a:endParaRPr>
                    </a:p>
                    <a:p>
                      <a:pPr marL="285750" indent="-285750">
                        <a:buFont typeface="Arial" panose="020B0604020202020204" pitchFamily="34" charset="0"/>
                        <a:buChar char="•"/>
                      </a:pPr>
                      <a:r>
                        <a:rPr lang="en-US" sz="1800" kern="1200" dirty="0">
                          <a:solidFill>
                            <a:schemeClr val="tx1"/>
                          </a:solidFill>
                          <a:effectLst/>
                          <a:latin typeface="+mn-lt"/>
                          <a:ea typeface="+mn-ea"/>
                          <a:cs typeface="+mn-cs"/>
                        </a:rPr>
                        <a:t> critiques their co-facilitation skills used</a:t>
                      </a:r>
                      <a:r>
                        <a:rPr lang="en-US" dirty="0">
                          <a:effectLst/>
                        </a:rPr>
                        <a:t> </a:t>
                      </a:r>
                      <a:endParaRPr lang="en-US" dirty="0"/>
                    </a:p>
                  </a:txBody>
                  <a:tcPr/>
                </a:tc>
                <a:extLst>
                  <a:ext uri="{0D108BD9-81ED-4DB2-BD59-A6C34878D82A}">
                    <a16:rowId xmlns:a16="http://schemas.microsoft.com/office/drawing/2014/main" val="1259873351"/>
                  </a:ext>
                </a:extLst>
              </a:tr>
            </a:tbl>
          </a:graphicData>
        </a:graphic>
      </p:graphicFrame>
      <p:sp>
        <p:nvSpPr>
          <p:cNvPr id="4" name="Slide Number Placeholder 3">
            <a:extLst>
              <a:ext uri="{FF2B5EF4-FFF2-40B4-BE49-F238E27FC236}">
                <a16:creationId xmlns:a16="http://schemas.microsoft.com/office/drawing/2014/main" id="{2327470E-3110-F8B0-34BF-D69627FA27CB}"/>
              </a:ext>
            </a:extLst>
          </p:cNvPr>
          <p:cNvSpPr>
            <a:spLocks noGrp="1"/>
          </p:cNvSpPr>
          <p:nvPr>
            <p:ph type="sldNum" sz="quarter" idx="12"/>
          </p:nvPr>
        </p:nvSpPr>
        <p:spPr/>
        <p:txBody>
          <a:bodyPr/>
          <a:lstStyle/>
          <a:p>
            <a:fld id="{D57F1E4F-1CFF-5643-939E-217C01CDF565}" type="slidenum">
              <a:rPr lang="en-US" smtClean="0"/>
              <a:pPr/>
              <a:t>36</a:t>
            </a:fld>
            <a:endParaRPr lang="en-US" dirty="0"/>
          </a:p>
        </p:txBody>
      </p:sp>
    </p:spTree>
    <p:extLst>
      <p:ext uri="{BB962C8B-B14F-4D97-AF65-F5344CB8AC3E}">
        <p14:creationId xmlns:p14="http://schemas.microsoft.com/office/powerpoint/2010/main" val="4136203021"/>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327470E-3110-F8B0-34BF-D69627FA27CB}"/>
              </a:ext>
            </a:extLst>
          </p:cNvPr>
          <p:cNvSpPr>
            <a:spLocks noGrp="1"/>
          </p:cNvSpPr>
          <p:nvPr>
            <p:ph type="sldNum" sz="quarter" idx="12"/>
          </p:nvPr>
        </p:nvSpPr>
        <p:spPr/>
        <p:txBody>
          <a:bodyPr/>
          <a:lstStyle/>
          <a:p>
            <a:fld id="{D57F1E4F-1CFF-5643-939E-217C01CDF565}" type="slidenum">
              <a:rPr lang="en-US" smtClean="0"/>
              <a:pPr/>
              <a:t>37</a:t>
            </a:fld>
            <a:endParaRPr lang="en-US" dirty="0"/>
          </a:p>
        </p:txBody>
      </p:sp>
      <p:sp>
        <p:nvSpPr>
          <p:cNvPr id="2" name="Title 1">
            <a:extLst>
              <a:ext uri="{FF2B5EF4-FFF2-40B4-BE49-F238E27FC236}">
                <a16:creationId xmlns:a16="http://schemas.microsoft.com/office/drawing/2014/main" id="{F3B542E0-A5AB-5101-9FBC-41BA567553A6}"/>
              </a:ext>
            </a:extLst>
          </p:cNvPr>
          <p:cNvSpPr>
            <a:spLocks noGrp="1"/>
          </p:cNvSpPr>
          <p:nvPr>
            <p:ph type="title"/>
          </p:nvPr>
        </p:nvSpPr>
        <p:spPr>
          <a:xfrm>
            <a:off x="1066800" y="-160020"/>
            <a:ext cx="10058400" cy="1339523"/>
          </a:xfrm>
        </p:spPr>
        <p:txBody>
          <a:bodyPr>
            <a:normAutofit/>
          </a:bodyPr>
          <a:lstStyle/>
          <a:p>
            <a:pPr algn="ctr"/>
            <a:r>
              <a:rPr lang="en-US" sz="4000" dirty="0"/>
              <a:t>Language is Important </a:t>
            </a:r>
            <a:br>
              <a:rPr lang="en-US" sz="4000" dirty="0"/>
            </a:br>
            <a:r>
              <a:rPr lang="en-US" sz="4000" dirty="0"/>
              <a:t>Rubric 2.6</a:t>
            </a:r>
          </a:p>
        </p:txBody>
      </p:sp>
      <p:graphicFrame>
        <p:nvGraphicFramePr>
          <p:cNvPr id="5" name="Table 5">
            <a:extLst>
              <a:ext uri="{FF2B5EF4-FFF2-40B4-BE49-F238E27FC236}">
                <a16:creationId xmlns:a16="http://schemas.microsoft.com/office/drawing/2014/main" id="{C6F19339-439D-A737-0A69-3C6A08893D35}"/>
              </a:ext>
            </a:extLst>
          </p:cNvPr>
          <p:cNvGraphicFramePr>
            <a:graphicFrameLocks noGrp="1"/>
          </p:cNvGraphicFramePr>
          <p:nvPr>
            <p:ph idx="1"/>
            <p:extLst>
              <p:ext uri="{D42A27DB-BD31-4B8C-83A1-F6EECF244321}">
                <p14:modId xmlns:p14="http://schemas.microsoft.com/office/powerpoint/2010/main" val="3614330131"/>
              </p:ext>
            </p:extLst>
          </p:nvPr>
        </p:nvGraphicFramePr>
        <p:xfrm>
          <a:off x="311285" y="1138818"/>
          <a:ext cx="11569430" cy="5029200"/>
        </p:xfrm>
        <a:graphic>
          <a:graphicData uri="http://schemas.openxmlformats.org/drawingml/2006/table">
            <a:tbl>
              <a:tblPr firstRow="1" bandRow="1">
                <a:tableStyleId>{5940675A-B579-460E-94D1-54222C63F5DA}</a:tableStyleId>
              </a:tblPr>
              <a:tblGrid>
                <a:gridCol w="2003898">
                  <a:extLst>
                    <a:ext uri="{9D8B030D-6E8A-4147-A177-3AD203B41FA5}">
                      <a16:colId xmlns:a16="http://schemas.microsoft.com/office/drawing/2014/main" val="3438398984"/>
                    </a:ext>
                  </a:extLst>
                </a:gridCol>
                <a:gridCol w="2371117">
                  <a:extLst>
                    <a:ext uri="{9D8B030D-6E8A-4147-A177-3AD203B41FA5}">
                      <a16:colId xmlns:a16="http://schemas.microsoft.com/office/drawing/2014/main" val="3683956884"/>
                    </a:ext>
                  </a:extLst>
                </a:gridCol>
                <a:gridCol w="2566643">
                  <a:extLst>
                    <a:ext uri="{9D8B030D-6E8A-4147-A177-3AD203B41FA5}">
                      <a16:colId xmlns:a16="http://schemas.microsoft.com/office/drawing/2014/main" val="1865759799"/>
                    </a:ext>
                  </a:extLst>
                </a:gridCol>
                <a:gridCol w="2313886">
                  <a:extLst>
                    <a:ext uri="{9D8B030D-6E8A-4147-A177-3AD203B41FA5}">
                      <a16:colId xmlns:a16="http://schemas.microsoft.com/office/drawing/2014/main" val="1227605337"/>
                    </a:ext>
                  </a:extLst>
                </a:gridCol>
                <a:gridCol w="2313886">
                  <a:extLst>
                    <a:ext uri="{9D8B030D-6E8A-4147-A177-3AD203B41FA5}">
                      <a16:colId xmlns:a16="http://schemas.microsoft.com/office/drawing/2014/main" val="244180546"/>
                    </a:ext>
                  </a:extLst>
                </a:gridCol>
              </a:tblGrid>
              <a:tr h="624563">
                <a:tc>
                  <a:txBody>
                    <a:bodyPr/>
                    <a:lstStyle/>
                    <a:p>
                      <a:pPr algn="ctr"/>
                      <a:r>
                        <a:rPr lang="en-US" sz="2400" dirty="0">
                          <a:solidFill>
                            <a:schemeClr val="tx1"/>
                          </a:solidFill>
                        </a:rPr>
                        <a:t>Level 1</a:t>
                      </a:r>
                    </a:p>
                  </a:txBody>
                  <a:tcPr>
                    <a:solidFill>
                      <a:schemeClr val="bg2"/>
                    </a:solidFill>
                  </a:tcPr>
                </a:tc>
                <a:tc>
                  <a:txBody>
                    <a:bodyPr/>
                    <a:lstStyle/>
                    <a:p>
                      <a:pPr algn="ctr"/>
                      <a:r>
                        <a:rPr lang="en-US" sz="2400" dirty="0">
                          <a:solidFill>
                            <a:schemeClr val="tx1"/>
                          </a:solidFill>
                        </a:rPr>
                        <a:t>Level 2</a:t>
                      </a:r>
                    </a:p>
                  </a:txBody>
                  <a:tcPr>
                    <a:solidFill>
                      <a:schemeClr val="bg2"/>
                    </a:solidFill>
                  </a:tcPr>
                </a:tc>
                <a:tc>
                  <a:txBody>
                    <a:bodyPr/>
                    <a:lstStyle/>
                    <a:p>
                      <a:pPr algn="ctr"/>
                      <a:r>
                        <a:rPr lang="en-US" sz="2400" dirty="0">
                          <a:solidFill>
                            <a:schemeClr val="tx1"/>
                          </a:solidFill>
                        </a:rPr>
                        <a:t>Level 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Restates the essential question</a:t>
                      </a:r>
                    </a:p>
                  </a:txBody>
                  <a:tcPr>
                    <a:solidFill>
                      <a:schemeClr val="bg2"/>
                    </a:solidFill>
                  </a:tcPr>
                </a:tc>
                <a:tc>
                  <a:txBody>
                    <a:bodyPr/>
                    <a:lstStyle/>
                    <a:p>
                      <a:pPr algn="ctr"/>
                      <a:r>
                        <a:rPr lang="en-US" sz="2400" dirty="0">
                          <a:solidFill>
                            <a:schemeClr val="tx1"/>
                          </a:solidFill>
                        </a:rPr>
                        <a:t>Level 4</a:t>
                      </a:r>
                    </a:p>
                  </a:txBody>
                  <a:tcPr>
                    <a:solidFill>
                      <a:schemeClr val="bg2"/>
                    </a:solidFill>
                  </a:tcPr>
                </a:tc>
                <a:tc>
                  <a:txBody>
                    <a:bodyPr/>
                    <a:lstStyle/>
                    <a:p>
                      <a:pPr algn="ctr"/>
                      <a:r>
                        <a:rPr lang="en-US" sz="2400" dirty="0">
                          <a:solidFill>
                            <a:schemeClr val="tx1"/>
                          </a:solidFill>
                        </a:rPr>
                        <a:t>Level 5</a:t>
                      </a:r>
                    </a:p>
                  </a:txBody>
                  <a:tcPr>
                    <a:solidFill>
                      <a:schemeClr val="bg2"/>
                    </a:solidFill>
                  </a:tcPr>
                </a:tc>
                <a:extLst>
                  <a:ext uri="{0D108BD9-81ED-4DB2-BD59-A6C34878D82A}">
                    <a16:rowId xmlns:a16="http://schemas.microsoft.com/office/drawing/2014/main" val="1940799648"/>
                  </a:ext>
                </a:extLst>
              </a:tr>
              <a:tr h="1743516">
                <a:tc>
                  <a:txBody>
                    <a:bodyPr/>
                    <a:lstStyle/>
                    <a:p>
                      <a:pPr marL="285750" indent="-285750">
                        <a:buFont typeface="Arial" panose="020B0604020202020204" pitchFamily="34" charset="0"/>
                        <a:buChar char="•"/>
                      </a:pPr>
                      <a:r>
                        <a:rPr lang="en-US" sz="1800" kern="1200" dirty="0">
                          <a:solidFill>
                            <a:schemeClr val="tx1"/>
                          </a:solidFill>
                          <a:effectLst/>
                          <a:latin typeface="+mn-lt"/>
                          <a:ea typeface="+mn-ea"/>
                          <a:cs typeface="+mn-cs"/>
                        </a:rPr>
                        <a:t>does not co-facilitate or support learning/implementation</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 does not provide analysis</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 does not ask for/collect results or feedback</a:t>
                      </a:r>
                      <a:r>
                        <a:rPr lang="en-US" dirty="0">
                          <a:effectLst/>
                        </a:rPr>
                        <a:t> </a:t>
                      </a:r>
                      <a:endParaRPr lang="en-US" dirty="0"/>
                    </a:p>
                  </a:txBody>
                  <a:tcPr/>
                </a:tc>
                <a:tc>
                  <a:txBody>
                    <a:bodyPr/>
                    <a:lstStyle/>
                    <a:p>
                      <a:pPr marL="285750" indent="-285750">
                        <a:buFont typeface="Arial" panose="020B0604020202020204" pitchFamily="34" charset="0"/>
                        <a:buChar char="•"/>
                      </a:pPr>
                      <a:r>
                        <a:rPr lang="en-US" sz="1800" kern="1200" dirty="0">
                          <a:solidFill>
                            <a:schemeClr val="tx1"/>
                          </a:solidFill>
                          <a:effectLst/>
                          <a:latin typeface="+mn-lt"/>
                          <a:ea typeface="+mn-ea"/>
                          <a:cs typeface="+mn-cs"/>
                        </a:rPr>
                        <a:t>minimally co-facilitates implementation/group learning</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little or unspecific support for group</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only occasionally provides analysis</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collects results</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feedback ...does not show use</a:t>
                      </a:r>
                      <a:endParaRPr lang="en-US" dirty="0"/>
                    </a:p>
                  </a:txBody>
                  <a:tcPr/>
                </a:tc>
                <a:tc>
                  <a:txBody>
                    <a:bodyPr/>
                    <a:lstStyle/>
                    <a:p>
                      <a:pPr marL="285750" indent="-285750">
                        <a:buFont typeface="Arial" panose="020B0604020202020204" pitchFamily="34" charset="0"/>
                        <a:buChar char="•"/>
                      </a:pPr>
                      <a:r>
                        <a:rPr lang="en-US" sz="1800" kern="1200" dirty="0">
                          <a:solidFill>
                            <a:schemeClr val="tx1"/>
                          </a:solidFill>
                          <a:effectLst/>
                          <a:latin typeface="+mn-lt"/>
                          <a:ea typeface="+mn-ea"/>
                          <a:cs typeface="+mn-cs"/>
                        </a:rPr>
                        <a:t> cofacilitates meetings...</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implementation/learning, checking understanding, providing support to group</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consistently provides analysis </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collects and uses results and feedback from group to inform learning</a:t>
                      </a:r>
                      <a:r>
                        <a:rPr lang="en-US" dirty="0">
                          <a:effectLst/>
                        </a:rPr>
                        <a:t> </a:t>
                      </a:r>
                      <a:endParaRPr lang="en-US" dirty="0"/>
                    </a:p>
                  </a:txBody>
                  <a:tcPr/>
                </a:tc>
                <a:tc>
                  <a:txBody>
                    <a:bodyPr/>
                    <a:lstStyle/>
                    <a:p>
                      <a:r>
                        <a:rPr lang="en-US" sz="1800" kern="1200" dirty="0">
                          <a:solidFill>
                            <a:schemeClr val="tx1"/>
                          </a:solidFill>
                          <a:effectLst/>
                          <a:latin typeface="+mn-lt"/>
                          <a:ea typeface="+mn-ea"/>
                          <a:cs typeface="+mn-cs"/>
                        </a:rPr>
                        <a:t>All of level 3 plus</a:t>
                      </a:r>
                    </a:p>
                    <a:p>
                      <a:endParaRPr lang="en-US" sz="1800" kern="1200" dirty="0">
                        <a:solidFill>
                          <a:schemeClr val="tx1"/>
                        </a:solidFill>
                        <a:effectLst/>
                        <a:latin typeface="+mn-lt"/>
                        <a:ea typeface="+mn-ea"/>
                        <a:cs typeface="+mn-cs"/>
                      </a:endParaRPr>
                    </a:p>
                    <a:p>
                      <a:pPr marL="285750" indent="-285750">
                        <a:buFont typeface="Arial" panose="020B0604020202020204" pitchFamily="34" charset="0"/>
                        <a:buChar char="•"/>
                      </a:pPr>
                      <a:r>
                        <a:rPr lang="en-US" sz="1800" kern="1200" dirty="0">
                          <a:solidFill>
                            <a:schemeClr val="tx1"/>
                          </a:solidFill>
                          <a:effectLst/>
                          <a:latin typeface="+mn-lt"/>
                          <a:ea typeface="+mn-ea"/>
                          <a:cs typeface="+mn-cs"/>
                        </a:rPr>
                        <a:t>consistently addresses results and feedback to inform learning within and between meetings,...</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with group, identifies challenges and successes</a:t>
                      </a:r>
                      <a:endParaRPr lang="en-US" dirty="0"/>
                    </a:p>
                  </a:txBody>
                  <a:tcPr/>
                </a:tc>
                <a:tc>
                  <a:txBody>
                    <a:bodyPr/>
                    <a:lstStyle/>
                    <a:p>
                      <a:r>
                        <a:rPr lang="en-US" sz="1800" kern="1200" dirty="0">
                          <a:solidFill>
                            <a:schemeClr val="tx1"/>
                          </a:solidFill>
                          <a:effectLst/>
                          <a:latin typeface="+mn-lt"/>
                          <a:ea typeface="+mn-ea"/>
                          <a:cs typeface="+mn-cs"/>
                        </a:rPr>
                        <a:t>All of level 3 and 4 plus</a:t>
                      </a:r>
                    </a:p>
                    <a:p>
                      <a:endParaRPr lang="en-US" sz="1800" kern="1200" dirty="0">
                        <a:solidFill>
                          <a:schemeClr val="tx1"/>
                        </a:solidFill>
                        <a:effectLst/>
                        <a:latin typeface="+mn-lt"/>
                        <a:ea typeface="+mn-ea"/>
                        <a:cs typeface="+mn-cs"/>
                      </a:endParaRPr>
                    </a:p>
                    <a:p>
                      <a:pPr marL="285750" indent="-285750">
                        <a:buFont typeface="Arial" panose="020B0604020202020204" pitchFamily="34" charset="0"/>
                        <a:buChar char="•"/>
                      </a:pPr>
                      <a:r>
                        <a:rPr lang="en-US" sz="1800" kern="1200" dirty="0">
                          <a:solidFill>
                            <a:schemeClr val="tx1"/>
                          </a:solidFill>
                          <a:effectLst/>
                          <a:latin typeface="+mn-lt"/>
                          <a:ea typeface="+mn-ea"/>
                          <a:cs typeface="+mn-cs"/>
                        </a:rPr>
                        <a:t>jointly proposes </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 acts on potential solutions </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celebrating successes</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adjusting the strategy</a:t>
                      </a:r>
                      <a:endParaRPr lang="en-US" dirty="0"/>
                    </a:p>
                  </a:txBody>
                  <a:tcPr/>
                </a:tc>
                <a:extLst>
                  <a:ext uri="{0D108BD9-81ED-4DB2-BD59-A6C34878D82A}">
                    <a16:rowId xmlns:a16="http://schemas.microsoft.com/office/drawing/2014/main" val="1259873351"/>
                  </a:ext>
                </a:extLst>
              </a:tr>
            </a:tbl>
          </a:graphicData>
        </a:graphic>
      </p:graphicFrame>
    </p:spTree>
    <p:extLst>
      <p:ext uri="{BB962C8B-B14F-4D97-AF65-F5344CB8AC3E}">
        <p14:creationId xmlns:p14="http://schemas.microsoft.com/office/powerpoint/2010/main" val="2778423600"/>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7D203F8-1311-2546-92BB-B0414606EDF0}"/>
              </a:ext>
            </a:extLst>
          </p:cNvPr>
          <p:cNvSpPr>
            <a:spLocks noGrp="1"/>
          </p:cNvSpPr>
          <p:nvPr>
            <p:ph type="title"/>
          </p:nvPr>
        </p:nvSpPr>
        <p:spPr>
          <a:xfrm>
            <a:off x="492370" y="605896"/>
            <a:ext cx="3084844" cy="5646208"/>
          </a:xfrm>
        </p:spPr>
        <p:txBody>
          <a:bodyPr anchor="ctr">
            <a:normAutofit/>
          </a:bodyPr>
          <a:lstStyle/>
          <a:p>
            <a:pPr>
              <a:lnSpc>
                <a:spcPct val="150000"/>
              </a:lnSpc>
            </a:pPr>
            <a:r>
              <a:rPr lang="en-US" sz="3100" dirty="0">
                <a:solidFill>
                  <a:srgbClr val="FFFFFF"/>
                </a:solidFill>
              </a:rPr>
              <a:t>Cycle 2</a:t>
            </a:r>
            <a:br>
              <a:rPr lang="en-US" sz="3100" dirty="0">
                <a:solidFill>
                  <a:srgbClr val="FFFFFF"/>
                </a:solidFill>
              </a:rPr>
            </a:br>
            <a:r>
              <a:rPr lang="en-US" sz="3100" dirty="0">
                <a:solidFill>
                  <a:srgbClr val="FFFFFF"/>
                </a:solidFill>
              </a:rPr>
              <a:t>Step 3: Act </a:t>
            </a:r>
            <a:r>
              <a:rPr lang="en-US" sz="3100" i="1" dirty="0">
                <a:solidFill>
                  <a:srgbClr val="FFFF00"/>
                </a:solidFill>
              </a:rPr>
              <a:t>Tips and Considerations</a:t>
            </a: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E5CF327F-975A-6A40-B77B-1699D21F0B2B}"/>
              </a:ext>
            </a:extLst>
          </p:cNvPr>
          <p:cNvSpPr>
            <a:spLocks noGrp="1"/>
          </p:cNvSpPr>
          <p:nvPr>
            <p:ph idx="1"/>
          </p:nvPr>
        </p:nvSpPr>
        <p:spPr>
          <a:xfrm>
            <a:off x="4295754" y="423333"/>
            <a:ext cx="7239606" cy="6219014"/>
          </a:xfrm>
        </p:spPr>
        <p:txBody>
          <a:bodyPr anchor="t">
            <a:normAutofit/>
          </a:bodyPr>
          <a:lstStyle/>
          <a:p>
            <a:pPr>
              <a:buFont typeface="Arial" panose="020B0604020202020204" pitchFamily="34" charset="0"/>
              <a:buChar char="•"/>
            </a:pPr>
            <a:r>
              <a:rPr lang="en-US" sz="3900" dirty="0"/>
              <a:t> </a:t>
            </a:r>
            <a:r>
              <a:rPr lang="en-US" sz="2800" dirty="0"/>
              <a:t>3 Annotated Video Clips </a:t>
            </a:r>
          </a:p>
          <a:p>
            <a:pPr lvl="1">
              <a:buFont typeface="Courier New" panose="02070309020205020404" pitchFamily="49" charset="0"/>
              <a:buChar char="o"/>
            </a:pPr>
            <a:r>
              <a:rPr lang="en-US" sz="2800" dirty="0"/>
              <a:t>  Unedited</a:t>
            </a:r>
          </a:p>
          <a:p>
            <a:pPr lvl="1">
              <a:buFont typeface="Courier New" panose="02070309020205020404" pitchFamily="49" charset="0"/>
              <a:buChar char="o"/>
            </a:pPr>
            <a:r>
              <a:rPr lang="en-US" sz="2800" dirty="0"/>
              <a:t>  Contiguous</a:t>
            </a:r>
          </a:p>
          <a:p>
            <a:pPr lvl="1">
              <a:buFont typeface="Courier New" panose="02070309020205020404" pitchFamily="49" charset="0"/>
              <a:buChar char="o"/>
            </a:pPr>
            <a:r>
              <a:rPr lang="en-US" sz="2800" dirty="0"/>
              <a:t>  Candidate visible</a:t>
            </a:r>
          </a:p>
          <a:p>
            <a:pPr lvl="1">
              <a:buFont typeface="Courier New" panose="02070309020205020404" pitchFamily="49" charset="0"/>
              <a:buChar char="o"/>
            </a:pPr>
            <a:r>
              <a:rPr lang="en-US" sz="2800" dirty="0"/>
              <a:t>  3 or more members of COP visible</a:t>
            </a:r>
          </a:p>
          <a:p>
            <a:pPr marL="201168" lvl="1" indent="0">
              <a:buNone/>
            </a:pPr>
            <a:endParaRPr lang="en-US" sz="2800" dirty="0"/>
          </a:p>
          <a:p>
            <a:pPr marL="382588" lvl="1" indent="-363538">
              <a:buFont typeface="Arial" panose="020B0604020202020204" pitchFamily="34" charset="0"/>
              <a:buChar char="•"/>
            </a:pPr>
            <a:r>
              <a:rPr lang="en-US" sz="2800" dirty="0"/>
              <a:t>Co-facilitation </a:t>
            </a:r>
            <a:r>
              <a:rPr lang="en-US" sz="2800" dirty="0">
                <a:effectLst/>
                <a:latin typeface="Calibri" panose="020F0502020204030204" pitchFamily="34" charset="0"/>
                <a:ea typeface="Times New Roman" panose="02020603050405020304" pitchFamily="18" charset="0"/>
                <a:cs typeface="Arial" panose="020B0604020202020204" pitchFamily="34" charset="0"/>
              </a:rPr>
              <a:t>is more than one person leading, planning, or designing a work project</a:t>
            </a:r>
            <a:r>
              <a:rPr lang="en-US" sz="2800" dirty="0">
                <a:effectLst/>
              </a:rPr>
              <a:t> </a:t>
            </a:r>
          </a:p>
          <a:p>
            <a:pPr marL="19050" lvl="1" indent="0">
              <a:buNone/>
            </a:pPr>
            <a:endParaRPr lang="en-US" sz="2800" dirty="0"/>
          </a:p>
          <a:p>
            <a:pPr marL="382588" lvl="1" indent="-363538">
              <a:buFont typeface="Arial" panose="020B0604020202020204" pitchFamily="34" charset="0"/>
              <a:buChar char="•"/>
            </a:pPr>
            <a:r>
              <a:rPr lang="en-US" sz="2800" b="1" dirty="0"/>
              <a:t>Implementation</a:t>
            </a:r>
            <a:r>
              <a:rPr lang="en-US" sz="2800" dirty="0"/>
              <a:t> of Strategy Required</a:t>
            </a:r>
          </a:p>
          <a:p>
            <a:pPr lvl="1">
              <a:buFont typeface="Courier New" panose="02070309020205020404" pitchFamily="49" charset="0"/>
              <a:buChar char="o"/>
            </a:pPr>
            <a:r>
              <a:rPr lang="en-US" sz="2800" dirty="0"/>
              <a:t>  Evidence Video—results and feedback on</a:t>
            </a:r>
          </a:p>
          <a:p>
            <a:pPr marL="201168" lvl="1" indent="0">
              <a:buNone/>
            </a:pPr>
            <a:r>
              <a:rPr lang="en-US" sz="2800" dirty="0"/>
              <a:t>     implementation </a:t>
            </a:r>
          </a:p>
          <a:p>
            <a:pPr lvl="1">
              <a:buFont typeface="Courier New" panose="02070309020205020404" pitchFamily="49" charset="0"/>
              <a:buChar char="o"/>
            </a:pPr>
            <a:r>
              <a:rPr lang="en-US" sz="2800" dirty="0"/>
              <a:t> At least 3 Implementation Agendas &amp; Minutes</a:t>
            </a:r>
          </a:p>
        </p:txBody>
      </p:sp>
      <p:sp>
        <p:nvSpPr>
          <p:cNvPr id="4" name="Slide Number Placeholder 3">
            <a:extLst>
              <a:ext uri="{FF2B5EF4-FFF2-40B4-BE49-F238E27FC236}">
                <a16:creationId xmlns:a16="http://schemas.microsoft.com/office/drawing/2014/main" id="{19EBB6CE-1C13-0C41-B553-C3176018420B}"/>
              </a:ext>
            </a:extLst>
          </p:cNvPr>
          <p:cNvSpPr>
            <a:spLocks noGrp="1"/>
          </p:cNvSpPr>
          <p:nvPr>
            <p:ph type="sldNum" sz="quarter" idx="4294967295"/>
          </p:nvPr>
        </p:nvSpPr>
        <p:spPr>
          <a:xfrm>
            <a:off x="10123055" y="6459785"/>
            <a:ext cx="1089428" cy="365125"/>
          </a:xfrm>
          <a:prstGeom prst="rect">
            <a:avLst/>
          </a:prstGeom>
        </p:spPr>
        <p:txBody>
          <a:bodyPr>
            <a:normAutofit/>
          </a:bodyPr>
          <a:lstStyle/>
          <a:p>
            <a:pPr>
              <a:spcAft>
                <a:spcPts val="600"/>
              </a:spcAft>
            </a:pPr>
            <a:fld id="{A5D1AE26-2455-4631-AA3C-DD8B58682D5D}" type="slidenum">
              <a:rPr lang="en-US">
                <a:solidFill>
                  <a:schemeClr val="tx2"/>
                </a:solidFill>
              </a:rPr>
              <a:pPr>
                <a:spcAft>
                  <a:spcPts val="600"/>
                </a:spcAft>
              </a:pPr>
              <a:t>38</a:t>
            </a:fld>
            <a:endParaRPr lang="en-US">
              <a:solidFill>
                <a:schemeClr val="tx2"/>
              </a:solidFill>
            </a:endParaRPr>
          </a:p>
        </p:txBody>
      </p:sp>
    </p:spTree>
    <p:extLst>
      <p:ext uri="{BB962C8B-B14F-4D97-AF65-F5344CB8AC3E}">
        <p14:creationId xmlns:p14="http://schemas.microsoft.com/office/powerpoint/2010/main" val="2542720307"/>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E90A8BD-E0A1-9242-81B4-9CFFC0D295B8}"/>
              </a:ext>
            </a:extLst>
          </p:cNvPr>
          <p:cNvSpPr>
            <a:spLocks noGrp="1"/>
          </p:cNvSpPr>
          <p:nvPr>
            <p:ph type="sldNum" sz="quarter" idx="12"/>
          </p:nvPr>
        </p:nvSpPr>
        <p:spPr/>
        <p:txBody>
          <a:bodyPr/>
          <a:lstStyle/>
          <a:p>
            <a:fld id="{D57F1E4F-1CFF-5643-939E-217C01CDF565}" type="slidenum">
              <a:rPr lang="en-US" smtClean="0"/>
              <a:pPr/>
              <a:t>39</a:t>
            </a:fld>
            <a:endParaRPr lang="en-US" dirty="0"/>
          </a:p>
        </p:txBody>
      </p:sp>
      <p:sp>
        <p:nvSpPr>
          <p:cNvPr id="2" name="Title 1">
            <a:extLst>
              <a:ext uri="{FF2B5EF4-FFF2-40B4-BE49-F238E27FC236}">
                <a16:creationId xmlns:a16="http://schemas.microsoft.com/office/drawing/2014/main" id="{713E61CF-AABF-A845-9122-3C3FE9223BDE}"/>
              </a:ext>
            </a:extLst>
          </p:cNvPr>
          <p:cNvSpPr>
            <a:spLocks noGrp="1"/>
          </p:cNvSpPr>
          <p:nvPr>
            <p:ph type="title"/>
          </p:nvPr>
        </p:nvSpPr>
        <p:spPr>
          <a:xfrm>
            <a:off x="446405" y="2030938"/>
            <a:ext cx="3768408" cy="2647388"/>
          </a:xfrm>
        </p:spPr>
        <p:txBody>
          <a:bodyPr>
            <a:normAutofit/>
          </a:bodyPr>
          <a:lstStyle/>
          <a:p>
            <a:r>
              <a:rPr lang="en-US" dirty="0"/>
              <a:t>Cycle 2 </a:t>
            </a:r>
            <a:br>
              <a:rPr lang="en-US" dirty="0"/>
            </a:br>
            <a:r>
              <a:rPr lang="en-US" dirty="0"/>
              <a:t>Overview:</a:t>
            </a:r>
            <a:br>
              <a:rPr lang="en-US" dirty="0"/>
            </a:br>
            <a:r>
              <a:rPr lang="en-US" dirty="0"/>
              <a:t>Step 3</a:t>
            </a:r>
          </a:p>
        </p:txBody>
      </p:sp>
      <p:pic>
        <p:nvPicPr>
          <p:cNvPr id="3" name="Picture 2" descr="A flow chart. The first section is an inverted pyramid containing the text: &quot;Select...Area of Educational Focus (based on data), Problem of Practice (root causes), Strategy.&quot; An arrow points from the right of the inverted pyramid to a square containing the text: Implement Strategy. An arrow points from the square downward to a rectangle containing the text: Monitor Effectiveness (using data)">
            <a:extLst>
              <a:ext uri="{FF2B5EF4-FFF2-40B4-BE49-F238E27FC236}">
                <a16:creationId xmlns:a16="http://schemas.microsoft.com/office/drawing/2014/main" id="{22B72132-30C2-050C-5F2D-93E0DFAD8B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6012" y="433137"/>
            <a:ext cx="8641352" cy="4860758"/>
          </a:xfrm>
          <a:prstGeom prst="rect">
            <a:avLst/>
          </a:prstGeom>
        </p:spPr>
      </p:pic>
    </p:spTree>
    <p:extLst>
      <p:ext uri="{BB962C8B-B14F-4D97-AF65-F5344CB8AC3E}">
        <p14:creationId xmlns:p14="http://schemas.microsoft.com/office/powerpoint/2010/main" val="73386232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9" name="Rectangle 28">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1" name="Straight Connector 30">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3" name="Rectangle 32">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6C129B-1BD5-2148-AB0B-823DAF0C2936}"/>
              </a:ext>
            </a:extLst>
          </p:cNvPr>
          <p:cNvSpPr>
            <a:spLocks noGrp="1"/>
          </p:cNvSpPr>
          <p:nvPr>
            <p:ph type="title"/>
          </p:nvPr>
        </p:nvSpPr>
        <p:spPr>
          <a:xfrm>
            <a:off x="6730000" y="639097"/>
            <a:ext cx="4813072" cy="3686015"/>
          </a:xfrm>
        </p:spPr>
        <p:txBody>
          <a:bodyPr vert="horz" lIns="91440" tIns="45720" rIns="91440" bIns="45720" rtlCol="0" anchor="b">
            <a:normAutofit/>
          </a:bodyPr>
          <a:lstStyle/>
          <a:p>
            <a:r>
              <a:rPr lang="en-US" sz="7400"/>
              <a:t>CalAPA Overview</a:t>
            </a:r>
          </a:p>
        </p:txBody>
      </p:sp>
      <p:pic>
        <p:nvPicPr>
          <p:cNvPr id="6" name="Picture 5">
            <a:extLst>
              <a:ext uri="{FF2B5EF4-FFF2-40B4-BE49-F238E27FC236}">
                <a16:creationId xmlns:a16="http://schemas.microsoft.com/office/drawing/2014/main" id="{71ECCA9F-DC41-1C41-8BB8-188C0F07CCAB}"/>
              </a:ext>
              <a:ext uri="{C183D7F6-B498-43B3-948B-1728B52AA6E4}">
                <adec:decorative xmlns:adec="http://schemas.microsoft.com/office/drawing/2017/decorative" val="1"/>
              </a:ext>
            </a:extLst>
          </p:cNvPr>
          <p:cNvPicPr>
            <a:picLocks noChangeAspect="1"/>
          </p:cNvPicPr>
          <p:nvPr/>
        </p:nvPicPr>
        <p:blipFill rotWithShape="1">
          <a:blip r:embed="rId3"/>
          <a:srcRect l="15632" r="12322" b="1"/>
          <a:stretch/>
        </p:blipFill>
        <p:spPr>
          <a:xfrm>
            <a:off x="633999" y="640081"/>
            <a:ext cx="5462001" cy="5054156"/>
          </a:xfrm>
          <a:prstGeom prst="rect">
            <a:avLst/>
          </a:prstGeom>
        </p:spPr>
      </p:pic>
      <p:cxnSp>
        <p:nvCxnSpPr>
          <p:cNvPr id="35" name="Straight Connector 34">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F85B92BC-678C-4E14-97E6-3227DEF86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9" name="Rectangle 38">
            <a:extLst>
              <a:ext uri="{FF2B5EF4-FFF2-40B4-BE49-F238E27FC236}">
                <a16:creationId xmlns:a16="http://schemas.microsoft.com/office/drawing/2014/main" id="{D2644120-A6B9-4D5C-8A60-E2F4CC220E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ED5B0473-602D-1042-993C-A23ABCA7F337}"/>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D57F1E4F-1CFF-5643-939E-217C01CDF565}" type="slidenum">
              <a:rPr lang="en-US" smtClean="0"/>
              <a:pPr defTabSz="914400">
                <a:spcAft>
                  <a:spcPts val="600"/>
                </a:spcAft>
              </a:pPr>
              <a:t>4</a:t>
            </a:fld>
            <a:endParaRPr lang="en-US"/>
          </a:p>
        </p:txBody>
      </p:sp>
    </p:spTree>
    <p:extLst>
      <p:ext uri="{BB962C8B-B14F-4D97-AF65-F5344CB8AC3E}">
        <p14:creationId xmlns:p14="http://schemas.microsoft.com/office/powerpoint/2010/main" val="2635003000"/>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5" name="Straight Connector 14">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90AA6468-80AC-4DDF-9CFB-C7A9507E2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Title 5"/>
          <p:cNvSpPr>
            <a:spLocks noGrp="1"/>
          </p:cNvSpPr>
          <p:nvPr>
            <p:ph type="title"/>
          </p:nvPr>
        </p:nvSpPr>
        <p:spPr>
          <a:xfrm>
            <a:off x="486810" y="1943958"/>
            <a:ext cx="3659246" cy="2926080"/>
          </a:xfrm>
        </p:spPr>
        <p:txBody>
          <a:bodyPr vert="horz" lIns="91440" tIns="45720" rIns="91440" bIns="45720" rtlCol="0" anchor="b">
            <a:normAutofit fontScale="90000"/>
          </a:bodyPr>
          <a:lstStyle/>
          <a:p>
            <a:pPr>
              <a:lnSpc>
                <a:spcPct val="150000"/>
              </a:lnSpc>
            </a:pPr>
            <a:r>
              <a:rPr lang="en-US" sz="4400" dirty="0">
                <a:solidFill>
                  <a:srgbClr val="FFFFFF"/>
                </a:solidFill>
              </a:rPr>
              <a:t>Cycle 2</a:t>
            </a:r>
            <a:br>
              <a:rPr lang="en-US" sz="4400" dirty="0">
                <a:solidFill>
                  <a:srgbClr val="FFFFFF"/>
                </a:solidFill>
              </a:rPr>
            </a:br>
            <a:r>
              <a:rPr lang="en-US" sz="4400" dirty="0">
                <a:solidFill>
                  <a:srgbClr val="FFFFFF"/>
                </a:solidFill>
              </a:rPr>
              <a:t> Step 4: Reflect</a:t>
            </a:r>
          </a:p>
        </p:txBody>
      </p:sp>
      <p:sp>
        <p:nvSpPr>
          <p:cNvPr id="5" name="Slide Number Placeholder 4"/>
          <p:cNvSpPr>
            <a:spLocks noGrp="1"/>
          </p:cNvSpPr>
          <p:nvPr>
            <p:ph type="sldNum" sz="quarter" idx="12"/>
          </p:nvPr>
        </p:nvSpPr>
        <p:spPr>
          <a:xfrm>
            <a:off x="486810" y="6459785"/>
            <a:ext cx="725557" cy="365125"/>
          </a:xfrm>
        </p:spPr>
        <p:txBody>
          <a:bodyPr vert="horz" lIns="91440" tIns="45720" rIns="91440" bIns="45720" rtlCol="0" anchor="ctr">
            <a:normAutofit/>
          </a:bodyPr>
          <a:lstStyle/>
          <a:p>
            <a:pPr algn="l" defTabSz="914400">
              <a:spcAft>
                <a:spcPts val="600"/>
              </a:spcAft>
            </a:pPr>
            <a:fld id="{3A51E27E-02B7-431C-94F3-7BAF2238D496}" type="slidenum">
              <a:rPr lang="en-US" smtClean="0"/>
              <a:pPr algn="l" defTabSz="914400">
                <a:spcAft>
                  <a:spcPts val="600"/>
                </a:spcAft>
              </a:pPr>
              <a:t>40</a:t>
            </a:fld>
            <a:endParaRPr lang="en-US"/>
          </a:p>
        </p:txBody>
      </p:sp>
      <p:pic>
        <p:nvPicPr>
          <p:cNvPr id="2" name="Picture 1">
            <a:extLst>
              <a:ext uri="{FF2B5EF4-FFF2-40B4-BE49-F238E27FC236}">
                <a16:creationId xmlns:a16="http://schemas.microsoft.com/office/drawing/2014/main" id="{CD7E925A-AC8F-634A-9E35-D9E78E897440}"/>
              </a:ext>
              <a:ext uri="{C183D7F6-B498-43B3-948B-1728B52AA6E4}">
                <adec:decorative xmlns:adec="http://schemas.microsoft.com/office/drawing/2017/decorative" val="1"/>
              </a:ext>
            </a:extLst>
          </p:cNvPr>
          <p:cNvPicPr>
            <a:picLocks noChangeAspect="1"/>
          </p:cNvPicPr>
          <p:nvPr/>
        </p:nvPicPr>
        <p:blipFill rotWithShape="1">
          <a:blip r:embed="rId3"/>
          <a:srcRect t="3964" r="2" b="4775"/>
          <a:stretch/>
        </p:blipFill>
        <p:spPr>
          <a:xfrm>
            <a:off x="4639733" y="10"/>
            <a:ext cx="7552266" cy="6857990"/>
          </a:xfrm>
          <a:prstGeom prst="rect">
            <a:avLst/>
          </a:prstGeom>
        </p:spPr>
      </p:pic>
      <p:sp>
        <p:nvSpPr>
          <p:cNvPr id="19" name="Rectangle 18">
            <a:extLst>
              <a:ext uri="{FF2B5EF4-FFF2-40B4-BE49-F238E27FC236}">
                <a16:creationId xmlns:a16="http://schemas.microsoft.com/office/drawing/2014/main" id="{4AB900CC-5074-4746-A1A4-AF640455B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5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3371514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D648B9-4636-9AAA-1D67-0F8241536FD0}"/>
              </a:ext>
            </a:extLst>
          </p:cNvPr>
          <p:cNvSpPr>
            <a:spLocks noGrp="1"/>
          </p:cNvSpPr>
          <p:nvPr>
            <p:ph type="title"/>
          </p:nvPr>
        </p:nvSpPr>
        <p:spPr>
          <a:xfrm>
            <a:off x="200289" y="232914"/>
            <a:ext cx="11791421" cy="1441696"/>
          </a:xfrm>
        </p:spPr>
        <p:txBody>
          <a:bodyPr>
            <a:normAutofit fontScale="90000"/>
          </a:bodyPr>
          <a:lstStyle/>
          <a:p>
            <a:r>
              <a:rPr lang="en-US" dirty="0"/>
              <a:t>Cycle 2 Step 4:  Reflect</a:t>
            </a:r>
            <a:br>
              <a:rPr lang="en-US" dirty="0"/>
            </a:br>
            <a:r>
              <a:rPr lang="en-US" dirty="0"/>
              <a:t>                    </a:t>
            </a:r>
            <a:r>
              <a:rPr lang="en-US" sz="4400" dirty="0"/>
              <a:t>Assessment Guide (p 16-17)</a:t>
            </a:r>
          </a:p>
        </p:txBody>
      </p:sp>
      <p:sp>
        <p:nvSpPr>
          <p:cNvPr id="6" name="Content Placeholder 5">
            <a:extLst>
              <a:ext uri="{FF2B5EF4-FFF2-40B4-BE49-F238E27FC236}">
                <a16:creationId xmlns:a16="http://schemas.microsoft.com/office/drawing/2014/main" id="{96A8C3B5-6067-1D9E-C57E-B49CE3DE8AAF}"/>
              </a:ext>
            </a:extLst>
          </p:cNvPr>
          <p:cNvSpPr>
            <a:spLocks noGrp="1"/>
          </p:cNvSpPr>
          <p:nvPr>
            <p:ph idx="1"/>
          </p:nvPr>
        </p:nvSpPr>
        <p:spPr>
          <a:xfrm>
            <a:off x="467484" y="1877810"/>
            <a:ext cx="11578770" cy="4980190"/>
          </a:xfrm>
        </p:spPr>
        <p:txBody>
          <a:bodyPr>
            <a:normAutofit/>
          </a:bodyPr>
          <a:lstStyle/>
          <a:p>
            <a:pPr marL="0" indent="0">
              <a:buNone/>
            </a:pPr>
            <a:r>
              <a:rPr lang="en-US" sz="2400" b="1" dirty="0">
                <a:solidFill>
                  <a:schemeClr val="bg2">
                    <a:lumMod val="50000"/>
                  </a:schemeClr>
                </a:solidFill>
                <a:effectLst/>
                <a:latin typeface="Calibri" panose="020F0502020204030204" pitchFamily="34" charset="0"/>
              </a:rPr>
              <a:t>Part D: </a:t>
            </a:r>
            <a:r>
              <a:rPr lang="en-US" sz="2400" dirty="0">
                <a:solidFill>
                  <a:schemeClr val="bg2">
                    <a:lumMod val="50000"/>
                  </a:schemeClr>
                </a:solidFill>
                <a:effectLst/>
                <a:latin typeface="Calibri" panose="020F0502020204030204" pitchFamily="34" charset="0"/>
              </a:rPr>
              <a:t>Reflective Narrative (no more than 5 pages of written or no more than </a:t>
            </a:r>
            <a:r>
              <a:rPr lang="en-US" sz="2400" dirty="0">
                <a:solidFill>
                  <a:schemeClr val="bg2">
                    <a:lumMod val="50000"/>
                  </a:schemeClr>
                </a:solidFill>
              </a:rPr>
              <a:t>5</a:t>
            </a:r>
            <a:r>
              <a:rPr lang="en-US" sz="2400" dirty="0">
                <a:solidFill>
                  <a:schemeClr val="bg2">
                    <a:lumMod val="50000"/>
                  </a:schemeClr>
                </a:solidFill>
                <a:effectLst/>
                <a:latin typeface="Calibri" panose="020F0502020204030204" pitchFamily="34" charset="0"/>
              </a:rPr>
              <a:t> minutes of video explanation) </a:t>
            </a:r>
            <a:endParaRPr lang="en-US" sz="2400" dirty="0">
              <a:solidFill>
                <a:schemeClr val="bg2">
                  <a:lumMod val="50000"/>
                </a:schemeClr>
              </a:solidFill>
              <a:effectLst/>
            </a:endParaRPr>
          </a:p>
          <a:p>
            <a:pPr marL="514350" indent="-514350">
              <a:buFont typeface="+mj-lt"/>
              <a:buAutoNum type="romanUcPeriod"/>
            </a:pPr>
            <a:r>
              <a:rPr lang="en-US" sz="2400" b="1" dirty="0">
                <a:solidFill>
                  <a:srgbClr val="4F757F"/>
                </a:solidFill>
                <a:effectLst/>
                <a:latin typeface="Calibri" panose="020F0502020204030204" pitchFamily="34" charset="0"/>
              </a:rPr>
              <a:t>Analysis of Developing a Community of Practice through Co-facilitation</a:t>
            </a:r>
          </a:p>
          <a:p>
            <a:pPr marL="806958" lvl="1" indent="-514350">
              <a:lnSpc>
                <a:spcPct val="120000"/>
              </a:lnSpc>
              <a:spcBef>
                <a:spcPts val="0"/>
              </a:spcBef>
              <a:spcAft>
                <a:spcPts val="0"/>
              </a:spcAft>
              <a:buFont typeface="+mj-lt"/>
              <a:buAutoNum type="romanLcPeriod"/>
            </a:pPr>
            <a:r>
              <a:rPr lang="en-US" dirty="0">
                <a:solidFill>
                  <a:schemeClr val="tx1"/>
                </a:solidFill>
              </a:rPr>
              <a:t>Analyze what you have learned as a leader co-facilitating  a group</a:t>
            </a:r>
          </a:p>
          <a:p>
            <a:pPr marL="806958" lvl="1" indent="-514350">
              <a:lnSpc>
                <a:spcPct val="120000"/>
              </a:lnSpc>
              <a:spcBef>
                <a:spcPts val="0"/>
              </a:spcBef>
              <a:spcAft>
                <a:spcPts val="0"/>
              </a:spcAft>
              <a:buFont typeface="+mj-lt"/>
              <a:buAutoNum type="romanLcPeriod"/>
            </a:pPr>
            <a:r>
              <a:rPr lang="en-US" dirty="0">
                <a:effectLst/>
                <a:latin typeface="Calibri" panose="020F0502020204030204" pitchFamily="34" charset="0"/>
              </a:rPr>
              <a:t>Gather feedback from CoP members</a:t>
            </a:r>
          </a:p>
          <a:p>
            <a:pPr marL="806958" lvl="1" indent="-514350">
              <a:lnSpc>
                <a:spcPct val="120000"/>
              </a:lnSpc>
              <a:spcBef>
                <a:spcPts val="0"/>
              </a:spcBef>
              <a:spcAft>
                <a:spcPts val="0"/>
              </a:spcAft>
              <a:buFont typeface="+mj-lt"/>
              <a:buAutoNum type="romanLcPeriod"/>
            </a:pPr>
            <a:r>
              <a:rPr lang="en-US" dirty="0"/>
              <a:t>Using data, </a:t>
            </a:r>
            <a:r>
              <a:rPr lang="en-US" dirty="0">
                <a:effectLst/>
                <a:latin typeface="Calibri" panose="020F0502020204030204" pitchFamily="34" charset="0"/>
              </a:rPr>
              <a:t>identify successes and challenges in co-facilitating learning with the group</a:t>
            </a:r>
            <a:endParaRPr lang="en-US" b="1" dirty="0">
              <a:solidFill>
                <a:srgbClr val="4F757F"/>
              </a:solidFill>
            </a:endParaRPr>
          </a:p>
          <a:p>
            <a:pPr marL="514350" indent="-514350">
              <a:buFont typeface="+mj-lt"/>
              <a:buAutoNum type="romanUcPeriod"/>
            </a:pPr>
            <a:r>
              <a:rPr lang="en-US" sz="2400" b="1" dirty="0" err="1">
                <a:solidFill>
                  <a:srgbClr val="4F757F"/>
                </a:solidFill>
              </a:rPr>
              <a:t>Reflectiv</a:t>
            </a:r>
            <a:r>
              <a:rPr lang="en-US" sz="2400" b="1" dirty="0">
                <a:solidFill>
                  <a:srgbClr val="4F757F"/>
                </a:solidFill>
              </a:rPr>
              <a:t> Narrative</a:t>
            </a:r>
          </a:p>
          <a:p>
            <a:pPr marL="806958" lvl="1" indent="-514350">
              <a:buFont typeface="+mj-lt"/>
              <a:buAutoNum type="romanLcPeriod"/>
            </a:pPr>
            <a:r>
              <a:rPr lang="en-US" dirty="0">
                <a:effectLst/>
                <a:latin typeface="Calibri" panose="020F0502020204030204" pitchFamily="34" charset="0"/>
                <a:ea typeface="Times New Roman" panose="02020603050405020304" pitchFamily="18" charset="0"/>
                <a:cs typeface="Arial" panose="020B0604020202020204" pitchFamily="34" charset="0"/>
              </a:rPr>
              <a:t>Reflect on your learning and equitable leadership development throughout Leadership Cycle 2 </a:t>
            </a:r>
          </a:p>
          <a:p>
            <a:pPr marL="806958" lvl="1" indent="-514350">
              <a:buFont typeface="+mj-lt"/>
              <a:buAutoNum type="romanLcPeriod"/>
            </a:pPr>
            <a:r>
              <a:rPr lang="en-US" dirty="0"/>
              <a:t>C</a:t>
            </a:r>
            <a:r>
              <a:rPr lang="en-US" dirty="0">
                <a:effectLst/>
                <a:latin typeface="Calibri" panose="020F0502020204030204" pitchFamily="34" charset="0"/>
              </a:rPr>
              <a:t>onsider your leadership capacity to co-facilitate collaborative professional learning and implementation of an evidence-based strategy. </a:t>
            </a:r>
            <a:endParaRPr lang="en-US" sz="2400" b="1" dirty="0">
              <a:solidFill>
                <a:srgbClr val="4F757F"/>
              </a:solidFill>
            </a:endParaRPr>
          </a:p>
          <a:p>
            <a:pPr marL="806958" lvl="1" indent="-514350">
              <a:buFont typeface="+mj-lt"/>
              <a:buAutoNum type="romanLcPeriod"/>
            </a:pPr>
            <a:endParaRPr lang="en-US" sz="1200" dirty="0"/>
          </a:p>
          <a:p>
            <a:pPr marL="806958" lvl="1" indent="-514350">
              <a:buFont typeface="+mj-lt"/>
              <a:buAutoNum type="romanLcPeriod"/>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B1E8C4E-CC98-5E28-016C-6B5DE07097F4}"/>
              </a:ext>
            </a:extLst>
          </p:cNvPr>
          <p:cNvSpPr>
            <a:spLocks noGrp="1"/>
          </p:cNvSpPr>
          <p:nvPr>
            <p:ph type="sldNum" sz="quarter" idx="12"/>
          </p:nvPr>
        </p:nvSpPr>
        <p:spPr/>
        <p:txBody>
          <a:bodyPr/>
          <a:lstStyle/>
          <a:p>
            <a:fld id="{D57F1E4F-1CFF-5643-939E-217C01CDF565}" type="slidenum">
              <a:rPr lang="en-US" smtClean="0"/>
              <a:pPr/>
              <a:t>41</a:t>
            </a:fld>
            <a:endParaRPr lang="en-US"/>
          </a:p>
        </p:txBody>
      </p:sp>
    </p:spTree>
    <p:extLst>
      <p:ext uri="{BB962C8B-B14F-4D97-AF65-F5344CB8AC3E}">
        <p14:creationId xmlns:p14="http://schemas.microsoft.com/office/powerpoint/2010/main" val="1709340656"/>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D0DC731-3366-EA4F-8551-F16FE055EAF6}"/>
              </a:ext>
            </a:extLst>
          </p:cNvPr>
          <p:cNvSpPr>
            <a:spLocks noGrp="1"/>
          </p:cNvSpPr>
          <p:nvPr>
            <p:ph type="sldNum" sz="quarter" idx="4294967295"/>
          </p:nvPr>
        </p:nvSpPr>
        <p:spPr>
          <a:xfrm>
            <a:off x="11224490" y="6192408"/>
            <a:ext cx="628073" cy="365125"/>
          </a:xfrm>
          <a:prstGeom prst="rect">
            <a:avLst/>
          </a:prstGeom>
        </p:spPr>
        <p:txBody>
          <a:bodyPr/>
          <a:lstStyle/>
          <a:p>
            <a:fld id="{A5D1AE26-2455-4631-AA3C-DD8B58682D5D}" type="slidenum">
              <a:rPr lang="en-US" smtClean="0"/>
              <a:pPr/>
              <a:t>42</a:t>
            </a:fld>
            <a:endParaRPr lang="en-US" dirty="0"/>
          </a:p>
        </p:txBody>
      </p:sp>
      <p:sp>
        <p:nvSpPr>
          <p:cNvPr id="6" name="Title 5"/>
          <p:cNvSpPr>
            <a:spLocks noGrp="1"/>
          </p:cNvSpPr>
          <p:nvPr>
            <p:ph type="title"/>
          </p:nvPr>
        </p:nvSpPr>
        <p:spPr>
          <a:xfrm>
            <a:off x="831850" y="378372"/>
            <a:ext cx="10331450" cy="1325563"/>
          </a:xfrm>
        </p:spPr>
        <p:txBody>
          <a:bodyPr>
            <a:normAutofit/>
          </a:bodyPr>
          <a:lstStyle/>
          <a:p>
            <a:pPr algn="ctr"/>
            <a:r>
              <a:rPr lang="en-US" sz="4000" dirty="0"/>
              <a:t>C2 Step 4: Reflect &amp; Essential Question (1 Rubric)</a:t>
            </a:r>
          </a:p>
        </p:txBody>
      </p:sp>
      <p:graphicFrame>
        <p:nvGraphicFramePr>
          <p:cNvPr id="2" name="Table 3">
            <a:extLst>
              <a:ext uri="{FF2B5EF4-FFF2-40B4-BE49-F238E27FC236}">
                <a16:creationId xmlns:a16="http://schemas.microsoft.com/office/drawing/2014/main" id="{E38F3BD4-416C-68F6-5F56-1F9BA972504C}"/>
              </a:ext>
            </a:extLst>
          </p:cNvPr>
          <p:cNvGraphicFramePr>
            <a:graphicFrameLocks noGrp="1"/>
          </p:cNvGraphicFramePr>
          <p:nvPr>
            <p:extLst>
              <p:ext uri="{D42A27DB-BD31-4B8C-83A1-F6EECF244321}">
                <p14:modId xmlns:p14="http://schemas.microsoft.com/office/powerpoint/2010/main" val="544897577"/>
              </p:ext>
            </p:extLst>
          </p:nvPr>
        </p:nvGraphicFramePr>
        <p:xfrm>
          <a:off x="981412" y="2003717"/>
          <a:ext cx="10243077" cy="3108960"/>
        </p:xfrm>
        <a:graphic>
          <a:graphicData uri="http://schemas.openxmlformats.org/drawingml/2006/table">
            <a:tbl>
              <a:tblPr firstRow="1" bandRow="1">
                <a:tableStyleId>{5940675A-B579-460E-94D1-54222C63F5DA}</a:tableStyleId>
              </a:tblPr>
              <a:tblGrid>
                <a:gridCol w="10243077">
                  <a:extLst>
                    <a:ext uri="{9D8B030D-6E8A-4147-A177-3AD203B41FA5}">
                      <a16:colId xmlns:a16="http://schemas.microsoft.com/office/drawing/2014/main" val="1044464741"/>
                    </a:ext>
                  </a:extLst>
                </a:gridCol>
              </a:tblGrid>
              <a:tr h="370840">
                <a:tc>
                  <a:txBody>
                    <a:bodyPr/>
                    <a:lstStyle/>
                    <a:p>
                      <a:pPr algn="ctr"/>
                      <a:r>
                        <a:rPr lang="en-US" sz="2400" dirty="0">
                          <a:solidFill>
                            <a:schemeClr val="bg1"/>
                          </a:solidFill>
                        </a:rPr>
                        <a:t>Step 4:  Reflection</a:t>
                      </a:r>
                    </a:p>
                  </a:txBody>
                  <a:tcPr>
                    <a:solidFill>
                      <a:srgbClr val="09652D"/>
                    </a:solidFill>
                  </a:tcPr>
                </a:tc>
                <a:extLst>
                  <a:ext uri="{0D108BD9-81ED-4DB2-BD59-A6C34878D82A}">
                    <a16:rowId xmlns:a16="http://schemas.microsoft.com/office/drawing/2014/main" val="10690919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Rubric 2.7  </a:t>
                      </a:r>
                      <a:r>
                        <a:rPr lang="en-US" sz="2400" kern="1200" dirty="0">
                          <a:solidFill>
                            <a:schemeClr val="tx1"/>
                          </a:solidFill>
                          <a:effectLst/>
                          <a:latin typeface="+mn-lt"/>
                          <a:ea typeface="+mn-ea"/>
                          <a:cs typeface="+mn-cs"/>
                        </a:rPr>
                        <a:t>How does the candidate reflect upon initial implementation results and feedback from the group to analyze their leadership skills and practices to make specific connections to their areas for growth and identify next steps, citing specific evidence from any of the four steps? How does the candidate demonstrate a variety of leadership skills used to equitably co-facilitate a community of practice?</a:t>
                      </a:r>
                      <a:r>
                        <a:rPr lang="en-US" sz="2400" dirty="0">
                          <a:effectLst/>
                        </a:rPr>
                        <a:t> </a:t>
                      </a:r>
                      <a:endParaRPr lang="en-US" sz="2400" dirty="0"/>
                    </a:p>
                  </a:txBody>
                  <a:tcPr/>
                </a:tc>
                <a:extLst>
                  <a:ext uri="{0D108BD9-81ED-4DB2-BD59-A6C34878D82A}">
                    <a16:rowId xmlns:a16="http://schemas.microsoft.com/office/drawing/2014/main" val="2054704324"/>
                  </a:ext>
                </a:extLst>
              </a:tr>
            </a:tbl>
          </a:graphicData>
        </a:graphic>
      </p:graphicFrame>
    </p:spTree>
    <p:extLst>
      <p:ext uri="{BB962C8B-B14F-4D97-AF65-F5344CB8AC3E}">
        <p14:creationId xmlns:p14="http://schemas.microsoft.com/office/powerpoint/2010/main" val="3430689102"/>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FFCB6-B907-6C1A-C426-6C03402F1B81}"/>
              </a:ext>
            </a:extLst>
          </p:cNvPr>
          <p:cNvSpPr>
            <a:spLocks noGrp="1"/>
          </p:cNvSpPr>
          <p:nvPr>
            <p:ph type="title"/>
          </p:nvPr>
        </p:nvSpPr>
        <p:spPr>
          <a:xfrm>
            <a:off x="311285" y="286603"/>
            <a:ext cx="11734969" cy="1233492"/>
          </a:xfrm>
        </p:spPr>
        <p:txBody>
          <a:bodyPr>
            <a:normAutofit fontScale="90000"/>
          </a:bodyPr>
          <a:lstStyle/>
          <a:p>
            <a:pPr algn="ctr"/>
            <a:r>
              <a:rPr lang="en-US" dirty="0"/>
              <a:t>Understanding Language is Key!</a:t>
            </a:r>
            <a:br>
              <a:rPr lang="en-US" dirty="0"/>
            </a:br>
            <a:r>
              <a:rPr lang="en-US" dirty="0"/>
              <a:t>Rubric 2.7</a:t>
            </a:r>
          </a:p>
        </p:txBody>
      </p:sp>
      <p:graphicFrame>
        <p:nvGraphicFramePr>
          <p:cNvPr id="5" name="Table 5">
            <a:extLst>
              <a:ext uri="{FF2B5EF4-FFF2-40B4-BE49-F238E27FC236}">
                <a16:creationId xmlns:a16="http://schemas.microsoft.com/office/drawing/2014/main" id="{C6F19339-439D-A737-0A69-3C6A08893D35}"/>
              </a:ext>
            </a:extLst>
          </p:cNvPr>
          <p:cNvGraphicFramePr>
            <a:graphicFrameLocks noGrp="1"/>
          </p:cNvGraphicFramePr>
          <p:nvPr>
            <p:ph idx="1"/>
            <p:extLst>
              <p:ext uri="{D42A27DB-BD31-4B8C-83A1-F6EECF244321}">
                <p14:modId xmlns:p14="http://schemas.microsoft.com/office/powerpoint/2010/main" val="3154372404"/>
              </p:ext>
            </p:extLst>
          </p:nvPr>
        </p:nvGraphicFramePr>
        <p:xfrm>
          <a:off x="72875" y="1520095"/>
          <a:ext cx="12046250" cy="4754880"/>
        </p:xfrm>
        <a:graphic>
          <a:graphicData uri="http://schemas.openxmlformats.org/drawingml/2006/table">
            <a:tbl>
              <a:tblPr firstRow="1" bandRow="1">
                <a:tableStyleId>{5940675A-B579-460E-94D1-54222C63F5DA}</a:tableStyleId>
              </a:tblPr>
              <a:tblGrid>
                <a:gridCol w="2120631">
                  <a:extLst>
                    <a:ext uri="{9D8B030D-6E8A-4147-A177-3AD203B41FA5}">
                      <a16:colId xmlns:a16="http://schemas.microsoft.com/office/drawing/2014/main" val="3438398984"/>
                    </a:ext>
                  </a:extLst>
                </a:gridCol>
                <a:gridCol w="2697869">
                  <a:extLst>
                    <a:ext uri="{9D8B030D-6E8A-4147-A177-3AD203B41FA5}">
                      <a16:colId xmlns:a16="http://schemas.microsoft.com/office/drawing/2014/main" val="3683956884"/>
                    </a:ext>
                  </a:extLst>
                </a:gridCol>
                <a:gridCol w="2409250">
                  <a:extLst>
                    <a:ext uri="{9D8B030D-6E8A-4147-A177-3AD203B41FA5}">
                      <a16:colId xmlns:a16="http://schemas.microsoft.com/office/drawing/2014/main" val="1865759799"/>
                    </a:ext>
                  </a:extLst>
                </a:gridCol>
                <a:gridCol w="2409250">
                  <a:extLst>
                    <a:ext uri="{9D8B030D-6E8A-4147-A177-3AD203B41FA5}">
                      <a16:colId xmlns:a16="http://schemas.microsoft.com/office/drawing/2014/main" val="1227605337"/>
                    </a:ext>
                  </a:extLst>
                </a:gridCol>
                <a:gridCol w="2409250">
                  <a:extLst>
                    <a:ext uri="{9D8B030D-6E8A-4147-A177-3AD203B41FA5}">
                      <a16:colId xmlns:a16="http://schemas.microsoft.com/office/drawing/2014/main" val="244180546"/>
                    </a:ext>
                  </a:extLst>
                </a:gridCol>
              </a:tblGrid>
              <a:tr h="624563">
                <a:tc>
                  <a:txBody>
                    <a:bodyPr/>
                    <a:lstStyle/>
                    <a:p>
                      <a:pPr algn="ctr"/>
                      <a:r>
                        <a:rPr lang="en-US" sz="2400" dirty="0">
                          <a:solidFill>
                            <a:schemeClr val="tx1"/>
                          </a:solidFill>
                        </a:rPr>
                        <a:t>Level 1</a:t>
                      </a:r>
                    </a:p>
                  </a:txBody>
                  <a:tcPr>
                    <a:solidFill>
                      <a:schemeClr val="bg2"/>
                    </a:solidFill>
                  </a:tcPr>
                </a:tc>
                <a:tc>
                  <a:txBody>
                    <a:bodyPr/>
                    <a:lstStyle/>
                    <a:p>
                      <a:pPr algn="ctr"/>
                      <a:r>
                        <a:rPr lang="en-US" sz="2400" dirty="0">
                          <a:solidFill>
                            <a:schemeClr val="tx1"/>
                          </a:solidFill>
                        </a:rPr>
                        <a:t>Level 2</a:t>
                      </a:r>
                    </a:p>
                  </a:txBody>
                  <a:tcPr>
                    <a:solidFill>
                      <a:schemeClr val="bg2"/>
                    </a:solidFill>
                  </a:tcPr>
                </a:tc>
                <a:tc>
                  <a:txBody>
                    <a:bodyPr/>
                    <a:lstStyle/>
                    <a:p>
                      <a:pPr algn="ctr"/>
                      <a:r>
                        <a:rPr lang="en-US" sz="2400" dirty="0">
                          <a:solidFill>
                            <a:schemeClr val="tx1"/>
                          </a:solidFill>
                        </a:rPr>
                        <a:t>Level 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Restates the essential question</a:t>
                      </a:r>
                    </a:p>
                  </a:txBody>
                  <a:tcPr>
                    <a:solidFill>
                      <a:schemeClr val="bg2"/>
                    </a:solidFill>
                  </a:tcPr>
                </a:tc>
                <a:tc>
                  <a:txBody>
                    <a:bodyPr/>
                    <a:lstStyle/>
                    <a:p>
                      <a:pPr algn="ctr"/>
                      <a:r>
                        <a:rPr lang="en-US" sz="2400" dirty="0">
                          <a:solidFill>
                            <a:schemeClr val="tx1"/>
                          </a:solidFill>
                        </a:rPr>
                        <a:t>Level 4</a:t>
                      </a:r>
                    </a:p>
                  </a:txBody>
                  <a:tcPr>
                    <a:solidFill>
                      <a:schemeClr val="bg2"/>
                    </a:solidFill>
                  </a:tcPr>
                </a:tc>
                <a:tc>
                  <a:txBody>
                    <a:bodyPr/>
                    <a:lstStyle/>
                    <a:p>
                      <a:pPr algn="ctr"/>
                      <a:r>
                        <a:rPr lang="en-US" sz="2400" dirty="0">
                          <a:solidFill>
                            <a:schemeClr val="tx1"/>
                          </a:solidFill>
                        </a:rPr>
                        <a:t>Level 5</a:t>
                      </a:r>
                    </a:p>
                  </a:txBody>
                  <a:tcPr>
                    <a:solidFill>
                      <a:schemeClr val="bg2"/>
                    </a:solidFill>
                  </a:tcPr>
                </a:tc>
                <a:extLst>
                  <a:ext uri="{0D108BD9-81ED-4DB2-BD59-A6C34878D82A}">
                    <a16:rowId xmlns:a16="http://schemas.microsoft.com/office/drawing/2014/main" val="1940799648"/>
                  </a:ext>
                </a:extLst>
              </a:tr>
              <a:tr h="1743516">
                <a:tc>
                  <a:txBody>
                    <a:bodyPr/>
                    <a:lstStyle/>
                    <a:p>
                      <a:pPr marL="285750" indent="-285750">
                        <a:buFont typeface="Arial" panose="020B0604020202020204" pitchFamily="34" charset="0"/>
                        <a:buChar char="•"/>
                      </a:pPr>
                      <a:r>
                        <a:rPr lang="en-US" sz="1800" kern="1200" dirty="0">
                          <a:solidFill>
                            <a:schemeClr val="tx1"/>
                          </a:solidFill>
                          <a:effectLst/>
                          <a:latin typeface="+mn-lt"/>
                          <a:ea typeface="+mn-ea"/>
                          <a:cs typeface="+mn-cs"/>
                        </a:rPr>
                        <a:t>“provides no connection” to identify  strengths and growth” </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“does not describe equitable leadership in co-facilitating COP</a:t>
                      </a:r>
                      <a:r>
                        <a:rPr lang="en-US" dirty="0">
                          <a:effectLst/>
                        </a:rPr>
                        <a:t> </a:t>
                      </a:r>
                      <a:endParaRPr lang="en-US" dirty="0"/>
                    </a:p>
                  </a:txBody>
                  <a:tcPr/>
                </a:tc>
                <a:tc>
                  <a:txBody>
                    <a:bodyPr/>
                    <a:lstStyle/>
                    <a:p>
                      <a:pPr marL="285750" indent="-285750">
                        <a:buFont typeface="Arial" panose="020B0604020202020204" pitchFamily="34" charset="0"/>
                        <a:buChar char="•"/>
                      </a:pPr>
                      <a:r>
                        <a:rPr lang="en-US" sz="1800" kern="1200" dirty="0">
                          <a:solidFill>
                            <a:schemeClr val="tx1"/>
                          </a:solidFill>
                          <a:effectLst/>
                          <a:latin typeface="+mn-lt"/>
                          <a:ea typeface="+mn-ea"/>
                          <a:cs typeface="+mn-cs"/>
                        </a:rPr>
                        <a:t>“vaguely or inaccurately refers to results feedback” to identify strengths/growth/next steps</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 “provides an inconsistent or uncertain approach to co-facilitate” </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“it is not clear (equitable approach)”</a:t>
                      </a:r>
                      <a:r>
                        <a:rPr lang="en-US" dirty="0">
                          <a:effectLst/>
                        </a:rPr>
                        <a:t> </a:t>
                      </a:r>
                      <a:endParaRPr lang="en-US" dirty="0"/>
                    </a:p>
                  </a:txBody>
                  <a:tcPr/>
                </a:tc>
                <a:tc>
                  <a:txBody>
                    <a:bodyPr/>
                    <a:lstStyle/>
                    <a:p>
                      <a:pPr marL="285750" indent="-285750">
                        <a:buFont typeface="Arial" panose="020B0604020202020204" pitchFamily="34" charset="0"/>
                        <a:buChar char="•"/>
                      </a:pPr>
                      <a:r>
                        <a:rPr lang="en-US" sz="1800" kern="1200" dirty="0">
                          <a:solidFill>
                            <a:schemeClr val="tx1"/>
                          </a:solidFill>
                          <a:effectLst/>
                          <a:latin typeface="+mn-lt"/>
                          <a:ea typeface="+mn-ea"/>
                          <a:cs typeface="+mn-cs"/>
                        </a:rPr>
                        <a:t>“uses initial results and feedback...to analyze skills for strengths and growth areas” </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“clearly and consistently demonstrates equitable leadership</a:t>
                      </a:r>
                      <a:r>
                        <a:rPr lang="en-US" dirty="0">
                          <a:effectLst/>
                        </a:rPr>
                        <a:t> </a:t>
                      </a:r>
                      <a:endParaRPr lang="en-US" dirty="0"/>
                    </a:p>
                  </a:txBody>
                  <a:tcPr/>
                </a:tc>
                <a:tc>
                  <a:txBody>
                    <a:bodyPr/>
                    <a:lstStyle/>
                    <a:p>
                      <a:r>
                        <a:rPr lang="en-US" sz="1800" kern="1200" dirty="0">
                          <a:solidFill>
                            <a:schemeClr val="tx1"/>
                          </a:solidFill>
                          <a:effectLst/>
                          <a:latin typeface="+mn-lt"/>
                          <a:ea typeface="+mn-ea"/>
                          <a:cs typeface="+mn-cs"/>
                        </a:rPr>
                        <a:t>All of level 3 plus</a:t>
                      </a:r>
                    </a:p>
                    <a:p>
                      <a:endParaRPr lang="en-US" sz="18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 “illustrates how they maintained ....list”</a:t>
                      </a:r>
                      <a:r>
                        <a:rPr lang="en-US" dirty="0">
                          <a:effectLst/>
                        </a:rPr>
                        <a:t> </a:t>
                      </a:r>
                      <a:endParaRPr lang="en-US" dirty="0"/>
                    </a:p>
                  </a:txBody>
                  <a:tcPr/>
                </a:tc>
                <a:tc>
                  <a:txBody>
                    <a:bodyPr/>
                    <a:lstStyle/>
                    <a:p>
                      <a:r>
                        <a:rPr lang="en-US" sz="1800" kern="1200" dirty="0">
                          <a:solidFill>
                            <a:schemeClr val="tx1"/>
                          </a:solidFill>
                          <a:effectLst/>
                          <a:latin typeface="+mn-lt"/>
                          <a:ea typeface="+mn-ea"/>
                          <a:cs typeface="+mn-cs"/>
                        </a:rPr>
                        <a:t>All of levels 3 and 4 plus </a:t>
                      </a:r>
                    </a:p>
                    <a:p>
                      <a:endParaRPr lang="en-US" sz="18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“draws on and cites practices and research on equitable leadership/adult learning/group co-facilitation...to set goals for their future practice</a:t>
                      </a:r>
                      <a:r>
                        <a:rPr lang="en-US" dirty="0">
                          <a:effectLst/>
                        </a:rPr>
                        <a:t> </a:t>
                      </a:r>
                      <a:endParaRPr lang="en-US" dirty="0"/>
                    </a:p>
                  </a:txBody>
                  <a:tcPr/>
                </a:tc>
                <a:extLst>
                  <a:ext uri="{0D108BD9-81ED-4DB2-BD59-A6C34878D82A}">
                    <a16:rowId xmlns:a16="http://schemas.microsoft.com/office/drawing/2014/main" val="1259873351"/>
                  </a:ext>
                </a:extLst>
              </a:tr>
            </a:tbl>
          </a:graphicData>
        </a:graphic>
      </p:graphicFrame>
      <p:sp>
        <p:nvSpPr>
          <p:cNvPr id="4" name="Slide Number Placeholder 3">
            <a:extLst>
              <a:ext uri="{FF2B5EF4-FFF2-40B4-BE49-F238E27FC236}">
                <a16:creationId xmlns:a16="http://schemas.microsoft.com/office/drawing/2014/main" id="{2327470E-3110-F8B0-34BF-D69627FA27CB}"/>
              </a:ext>
            </a:extLst>
          </p:cNvPr>
          <p:cNvSpPr>
            <a:spLocks noGrp="1"/>
          </p:cNvSpPr>
          <p:nvPr>
            <p:ph type="sldNum" sz="quarter" idx="12"/>
          </p:nvPr>
        </p:nvSpPr>
        <p:spPr/>
        <p:txBody>
          <a:bodyPr/>
          <a:lstStyle/>
          <a:p>
            <a:fld id="{D57F1E4F-1CFF-5643-939E-217C01CDF565}" type="slidenum">
              <a:rPr lang="en-US" smtClean="0"/>
              <a:pPr/>
              <a:t>43</a:t>
            </a:fld>
            <a:endParaRPr lang="en-US" dirty="0"/>
          </a:p>
        </p:txBody>
      </p:sp>
    </p:spTree>
    <p:extLst>
      <p:ext uri="{BB962C8B-B14F-4D97-AF65-F5344CB8AC3E}">
        <p14:creationId xmlns:p14="http://schemas.microsoft.com/office/powerpoint/2010/main" val="1920400559"/>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7D203F8-1311-2546-92BB-B0414606EDF0}"/>
              </a:ext>
            </a:extLst>
          </p:cNvPr>
          <p:cNvSpPr>
            <a:spLocks noGrp="1"/>
          </p:cNvSpPr>
          <p:nvPr>
            <p:ph type="title"/>
          </p:nvPr>
        </p:nvSpPr>
        <p:spPr>
          <a:xfrm>
            <a:off x="95542" y="605896"/>
            <a:ext cx="3944529" cy="5853889"/>
          </a:xfrm>
        </p:spPr>
        <p:txBody>
          <a:bodyPr anchor="ctr">
            <a:normAutofit/>
          </a:bodyPr>
          <a:lstStyle/>
          <a:p>
            <a:pPr algn="ctr">
              <a:lnSpc>
                <a:spcPct val="150000"/>
              </a:lnSpc>
            </a:pPr>
            <a:r>
              <a:rPr lang="en-US" sz="4400" dirty="0">
                <a:solidFill>
                  <a:srgbClr val="FFFFFF"/>
                </a:solidFill>
              </a:rPr>
              <a:t>Cycle 2</a:t>
            </a:r>
            <a:br>
              <a:rPr lang="en-US" sz="4400" dirty="0">
                <a:solidFill>
                  <a:srgbClr val="FFFFFF"/>
                </a:solidFill>
              </a:rPr>
            </a:br>
            <a:r>
              <a:rPr lang="en-US" sz="4400" dirty="0">
                <a:solidFill>
                  <a:srgbClr val="FFFFFF"/>
                </a:solidFill>
              </a:rPr>
              <a:t>Step 4: Reflect </a:t>
            </a:r>
            <a:br>
              <a:rPr lang="en-US" sz="4400" dirty="0">
                <a:solidFill>
                  <a:srgbClr val="FFFFFF"/>
                </a:solidFill>
              </a:rPr>
            </a:br>
            <a:r>
              <a:rPr lang="en-US" sz="4000" i="1" dirty="0">
                <a:solidFill>
                  <a:srgbClr val="FFFF00"/>
                </a:solidFill>
              </a:rPr>
              <a:t>Tips </a:t>
            </a:r>
            <a:br>
              <a:rPr lang="en-US" sz="4000" i="1" dirty="0">
                <a:solidFill>
                  <a:srgbClr val="FFFF00"/>
                </a:solidFill>
              </a:rPr>
            </a:br>
            <a:r>
              <a:rPr lang="en-US" sz="4000" i="1" dirty="0">
                <a:solidFill>
                  <a:srgbClr val="FFFF00"/>
                </a:solidFill>
              </a:rPr>
              <a:t>and Considerations</a:t>
            </a: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E5CF327F-975A-6A40-B77B-1699D21F0B2B}"/>
              </a:ext>
            </a:extLst>
          </p:cNvPr>
          <p:cNvSpPr>
            <a:spLocks noGrp="1"/>
          </p:cNvSpPr>
          <p:nvPr>
            <p:ph idx="1"/>
          </p:nvPr>
        </p:nvSpPr>
        <p:spPr>
          <a:xfrm>
            <a:off x="4513664" y="135133"/>
            <a:ext cx="6413663" cy="6324652"/>
          </a:xfrm>
        </p:spPr>
        <p:txBody>
          <a:bodyPr anchor="ctr">
            <a:normAutofit fontScale="92500" lnSpcReduction="10000"/>
          </a:bodyPr>
          <a:lstStyle/>
          <a:p>
            <a:r>
              <a:rPr lang="en-US" sz="4000" dirty="0"/>
              <a:t>Reflect on their abilities as an equitable leader</a:t>
            </a:r>
          </a:p>
          <a:p>
            <a:endParaRPr lang="en-US" sz="4000" dirty="0"/>
          </a:p>
          <a:p>
            <a:r>
              <a:rPr lang="en-US" sz="4000" dirty="0"/>
              <a:t>Discuss their leadership growth</a:t>
            </a:r>
          </a:p>
          <a:p>
            <a:pPr lvl="1"/>
            <a:r>
              <a:rPr lang="en-US" sz="3900" dirty="0"/>
              <a:t>Implementation results</a:t>
            </a:r>
          </a:p>
          <a:p>
            <a:pPr lvl="1"/>
            <a:r>
              <a:rPr lang="en-US" sz="3900" dirty="0"/>
              <a:t>Group feedback </a:t>
            </a:r>
          </a:p>
          <a:p>
            <a:pPr marL="0" indent="0">
              <a:buNone/>
            </a:pPr>
            <a:endParaRPr lang="en-US" sz="4000" dirty="0"/>
          </a:p>
          <a:p>
            <a:r>
              <a:rPr lang="en-US" sz="4000" dirty="0"/>
              <a:t>Next steps is not about what happens next in implementation of strategy, but rather their equity journey</a:t>
            </a:r>
          </a:p>
        </p:txBody>
      </p:sp>
      <p:sp>
        <p:nvSpPr>
          <p:cNvPr id="4" name="Slide Number Placeholder 3">
            <a:extLst>
              <a:ext uri="{FF2B5EF4-FFF2-40B4-BE49-F238E27FC236}">
                <a16:creationId xmlns:a16="http://schemas.microsoft.com/office/drawing/2014/main" id="{19EBB6CE-1C13-0C41-B553-C3176018420B}"/>
              </a:ext>
            </a:extLst>
          </p:cNvPr>
          <p:cNvSpPr>
            <a:spLocks noGrp="1"/>
          </p:cNvSpPr>
          <p:nvPr>
            <p:ph type="sldNum" sz="quarter" idx="4294967295"/>
          </p:nvPr>
        </p:nvSpPr>
        <p:spPr>
          <a:xfrm>
            <a:off x="10123055" y="6459785"/>
            <a:ext cx="1089428" cy="365125"/>
          </a:xfrm>
          <a:prstGeom prst="rect">
            <a:avLst/>
          </a:prstGeom>
        </p:spPr>
        <p:txBody>
          <a:bodyPr>
            <a:normAutofit/>
          </a:bodyPr>
          <a:lstStyle/>
          <a:p>
            <a:pPr>
              <a:spcAft>
                <a:spcPts val="600"/>
              </a:spcAft>
            </a:pPr>
            <a:fld id="{A5D1AE26-2455-4631-AA3C-DD8B58682D5D}" type="slidenum">
              <a:rPr lang="en-US">
                <a:solidFill>
                  <a:schemeClr val="tx2"/>
                </a:solidFill>
              </a:rPr>
              <a:pPr>
                <a:spcAft>
                  <a:spcPts val="600"/>
                </a:spcAft>
              </a:pPr>
              <a:t>44</a:t>
            </a:fld>
            <a:endParaRPr lang="en-US">
              <a:solidFill>
                <a:schemeClr val="tx2"/>
              </a:solidFill>
            </a:endParaRPr>
          </a:p>
        </p:txBody>
      </p:sp>
    </p:spTree>
    <p:extLst>
      <p:ext uri="{BB962C8B-B14F-4D97-AF65-F5344CB8AC3E}">
        <p14:creationId xmlns:p14="http://schemas.microsoft.com/office/powerpoint/2010/main" val="2743947637"/>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E90A8BD-E0A1-9242-81B4-9CFFC0D295B8}"/>
              </a:ext>
            </a:extLst>
          </p:cNvPr>
          <p:cNvSpPr>
            <a:spLocks noGrp="1"/>
          </p:cNvSpPr>
          <p:nvPr>
            <p:ph type="sldNum" sz="quarter" idx="12"/>
          </p:nvPr>
        </p:nvSpPr>
        <p:spPr/>
        <p:txBody>
          <a:bodyPr/>
          <a:lstStyle/>
          <a:p>
            <a:fld id="{D57F1E4F-1CFF-5643-939E-217C01CDF565}" type="slidenum">
              <a:rPr lang="en-US" smtClean="0"/>
              <a:pPr/>
              <a:t>45</a:t>
            </a:fld>
            <a:endParaRPr lang="en-US" dirty="0"/>
          </a:p>
        </p:txBody>
      </p:sp>
      <p:sp>
        <p:nvSpPr>
          <p:cNvPr id="2" name="Title 1">
            <a:extLst>
              <a:ext uri="{FF2B5EF4-FFF2-40B4-BE49-F238E27FC236}">
                <a16:creationId xmlns:a16="http://schemas.microsoft.com/office/drawing/2014/main" id="{713E61CF-AABF-A845-9122-3C3FE9223BDE}"/>
              </a:ext>
            </a:extLst>
          </p:cNvPr>
          <p:cNvSpPr>
            <a:spLocks noGrp="1"/>
          </p:cNvSpPr>
          <p:nvPr>
            <p:ph type="title"/>
          </p:nvPr>
        </p:nvSpPr>
        <p:spPr>
          <a:xfrm>
            <a:off x="446405" y="2030938"/>
            <a:ext cx="3768408" cy="2966364"/>
          </a:xfrm>
        </p:spPr>
        <p:txBody>
          <a:bodyPr>
            <a:normAutofit/>
          </a:bodyPr>
          <a:lstStyle/>
          <a:p>
            <a:r>
              <a:rPr lang="en-US" dirty="0"/>
              <a:t>Cycle 2 </a:t>
            </a:r>
            <a:br>
              <a:rPr lang="en-US" dirty="0"/>
            </a:br>
            <a:r>
              <a:rPr lang="en-US" dirty="0"/>
              <a:t>Overview:</a:t>
            </a:r>
            <a:br>
              <a:rPr lang="en-US" dirty="0"/>
            </a:br>
            <a:r>
              <a:rPr lang="en-US" dirty="0"/>
              <a:t>Step 4</a:t>
            </a:r>
          </a:p>
        </p:txBody>
      </p:sp>
      <p:pic>
        <p:nvPicPr>
          <p:cNvPr id="3" name="Picture 2" descr="A flow chart. The first section is an inverted pyramid containing the text: &quot;Select...Area of Educational Focus (based on data), Problem of Practice (root causes), Strategy.&quot; An arrow points from the right of the inverted pyramid to a square containing the text: Implement Strategy. An arrow points from the square downward to a rectangle containing the text: Monitor Effectiveness (using data)">
            <a:extLst>
              <a:ext uri="{FF2B5EF4-FFF2-40B4-BE49-F238E27FC236}">
                <a16:creationId xmlns:a16="http://schemas.microsoft.com/office/drawing/2014/main" id="{B107162A-4FD4-29DA-AA02-2333CCC26D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6652" y="554889"/>
            <a:ext cx="9138522" cy="5140416"/>
          </a:xfrm>
          <a:prstGeom prst="rect">
            <a:avLst/>
          </a:prstGeom>
        </p:spPr>
      </p:pic>
    </p:spTree>
    <p:extLst>
      <p:ext uri="{BB962C8B-B14F-4D97-AF65-F5344CB8AC3E}">
        <p14:creationId xmlns:p14="http://schemas.microsoft.com/office/powerpoint/2010/main" val="1759330018"/>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7EEEA4-D183-A24C-A6CC-6A465663EE29}"/>
              </a:ext>
            </a:extLst>
          </p:cNvPr>
          <p:cNvSpPr>
            <a:spLocks noGrp="1"/>
          </p:cNvSpPr>
          <p:nvPr>
            <p:ph type="sldNum" sz="quarter" idx="12"/>
          </p:nvPr>
        </p:nvSpPr>
        <p:spPr>
          <a:xfrm>
            <a:off x="9900458" y="6459785"/>
            <a:ext cx="1312025" cy="365125"/>
          </a:xfrm>
        </p:spPr>
        <p:txBody>
          <a:bodyPr>
            <a:normAutofit/>
          </a:bodyPr>
          <a:lstStyle/>
          <a:p>
            <a:pPr>
              <a:spcAft>
                <a:spcPts val="600"/>
              </a:spcAft>
            </a:pPr>
            <a:fld id="{D57F1E4F-1CFF-5643-939E-217C01CDF565}" type="slidenum">
              <a:rPr lang="en-US" smtClean="0"/>
              <a:pPr>
                <a:spcAft>
                  <a:spcPts val="600"/>
                </a:spcAft>
              </a:pPr>
              <a:t>46</a:t>
            </a:fld>
            <a:endParaRPr lang="en-US"/>
          </a:p>
        </p:txBody>
      </p:sp>
      <p:sp>
        <p:nvSpPr>
          <p:cNvPr id="2" name="Title 1">
            <a:extLst>
              <a:ext uri="{FF2B5EF4-FFF2-40B4-BE49-F238E27FC236}">
                <a16:creationId xmlns:a16="http://schemas.microsoft.com/office/drawing/2014/main" id="{7A215E5F-A110-D184-42DE-BE64C3E89707}"/>
              </a:ext>
            </a:extLst>
          </p:cNvPr>
          <p:cNvSpPr>
            <a:spLocks noGrp="1"/>
          </p:cNvSpPr>
          <p:nvPr>
            <p:ph type="title"/>
          </p:nvPr>
        </p:nvSpPr>
        <p:spPr>
          <a:xfrm>
            <a:off x="4064000" y="286603"/>
            <a:ext cx="7091680" cy="1450757"/>
          </a:xfrm>
        </p:spPr>
        <p:txBody>
          <a:bodyPr>
            <a:normAutofit fontScale="90000"/>
          </a:bodyPr>
          <a:lstStyle/>
          <a:p>
            <a:r>
              <a:rPr lang="en-US" dirty="0"/>
              <a:t>Thanks for attending!</a:t>
            </a:r>
          </a:p>
        </p:txBody>
      </p:sp>
      <p:pic>
        <p:nvPicPr>
          <p:cNvPr id="5" name="Picture 4" descr="Commission on Teacher Credentialing Logo" title="Logo">
            <a:extLst>
              <a:ext uri="{FF2B5EF4-FFF2-40B4-BE49-F238E27FC236}">
                <a16:creationId xmlns:a16="http://schemas.microsoft.com/office/drawing/2014/main" id="{F0DBEEFA-69DA-E945-9D9E-0386F9E178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999" y="1296626"/>
            <a:ext cx="4001315" cy="4001315"/>
          </a:xfrm>
          <a:prstGeom prst="rect">
            <a:avLst/>
          </a:prstGeom>
        </p:spPr>
      </p:pic>
      <p:sp>
        <p:nvSpPr>
          <p:cNvPr id="7" name="Content Placeholder 6">
            <a:extLst>
              <a:ext uri="{FF2B5EF4-FFF2-40B4-BE49-F238E27FC236}">
                <a16:creationId xmlns:a16="http://schemas.microsoft.com/office/drawing/2014/main" id="{93A82C2B-E113-B944-801A-40FD5A2BBACC}"/>
              </a:ext>
            </a:extLst>
          </p:cNvPr>
          <p:cNvSpPr>
            <a:spLocks noGrp="1"/>
          </p:cNvSpPr>
          <p:nvPr>
            <p:ph idx="1"/>
          </p:nvPr>
        </p:nvSpPr>
        <p:spPr>
          <a:xfrm>
            <a:off x="4974770" y="2834696"/>
            <a:ext cx="6574973" cy="1601893"/>
          </a:xfrm>
        </p:spPr>
        <p:txBody>
          <a:bodyPr>
            <a:normAutofit/>
          </a:bodyPr>
          <a:lstStyle/>
          <a:p>
            <a:r>
              <a:rPr lang="en-US" sz="2400" dirty="0"/>
              <a:t>Technical questions: </a:t>
            </a:r>
            <a:r>
              <a:rPr lang="en-US" sz="2400" dirty="0">
                <a:hlinkClick r:id="rId4"/>
              </a:rPr>
              <a:t>es-calapa@pearson.com</a:t>
            </a:r>
            <a:endParaRPr lang="en-US" sz="2400" dirty="0"/>
          </a:p>
          <a:p>
            <a:r>
              <a:rPr lang="en-US" sz="2400" dirty="0"/>
              <a:t>Policy questions: </a:t>
            </a:r>
            <a:r>
              <a:rPr lang="en-US" sz="2400" dirty="0">
                <a:hlinkClick r:id="rId5"/>
              </a:rPr>
              <a:t>CalAPA@ctc.ca.gov</a:t>
            </a:r>
            <a:endParaRPr lang="en-US" sz="2400" dirty="0"/>
          </a:p>
          <a:p>
            <a:r>
              <a:rPr lang="en-US" sz="2400" dirty="0"/>
              <a:t>Website: </a:t>
            </a:r>
            <a:r>
              <a:rPr lang="en-US" sz="2400" dirty="0">
                <a:hlinkClick r:id="rId6"/>
              </a:rPr>
              <a:t>www.ctcexams.nesinc.com</a:t>
            </a:r>
            <a:r>
              <a:rPr lang="en-US" sz="2400" dirty="0"/>
              <a:t> </a:t>
            </a:r>
          </a:p>
        </p:txBody>
      </p:sp>
    </p:spTree>
    <p:extLst>
      <p:ext uri="{BB962C8B-B14F-4D97-AF65-F5344CB8AC3E}">
        <p14:creationId xmlns:p14="http://schemas.microsoft.com/office/powerpoint/2010/main" val="48131296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4DD5AD5-9A56-A84F-82E5-F6D3BF856F2C}"/>
              </a:ext>
            </a:extLst>
          </p:cNvPr>
          <p:cNvSpPr>
            <a:spLocks noGrp="1"/>
          </p:cNvSpPr>
          <p:nvPr>
            <p:ph type="title"/>
          </p:nvPr>
        </p:nvSpPr>
        <p:spPr/>
        <p:txBody>
          <a:bodyPr>
            <a:normAutofit fontScale="90000"/>
          </a:bodyPr>
          <a:lstStyle/>
          <a:p>
            <a:r>
              <a:rPr lang="en-US" dirty="0"/>
              <a:t>Why performance assessment?</a:t>
            </a:r>
          </a:p>
        </p:txBody>
      </p:sp>
      <p:sp>
        <p:nvSpPr>
          <p:cNvPr id="6" name="Content Placeholder 5">
            <a:extLst>
              <a:ext uri="{FF2B5EF4-FFF2-40B4-BE49-F238E27FC236}">
                <a16:creationId xmlns:a16="http://schemas.microsoft.com/office/drawing/2014/main" id="{DA32E57E-986C-9E4E-B5B2-1819EB51B764}"/>
              </a:ext>
            </a:extLst>
          </p:cNvPr>
          <p:cNvSpPr>
            <a:spLocks noGrp="1"/>
          </p:cNvSpPr>
          <p:nvPr>
            <p:ph idx="1"/>
          </p:nvPr>
        </p:nvSpPr>
        <p:spPr>
          <a:xfrm>
            <a:off x="1097279" y="1845734"/>
            <a:ext cx="10435959" cy="4023360"/>
          </a:xfrm>
        </p:spPr>
        <p:txBody>
          <a:bodyPr>
            <a:normAutofit fontScale="92500"/>
          </a:bodyPr>
          <a:lstStyle/>
          <a:p>
            <a:pPr marL="233363" indent="-233363">
              <a:buFont typeface="Arial" panose="020B0604020202020204" pitchFamily="34" charset="0"/>
              <a:buChar char="•"/>
            </a:pPr>
            <a:r>
              <a:rPr lang="en-US" dirty="0"/>
              <a:t>Demonstration of pertinent skills for today’s school leaders</a:t>
            </a:r>
          </a:p>
          <a:p>
            <a:pPr marL="233363" indent="-233363">
              <a:buFont typeface="Arial" panose="020B0604020202020204" pitchFamily="34" charset="0"/>
              <a:buChar char="•"/>
            </a:pPr>
            <a:r>
              <a:rPr lang="en-US" dirty="0"/>
              <a:t>Commission: “Focus on school site needs” for the Preliminary ASC program</a:t>
            </a:r>
          </a:p>
          <a:p>
            <a:pPr marL="233363" indent="-233363">
              <a:buFont typeface="Arial" panose="020B0604020202020204" pitchFamily="34" charset="0"/>
              <a:buChar char="•"/>
            </a:pPr>
            <a:r>
              <a:rPr lang="en-US" dirty="0"/>
              <a:t>Focus on the PURPOSE of each cycle, not the activities</a:t>
            </a:r>
          </a:p>
          <a:p>
            <a:pPr lvl="2">
              <a:buSzPct val="100000"/>
              <a:buFont typeface="Arial" panose="020B0604020202020204" pitchFamily="34" charset="0"/>
              <a:buChar char="•"/>
            </a:pPr>
            <a:r>
              <a:rPr lang="en-US" sz="2800" dirty="0"/>
              <a:t> Cycle 1:  Gathering and Using </a:t>
            </a:r>
            <a:r>
              <a:rPr lang="en-US" sz="2800" b="1" dirty="0"/>
              <a:t>Data</a:t>
            </a:r>
            <a:r>
              <a:rPr lang="en-US" sz="2800" dirty="0"/>
              <a:t> to Improve our Schools</a:t>
            </a:r>
          </a:p>
          <a:p>
            <a:pPr lvl="2">
              <a:buSzPct val="100000"/>
              <a:buFont typeface="Arial" panose="020B0604020202020204" pitchFamily="34" charset="0"/>
              <a:buChar char="•"/>
            </a:pPr>
            <a:r>
              <a:rPr lang="en-US" sz="2800" dirty="0"/>
              <a:t> Cycle 2:  </a:t>
            </a:r>
            <a:r>
              <a:rPr lang="en-US" sz="2800" b="1" dirty="0"/>
              <a:t>Leading</a:t>
            </a:r>
            <a:r>
              <a:rPr lang="en-US" sz="2800" dirty="0"/>
              <a:t> Colleagues in Taking Action to Improve our Schools</a:t>
            </a:r>
          </a:p>
          <a:p>
            <a:pPr lvl="2">
              <a:buSzPct val="100000"/>
              <a:buFont typeface="Arial" panose="020B0604020202020204" pitchFamily="34" charset="0"/>
              <a:buChar char="•"/>
            </a:pPr>
            <a:r>
              <a:rPr lang="en-US" sz="2800" dirty="0"/>
              <a:t> Cycle 3:  </a:t>
            </a:r>
            <a:r>
              <a:rPr lang="en-US" sz="2800" b="1" dirty="0"/>
              <a:t>Coaching</a:t>
            </a:r>
            <a:r>
              <a:rPr lang="en-US" sz="2800" dirty="0"/>
              <a:t> Certificated Staff to Improve Classroom Practice</a:t>
            </a:r>
          </a:p>
          <a:p>
            <a:endParaRPr lang="en-US" dirty="0"/>
          </a:p>
        </p:txBody>
      </p:sp>
      <p:sp>
        <p:nvSpPr>
          <p:cNvPr id="4" name="Slide Number Placeholder 3">
            <a:extLst>
              <a:ext uri="{FF2B5EF4-FFF2-40B4-BE49-F238E27FC236}">
                <a16:creationId xmlns:a16="http://schemas.microsoft.com/office/drawing/2014/main" id="{DDC70DDF-C134-254E-8CEB-485E1456B68B}"/>
              </a:ext>
            </a:extLst>
          </p:cNvPr>
          <p:cNvSpPr>
            <a:spLocks noGrp="1"/>
          </p:cNvSpPr>
          <p:nvPr>
            <p:ph type="sldNum" sz="quarter" idx="12"/>
          </p:nvPr>
        </p:nvSpPr>
        <p:spPr/>
        <p:txBody>
          <a:bodyPr/>
          <a:lstStyle/>
          <a:p>
            <a:fld id="{D57F1E4F-1CFF-5643-939E-217C01CDF565}" type="slidenum">
              <a:rPr lang="en-US" smtClean="0"/>
              <a:pPr/>
              <a:t>5</a:t>
            </a:fld>
            <a:endParaRPr lang="en-US"/>
          </a:p>
        </p:txBody>
      </p:sp>
    </p:spTree>
    <p:extLst>
      <p:ext uri="{BB962C8B-B14F-4D97-AF65-F5344CB8AC3E}">
        <p14:creationId xmlns:p14="http://schemas.microsoft.com/office/powerpoint/2010/main" val="368493897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736341-88CE-E146-95D1-FCBFBECCFDC8}"/>
              </a:ext>
            </a:extLst>
          </p:cNvPr>
          <p:cNvSpPr>
            <a:spLocks noGrp="1"/>
          </p:cNvSpPr>
          <p:nvPr>
            <p:ph type="title"/>
          </p:nvPr>
        </p:nvSpPr>
        <p:spPr>
          <a:xfrm>
            <a:off x="965030" y="963997"/>
            <a:ext cx="3569395" cy="4938361"/>
          </a:xfrm>
        </p:spPr>
        <p:txBody>
          <a:bodyPr anchor="ctr">
            <a:normAutofit/>
          </a:bodyPr>
          <a:lstStyle/>
          <a:p>
            <a:pPr algn="r"/>
            <a:r>
              <a:rPr lang="en-US" sz="4400" dirty="0"/>
              <a:t>Equity Driven Leadership:</a:t>
            </a:r>
            <a:br>
              <a:rPr lang="en-US" sz="4400" dirty="0"/>
            </a:br>
            <a:br>
              <a:rPr lang="en-US" sz="4400" dirty="0"/>
            </a:br>
            <a:r>
              <a:rPr lang="en-US" sz="2800" dirty="0"/>
              <a:t>Woven throughout the assessment cycles </a:t>
            </a:r>
          </a:p>
        </p:txBody>
      </p:sp>
      <p:cxnSp>
        <p:nvCxnSpPr>
          <p:cNvPr id="22" name="Straight Connector 2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25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A63AB51-2FAD-144F-AB6A-A8F45FE15B66}"/>
              </a:ext>
            </a:extLst>
          </p:cNvPr>
          <p:cNvSpPr>
            <a:spLocks noGrp="1"/>
          </p:cNvSpPr>
          <p:nvPr>
            <p:ph idx="1"/>
          </p:nvPr>
        </p:nvSpPr>
        <p:spPr>
          <a:xfrm>
            <a:off x="5091873" y="652222"/>
            <a:ext cx="6135097" cy="5774473"/>
          </a:xfrm>
        </p:spPr>
        <p:txBody>
          <a:bodyPr anchor="ctr">
            <a:normAutofit lnSpcReduction="10000"/>
          </a:bodyPr>
          <a:lstStyle/>
          <a:p>
            <a:pPr marL="461963" indent="-447675">
              <a:buFont typeface="Wingdings" panose="05000000000000000000" pitchFamily="2" charset="2"/>
              <a:buChar char="Ø"/>
            </a:pPr>
            <a:r>
              <a:rPr lang="en-US" sz="2600" dirty="0"/>
              <a:t>Conceptualize schools as </a:t>
            </a:r>
            <a:r>
              <a:rPr lang="en-US" sz="2600" b="1" dirty="0"/>
              <a:t>complex </a:t>
            </a:r>
            <a:r>
              <a:rPr lang="en-US" sz="2600" dirty="0"/>
              <a:t>organizations composed of a network of </a:t>
            </a:r>
            <a:r>
              <a:rPr lang="en-US" sz="2600" b="1" dirty="0"/>
              <a:t>dynamic </a:t>
            </a:r>
            <a:r>
              <a:rPr lang="en-US" sz="2600" dirty="0"/>
              <a:t>and </a:t>
            </a:r>
            <a:r>
              <a:rPr lang="en-US" sz="2600" b="1" dirty="0"/>
              <a:t>interdependent</a:t>
            </a:r>
            <a:r>
              <a:rPr lang="en-US" sz="2600" dirty="0"/>
              <a:t> thinking </a:t>
            </a:r>
            <a:r>
              <a:rPr lang="en-US" sz="2600" b="1" dirty="0"/>
              <a:t>components</a:t>
            </a:r>
          </a:p>
          <a:p>
            <a:pPr marL="461963" indent="-447675">
              <a:buFont typeface="Wingdings" panose="05000000000000000000" pitchFamily="2" charset="2"/>
              <a:buChar char="Ø"/>
            </a:pPr>
            <a:r>
              <a:rPr lang="en-US" sz="2600" b="1" dirty="0"/>
              <a:t>Pursue</a:t>
            </a:r>
            <a:r>
              <a:rPr lang="en-US" sz="2600" dirty="0"/>
              <a:t> school change and improvement through </a:t>
            </a:r>
            <a:r>
              <a:rPr lang="en-US" sz="2600" b="1" dirty="0"/>
              <a:t>systemic change and capacity building</a:t>
            </a:r>
          </a:p>
          <a:p>
            <a:pPr marL="461963" indent="-447675">
              <a:buFont typeface="Wingdings" panose="05000000000000000000" pitchFamily="2" charset="2"/>
              <a:buChar char="Ø"/>
            </a:pPr>
            <a:r>
              <a:rPr lang="en-US" sz="2600" dirty="0"/>
              <a:t>Create and articulate </a:t>
            </a:r>
            <a:r>
              <a:rPr lang="en-US" sz="2600" b="1" dirty="0"/>
              <a:t>a shared vision </a:t>
            </a:r>
            <a:r>
              <a:rPr lang="en-US" sz="2600" dirty="0"/>
              <a:t>of a school as a place </a:t>
            </a:r>
            <a:r>
              <a:rPr lang="en-US" sz="2600" b="1" dirty="0"/>
              <a:t>where all students</a:t>
            </a:r>
            <a:r>
              <a:rPr lang="en-US" sz="2600" dirty="0"/>
              <a:t> are </a:t>
            </a:r>
            <a:r>
              <a:rPr lang="en-US" sz="2600" b="1" dirty="0"/>
              <a:t>seen</a:t>
            </a:r>
            <a:r>
              <a:rPr lang="en-US" sz="2600" dirty="0"/>
              <a:t> as fully engaged, inspired, and empowered, and their voices are </a:t>
            </a:r>
            <a:r>
              <a:rPr lang="en-US" sz="2600" b="1" dirty="0"/>
              <a:t>heard</a:t>
            </a:r>
            <a:r>
              <a:rPr lang="en-US" sz="2600" dirty="0"/>
              <a:t>. </a:t>
            </a:r>
          </a:p>
          <a:p>
            <a:pPr marL="0" indent="0">
              <a:buNone/>
            </a:pPr>
            <a:br>
              <a:rPr lang="en-US" sz="2400" dirty="0"/>
            </a:br>
            <a:br>
              <a:rPr lang="en-US" sz="1800" dirty="0"/>
            </a:br>
            <a:r>
              <a:rPr lang="en-US" sz="1800" dirty="0"/>
              <a:t>San Diego State University (2018).  </a:t>
            </a:r>
            <a:r>
              <a:rPr lang="en-US" sz="1800" i="1" dirty="0"/>
              <a:t>Five types of equity driven leadership thinking</a:t>
            </a:r>
            <a:r>
              <a:rPr lang="en-US" sz="1800" dirty="0"/>
              <a:t>.  In SDSU Handbook for Educational Leadership {Brochure}.  San Diego, CA: Author.</a:t>
            </a:r>
          </a:p>
        </p:txBody>
      </p:sp>
      <p:sp>
        <p:nvSpPr>
          <p:cNvPr id="4" name="Slide Number Placeholder 3">
            <a:extLst>
              <a:ext uri="{FF2B5EF4-FFF2-40B4-BE49-F238E27FC236}">
                <a16:creationId xmlns:a16="http://schemas.microsoft.com/office/drawing/2014/main" id="{381A09F9-6033-B54B-8432-8C39DB56CF11}"/>
              </a:ext>
            </a:extLst>
          </p:cNvPr>
          <p:cNvSpPr>
            <a:spLocks noGrp="1"/>
          </p:cNvSpPr>
          <p:nvPr>
            <p:ph type="sldNum" sz="quarter" idx="12"/>
          </p:nvPr>
        </p:nvSpPr>
        <p:spPr bwMode="gray">
          <a:xfrm>
            <a:off x="9900458" y="6459785"/>
            <a:ext cx="1312025" cy="365125"/>
          </a:xfrm>
          <a:prstGeom prst="rect">
            <a:avLst/>
          </a:prstGeom>
        </p:spPr>
        <p:txBody>
          <a:bodyPr vert="horz" lIns="91440" tIns="45720" rIns="91440" bIns="45720" rtlCol="0">
            <a:normAutofit/>
          </a:bodyP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90000"/>
              </a:lnSpc>
              <a:spcAft>
                <a:spcPts val="600"/>
              </a:spcAft>
            </a:pPr>
            <a:fld id="{D57F1E4F-1CFF-5643-939E-217C01CDF565}" type="slidenum">
              <a:rPr lang="en-US" sz="1900">
                <a:solidFill>
                  <a:schemeClr val="tx1">
                    <a:lumMod val="65000"/>
                    <a:lumOff val="35000"/>
                  </a:schemeClr>
                </a:solidFill>
              </a:rPr>
              <a:pPr>
                <a:lnSpc>
                  <a:spcPct val="90000"/>
                </a:lnSpc>
                <a:spcAft>
                  <a:spcPts val="600"/>
                </a:spcAft>
              </a:pPr>
              <a:t>6</a:t>
            </a:fld>
            <a:endParaRPr lang="en-US" sz="1900">
              <a:solidFill>
                <a:schemeClr val="tx1">
                  <a:lumMod val="65000"/>
                  <a:lumOff val="35000"/>
                </a:schemeClr>
              </a:solidFill>
            </a:endParaRPr>
          </a:p>
        </p:txBody>
      </p:sp>
    </p:spTree>
    <p:extLst>
      <p:ext uri="{BB962C8B-B14F-4D97-AF65-F5344CB8AC3E}">
        <p14:creationId xmlns:p14="http://schemas.microsoft.com/office/powerpoint/2010/main" val="400872710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0000"/>
              </a:lnSpc>
            </a:pPr>
            <a:r>
              <a:rPr lang="en-US" dirty="0"/>
              <a:t>CalAPA Structure: Three </a:t>
            </a:r>
            <a:r>
              <a:rPr lang="en-US" b="1" dirty="0"/>
              <a:t>Leadership</a:t>
            </a:r>
            <a:r>
              <a:rPr lang="en-US" dirty="0"/>
              <a:t> Cycles – Four Steps</a:t>
            </a:r>
          </a:p>
        </p:txBody>
      </p:sp>
      <p:sp>
        <p:nvSpPr>
          <p:cNvPr id="3" name="Content Placeholder 2"/>
          <p:cNvSpPr>
            <a:spLocks noGrp="1"/>
          </p:cNvSpPr>
          <p:nvPr>
            <p:ph sz="half" idx="1"/>
          </p:nvPr>
        </p:nvSpPr>
        <p:spPr>
          <a:xfrm>
            <a:off x="1082040" y="2086892"/>
            <a:ext cx="4937760" cy="4023360"/>
          </a:xfrm>
        </p:spPr>
        <p:txBody>
          <a:bodyPr>
            <a:normAutofit lnSpcReduction="10000"/>
          </a:bodyPr>
          <a:lstStyle/>
          <a:p>
            <a:r>
              <a:rPr lang="en-US" dirty="0"/>
              <a:t>Leadership Cycle 1: Analyzing Data to Inform School Improvement and Promote Equity</a:t>
            </a:r>
            <a:br>
              <a:rPr lang="en-US" dirty="0"/>
            </a:br>
            <a:endParaRPr lang="en-US" dirty="0"/>
          </a:p>
          <a:p>
            <a:r>
              <a:rPr lang="en-US" dirty="0"/>
              <a:t>Leadership Cycle 2: Facilitating Communities of Practice</a:t>
            </a:r>
            <a:br>
              <a:rPr lang="en-US" dirty="0"/>
            </a:br>
            <a:endParaRPr lang="en-US" dirty="0"/>
          </a:p>
          <a:p>
            <a:r>
              <a:rPr lang="en-US" dirty="0"/>
              <a:t>Leadership Cycle 3: Supporting Teacher Growth</a:t>
            </a:r>
          </a:p>
        </p:txBody>
      </p:sp>
      <p:graphicFrame>
        <p:nvGraphicFramePr>
          <p:cNvPr id="6" name="Picture Placeholder 6" descr="A graphic showing the four recursive steps of all CalAPA Leadership Cycles:  Investigate, Plan, Act, and Reflect."/>
          <p:cNvGraphicFramePr>
            <a:graphicFrameLocks noGrp="1"/>
          </p:cNvGraphicFramePr>
          <p:nvPr>
            <p:ph sz="half" idx="2"/>
            <p:extLst>
              <p:ext uri="{D42A27DB-BD31-4B8C-83A1-F6EECF244321}">
                <p14:modId xmlns:p14="http://schemas.microsoft.com/office/powerpoint/2010/main" val="155118057"/>
              </p:ext>
            </p:extLst>
          </p:nvPr>
        </p:nvGraphicFramePr>
        <p:xfrm>
          <a:off x="5791200" y="2127738"/>
          <a:ext cx="6400800"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AF08E4B2-9989-7540-B4C9-779EB6810B3B}"/>
              </a:ext>
            </a:extLst>
          </p:cNvPr>
          <p:cNvSpPr>
            <a:spLocks noGrp="1"/>
          </p:cNvSpPr>
          <p:nvPr>
            <p:ph type="sldNum" sz="quarter" idx="10"/>
          </p:nvPr>
        </p:nvSpPr>
        <p:spPr/>
        <p:txBody>
          <a:bodyPr/>
          <a:lstStyle/>
          <a:p>
            <a:fld id="{3A51E27E-02B7-431C-94F3-7BAF2238D496}" type="slidenum">
              <a:rPr lang="en-US" smtClean="0"/>
              <a:pPr/>
              <a:t>7</a:t>
            </a:fld>
            <a:endParaRPr lang="en-US" dirty="0"/>
          </a:p>
        </p:txBody>
      </p:sp>
    </p:spTree>
    <p:extLst>
      <p:ext uri="{BB962C8B-B14F-4D97-AF65-F5344CB8AC3E}">
        <p14:creationId xmlns:p14="http://schemas.microsoft.com/office/powerpoint/2010/main" val="257298009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7B273-8546-4AC7-A542-531B2138498C}"/>
              </a:ext>
            </a:extLst>
          </p:cNvPr>
          <p:cNvSpPr>
            <a:spLocks noGrp="1"/>
          </p:cNvSpPr>
          <p:nvPr>
            <p:ph type="title"/>
          </p:nvPr>
        </p:nvSpPr>
        <p:spPr/>
        <p:txBody>
          <a:bodyPr anchor="t" anchorCtr="0"/>
          <a:lstStyle/>
          <a:p>
            <a:pPr algn="ctr"/>
            <a:r>
              <a:rPr lang="en-US" dirty="0"/>
              <a:t>Sample Rubric</a:t>
            </a:r>
          </a:p>
        </p:txBody>
      </p:sp>
      <p:sp>
        <p:nvSpPr>
          <p:cNvPr id="3" name="Slide Number Placeholder 2">
            <a:extLst>
              <a:ext uri="{FF2B5EF4-FFF2-40B4-BE49-F238E27FC236}">
                <a16:creationId xmlns:a16="http://schemas.microsoft.com/office/drawing/2014/main" id="{22F8E995-0B93-418C-9BD1-DB5EE9BD8F35}"/>
              </a:ext>
            </a:extLst>
          </p:cNvPr>
          <p:cNvSpPr>
            <a:spLocks noGrp="1"/>
          </p:cNvSpPr>
          <p:nvPr>
            <p:ph type="sldNum" sz="quarter" idx="10"/>
          </p:nvPr>
        </p:nvSpPr>
        <p:spPr/>
        <p:txBody>
          <a:bodyPr/>
          <a:lstStyle/>
          <a:p>
            <a:fld id="{A5D1AE26-2455-4631-AA3C-DD8B58682D5D}" type="slidenum">
              <a:rPr lang="en-US" smtClean="0"/>
              <a:pPr/>
              <a:t>8</a:t>
            </a:fld>
            <a:endParaRPr lang="en-US" dirty="0"/>
          </a:p>
        </p:txBody>
      </p:sp>
      <p:pic>
        <p:nvPicPr>
          <p:cNvPr id="4" name="Picture 3" descr="A picture of a sample rubric, showing the five levels of achievement. ">
            <a:extLst>
              <a:ext uri="{FF2B5EF4-FFF2-40B4-BE49-F238E27FC236}">
                <a16:creationId xmlns:a16="http://schemas.microsoft.com/office/drawing/2014/main" id="{0EF38374-2947-4E04-8C28-9111DC014A5B}"/>
              </a:ext>
            </a:extLst>
          </p:cNvPr>
          <p:cNvPicPr>
            <a:picLocks noChangeAspect="1"/>
          </p:cNvPicPr>
          <p:nvPr/>
        </p:nvPicPr>
        <p:blipFill>
          <a:blip r:embed="rId3"/>
          <a:stretch>
            <a:fillRect/>
          </a:stretch>
        </p:blipFill>
        <p:spPr>
          <a:xfrm>
            <a:off x="1283334" y="1742849"/>
            <a:ext cx="9695671" cy="4350119"/>
          </a:xfrm>
          <a:prstGeom prst="rect">
            <a:avLst/>
          </a:prstGeom>
        </p:spPr>
      </p:pic>
      <p:pic>
        <p:nvPicPr>
          <p:cNvPr id="5" name="Picture 4" descr="An enlarged view of Level 3 on the sample rubric so the presenter can highlight that the Essential Question is the same as the components of Level 3 achievements.">
            <a:extLst>
              <a:ext uri="{FF2B5EF4-FFF2-40B4-BE49-F238E27FC236}">
                <a16:creationId xmlns:a16="http://schemas.microsoft.com/office/drawing/2014/main" id="{65E2409C-1284-4588-ACF2-A931A65E0C4D}"/>
              </a:ext>
            </a:extLst>
          </p:cNvPr>
          <p:cNvPicPr>
            <a:picLocks noChangeAspect="1"/>
          </p:cNvPicPr>
          <p:nvPr/>
        </p:nvPicPr>
        <p:blipFill>
          <a:blip r:embed="rId4"/>
          <a:stretch>
            <a:fillRect/>
          </a:stretch>
        </p:blipFill>
        <p:spPr>
          <a:xfrm>
            <a:off x="4848225" y="1546183"/>
            <a:ext cx="2495550" cy="4743450"/>
          </a:xfrm>
          <a:prstGeom prst="rect">
            <a:avLst/>
          </a:prstGeom>
        </p:spPr>
      </p:pic>
    </p:spTree>
    <p:extLst>
      <p:ext uri="{BB962C8B-B14F-4D97-AF65-F5344CB8AC3E}">
        <p14:creationId xmlns:p14="http://schemas.microsoft.com/office/powerpoint/2010/main" val="1484254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496E4F-E15D-3B47-B796-12096CBA6107}"/>
              </a:ext>
            </a:extLst>
          </p:cNvPr>
          <p:cNvSpPr>
            <a:spLocks noGrp="1"/>
          </p:cNvSpPr>
          <p:nvPr>
            <p:ph type="title"/>
          </p:nvPr>
        </p:nvSpPr>
        <p:spPr>
          <a:xfrm>
            <a:off x="1331842" y="32077"/>
            <a:ext cx="10058400" cy="1450757"/>
          </a:xfrm>
        </p:spPr>
        <p:txBody>
          <a:bodyPr/>
          <a:lstStyle/>
          <a:p>
            <a:r>
              <a:rPr lang="en-US" dirty="0"/>
              <a:t>Passing Requirements</a:t>
            </a:r>
          </a:p>
        </p:txBody>
      </p:sp>
      <p:sp>
        <p:nvSpPr>
          <p:cNvPr id="5" name="Content Placeholder 4">
            <a:extLst>
              <a:ext uri="{FF2B5EF4-FFF2-40B4-BE49-F238E27FC236}">
                <a16:creationId xmlns:a16="http://schemas.microsoft.com/office/drawing/2014/main" id="{3D40C9A8-B0E3-A244-AA99-C0DB0A10D099}"/>
              </a:ext>
            </a:extLst>
          </p:cNvPr>
          <p:cNvSpPr>
            <a:spLocks noGrp="1"/>
          </p:cNvSpPr>
          <p:nvPr>
            <p:ph idx="1"/>
          </p:nvPr>
        </p:nvSpPr>
        <p:spPr>
          <a:xfrm>
            <a:off x="145747" y="3939580"/>
            <a:ext cx="4171420" cy="2111815"/>
          </a:xfrm>
        </p:spPr>
        <p:txBody>
          <a:bodyPr>
            <a:normAutofit fontScale="77500" lnSpcReduction="20000"/>
          </a:bodyPr>
          <a:lstStyle/>
          <a:p>
            <a:r>
              <a:rPr lang="en-US" sz="4300" dirty="0"/>
              <a:t>Cycle 1</a:t>
            </a:r>
          </a:p>
          <a:p>
            <a:pPr marL="610108" lvl="1" indent="-317500">
              <a:buFont typeface="Arial" panose="020B0604020202020204" pitchFamily="34" charset="0"/>
              <a:buChar char="•"/>
            </a:pPr>
            <a:r>
              <a:rPr lang="en-US" sz="2600" dirty="0"/>
              <a:t>8 rubrics</a:t>
            </a:r>
          </a:p>
          <a:p>
            <a:pPr marL="610108" lvl="1" indent="-317500">
              <a:buFont typeface="Arial" panose="020B0604020202020204" pitchFamily="34" charset="0"/>
              <a:buChar char="•"/>
            </a:pPr>
            <a:r>
              <a:rPr lang="en-US" sz="2600" dirty="0"/>
              <a:t>Quantitative data sets over time</a:t>
            </a:r>
          </a:p>
          <a:p>
            <a:pPr marL="610108" lvl="1" indent="-317500">
              <a:buFont typeface="Arial" panose="020B0604020202020204" pitchFamily="34" charset="0"/>
              <a:buChar char="•"/>
            </a:pPr>
            <a:r>
              <a:rPr lang="en-US" sz="2600" dirty="0"/>
              <a:t>Qualitative data to illuminate gap</a:t>
            </a:r>
          </a:p>
          <a:p>
            <a:pPr marL="610108" lvl="1" indent="-317500">
              <a:buFont typeface="Arial" panose="020B0604020202020204" pitchFamily="34" charset="0"/>
              <a:buChar char="•"/>
            </a:pPr>
            <a:r>
              <a:rPr lang="en-US" sz="2600" dirty="0"/>
              <a:t>No video component</a:t>
            </a:r>
          </a:p>
          <a:p>
            <a:pPr marL="610108" lvl="1" indent="-317500">
              <a:buFont typeface="Arial" panose="020B0604020202020204" pitchFamily="34" charset="0"/>
              <a:buChar char="•"/>
            </a:pPr>
            <a:r>
              <a:rPr lang="en-US" sz="2600" dirty="0"/>
              <a:t>15 points to pass   </a:t>
            </a:r>
            <a:r>
              <a:rPr lang="en-US" sz="2600" b="1" dirty="0">
                <a:solidFill>
                  <a:srgbClr val="FF0000"/>
                </a:solidFill>
              </a:rPr>
              <a:t>NEW!</a:t>
            </a:r>
          </a:p>
          <a:p>
            <a:pPr marL="292608" lvl="1" indent="0">
              <a:buNone/>
            </a:pPr>
            <a:endParaRPr lang="en-US" dirty="0"/>
          </a:p>
        </p:txBody>
      </p:sp>
      <p:sp>
        <p:nvSpPr>
          <p:cNvPr id="7" name="Content Placeholder 4">
            <a:extLst>
              <a:ext uri="{FF2B5EF4-FFF2-40B4-BE49-F238E27FC236}">
                <a16:creationId xmlns:a16="http://schemas.microsoft.com/office/drawing/2014/main" id="{C5C1FE83-9387-6342-943C-198F873EF692}"/>
              </a:ext>
            </a:extLst>
          </p:cNvPr>
          <p:cNvSpPr txBox="1">
            <a:spLocks/>
          </p:cNvSpPr>
          <p:nvPr/>
        </p:nvSpPr>
        <p:spPr>
          <a:xfrm>
            <a:off x="4031698" y="1966663"/>
            <a:ext cx="3731895" cy="2254779"/>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3600" kern="1200" baseline="0">
                <a:solidFill>
                  <a:schemeClr val="tx1"/>
                </a:solidFill>
                <a:latin typeface="Calibri" panose="020F0502020204030204" pitchFamily="34" charset="0"/>
                <a:ea typeface="+mn-ea"/>
                <a:cs typeface="Calibri" panose="020F050202020403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Calibri" panose="020F0502020204030204" pitchFamily="34" charset="0"/>
                <a:ea typeface="+mn-ea"/>
                <a:cs typeface="Calibri" panose="020F050202020403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Calibri" panose="020F0502020204030204" pitchFamily="34" charset="0"/>
                <a:ea typeface="+mn-ea"/>
                <a:cs typeface="Calibri" panose="020F050202020403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Calibri" panose="020F0502020204030204" pitchFamily="34" charset="0"/>
                <a:ea typeface="+mn-ea"/>
                <a:cs typeface="Calibri" panose="020F050202020403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Cycle 2</a:t>
            </a:r>
          </a:p>
          <a:p>
            <a:pPr marL="610108" lvl="1" indent="-317500">
              <a:buFont typeface="Arial" panose="020B0604020202020204" pitchFamily="34" charset="0"/>
              <a:buChar char="•"/>
            </a:pPr>
            <a:r>
              <a:rPr lang="en-US" dirty="0"/>
              <a:t>7 rubrics</a:t>
            </a:r>
          </a:p>
          <a:p>
            <a:pPr marL="610108" lvl="1" indent="-317500">
              <a:buFont typeface="Arial" panose="020B0604020202020204" pitchFamily="34" charset="0"/>
              <a:buChar char="•"/>
            </a:pPr>
            <a:r>
              <a:rPr lang="en-US" dirty="0"/>
              <a:t>Agendas and minutes </a:t>
            </a:r>
          </a:p>
          <a:p>
            <a:pPr marL="610108" lvl="1" indent="-317500">
              <a:buFont typeface="Arial" panose="020B0604020202020204" pitchFamily="34" charset="0"/>
              <a:buChar char="•"/>
            </a:pPr>
            <a:r>
              <a:rPr lang="en-US" dirty="0"/>
              <a:t>Video clips of meetings</a:t>
            </a:r>
          </a:p>
          <a:p>
            <a:pPr marL="610108" lvl="1" indent="-317500">
              <a:buFont typeface="Arial" panose="020B0604020202020204" pitchFamily="34" charset="0"/>
              <a:buChar char="•"/>
            </a:pPr>
            <a:r>
              <a:rPr lang="en-US" dirty="0"/>
              <a:t>Narrative analysis of skills</a:t>
            </a:r>
          </a:p>
          <a:p>
            <a:pPr marL="610108" lvl="1" indent="-317500">
              <a:buFont typeface="Arial" panose="020B0604020202020204" pitchFamily="34" charset="0"/>
              <a:buChar char="•"/>
            </a:pPr>
            <a:r>
              <a:rPr lang="en-US" dirty="0"/>
              <a:t>14 points to pass  </a:t>
            </a:r>
            <a:r>
              <a:rPr lang="en-US" sz="2400" b="1" dirty="0">
                <a:solidFill>
                  <a:srgbClr val="FF0000"/>
                </a:solidFill>
              </a:rPr>
              <a:t>NEW!</a:t>
            </a:r>
          </a:p>
          <a:p>
            <a:pPr marL="610108" lvl="1" indent="-317500">
              <a:buFont typeface="Arial" panose="020B0604020202020204" pitchFamily="34" charset="0"/>
              <a:buChar char="•"/>
            </a:pPr>
            <a:endParaRPr lang="en-US" dirty="0"/>
          </a:p>
          <a:p>
            <a:pPr marL="292608" lvl="1" indent="0">
              <a:buFont typeface="Calibri" pitchFamily="34" charset="0"/>
              <a:buNone/>
            </a:pPr>
            <a:endParaRPr lang="en-US" dirty="0"/>
          </a:p>
        </p:txBody>
      </p:sp>
      <p:sp>
        <p:nvSpPr>
          <p:cNvPr id="6" name="Rectangle 5">
            <a:extLst>
              <a:ext uri="{FF2B5EF4-FFF2-40B4-BE49-F238E27FC236}">
                <a16:creationId xmlns:a16="http://schemas.microsoft.com/office/drawing/2014/main" id="{7C95F8D9-E53E-2842-88CB-3611D86AC452}"/>
              </a:ext>
            </a:extLst>
          </p:cNvPr>
          <p:cNvSpPr/>
          <p:nvPr/>
        </p:nvSpPr>
        <p:spPr>
          <a:xfrm>
            <a:off x="7874835" y="3939580"/>
            <a:ext cx="4821307" cy="2662267"/>
          </a:xfrm>
          <a:prstGeom prst="rect">
            <a:avLst/>
          </a:prstGeom>
        </p:spPr>
        <p:txBody>
          <a:bodyPr wrap="square">
            <a:spAutoFit/>
          </a:bodyPr>
          <a:lstStyle/>
          <a:p>
            <a:r>
              <a:rPr lang="en-US" sz="3300" dirty="0">
                <a:latin typeface="Calibri" panose="020F0502020204030204" pitchFamily="34" charset="0"/>
                <a:cs typeface="Calibri" panose="020F0502020204030204" pitchFamily="34" charset="0"/>
              </a:rPr>
              <a:t>Cycle 3</a:t>
            </a:r>
          </a:p>
          <a:p>
            <a:pPr marL="610108" lvl="1" indent="-317500">
              <a:buFont typeface="Arial" panose="020B0604020202020204" pitchFamily="34" charset="0"/>
              <a:buChar char="•"/>
            </a:pPr>
            <a:r>
              <a:rPr lang="en-US" sz="2200" dirty="0">
                <a:latin typeface="Calibri" panose="020F0502020204030204" pitchFamily="34" charset="0"/>
                <a:cs typeface="Calibri" panose="020F0502020204030204" pitchFamily="34" charset="0"/>
              </a:rPr>
              <a:t>7 rubrics</a:t>
            </a:r>
          </a:p>
          <a:p>
            <a:pPr marL="610108" lvl="1" indent="-317500">
              <a:buFont typeface="Arial" panose="020B0604020202020204" pitchFamily="34" charset="0"/>
              <a:buChar char="•"/>
            </a:pPr>
            <a:r>
              <a:rPr lang="en-US" sz="2200" dirty="0">
                <a:latin typeface="Calibri" panose="020F0502020204030204" pitchFamily="34" charset="0"/>
                <a:cs typeface="Calibri" panose="020F0502020204030204" pitchFamily="34" charset="0"/>
              </a:rPr>
              <a:t>Lesson plans, student work</a:t>
            </a:r>
          </a:p>
          <a:p>
            <a:pPr marL="610108" lvl="1" indent="-317500">
              <a:buFont typeface="Arial" panose="020B0604020202020204" pitchFamily="34" charset="0"/>
              <a:buChar char="•"/>
            </a:pPr>
            <a:r>
              <a:rPr lang="en-US" sz="2200" dirty="0">
                <a:latin typeface="Calibri" panose="020F0502020204030204" pitchFamily="34" charset="0"/>
                <a:cs typeface="Calibri" panose="020F0502020204030204" pitchFamily="34" charset="0"/>
              </a:rPr>
              <a:t>Video clips of a coaching cycle</a:t>
            </a:r>
          </a:p>
          <a:p>
            <a:pPr marL="610108" lvl="1" indent="-317500">
              <a:buFont typeface="Arial" panose="020B0604020202020204" pitchFamily="34" charset="0"/>
              <a:buChar char="•"/>
            </a:pPr>
            <a:r>
              <a:rPr lang="en-US" sz="2200" dirty="0">
                <a:latin typeface="Calibri" panose="020F0502020204030204" pitchFamily="34" charset="0"/>
                <a:cs typeface="Calibri" panose="020F0502020204030204" pitchFamily="34" charset="0"/>
              </a:rPr>
              <a:t>Narrative analysis of skills</a:t>
            </a:r>
          </a:p>
          <a:p>
            <a:pPr marL="610108" lvl="1" indent="-317500">
              <a:buFont typeface="Arial" panose="020B0604020202020204" pitchFamily="34" charset="0"/>
              <a:buChar char="•"/>
            </a:pPr>
            <a:r>
              <a:rPr lang="en-US" sz="2200" dirty="0">
                <a:latin typeface="Calibri" panose="020F0502020204030204" pitchFamily="34" charset="0"/>
                <a:cs typeface="Calibri" panose="020F0502020204030204" pitchFamily="34" charset="0"/>
              </a:rPr>
              <a:t>14 points to pass  </a:t>
            </a:r>
            <a:r>
              <a:rPr lang="en-US" sz="2400" b="1" dirty="0">
                <a:solidFill>
                  <a:srgbClr val="FF0000"/>
                </a:solidFill>
              </a:rPr>
              <a:t>NEW!</a:t>
            </a:r>
          </a:p>
          <a:p>
            <a:pPr marL="610108" lvl="1" indent="-317500">
              <a:buFont typeface="Arial" panose="020B0604020202020204" pitchFamily="34" charset="0"/>
              <a:buChar char="•"/>
            </a:pPr>
            <a:endParaRPr lang="en-US" sz="2200" dirty="0">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6BEF3ACA-54C9-E945-8676-FBA46759B62F}"/>
              </a:ext>
            </a:extLst>
          </p:cNvPr>
          <p:cNvSpPr>
            <a:spLocks noGrp="1"/>
          </p:cNvSpPr>
          <p:nvPr>
            <p:ph type="sldNum" sz="quarter" idx="12"/>
          </p:nvPr>
        </p:nvSpPr>
        <p:spPr/>
        <p:txBody>
          <a:bodyPr/>
          <a:lstStyle/>
          <a:p>
            <a:fld id="{A5D1AE26-2455-4631-AA3C-DD8B58682D5D}" type="slidenum">
              <a:rPr lang="en-US" smtClean="0"/>
              <a:pPr/>
              <a:t>9</a:t>
            </a:fld>
            <a:endParaRPr lang="en-US" dirty="0"/>
          </a:p>
        </p:txBody>
      </p:sp>
    </p:spTree>
    <p:extLst>
      <p:ext uri="{BB962C8B-B14F-4D97-AF65-F5344CB8AC3E}">
        <p14:creationId xmlns:p14="http://schemas.microsoft.com/office/powerpoint/2010/main" val="657610695"/>
      </p:ext>
    </p:extLst>
  </p:cSld>
  <p:clrMapOvr>
    <a:masterClrMapping/>
  </p:clrMapOvr>
  <p:transition>
    <p:fade/>
  </p:transition>
</p:sld>
</file>

<file path=ppt/theme/theme1.xml><?xml version="1.0" encoding="utf-8"?>
<a:theme xmlns:a="http://schemas.openxmlformats.org/drawingml/2006/main" name="7-00134_MS_Qwest_template_Segoe">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ustom 1">
      <a:majorFont>
        <a:latin typeface="Verdana"/>
        <a:ea typeface=""/>
        <a:cs typeface=""/>
      </a:majorFont>
      <a:minorFont>
        <a:latin typeface="Verdana"/>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ustom 1">
      <a:majorFont>
        <a:latin typeface="Verdana"/>
        <a:ea typeface=""/>
        <a:cs typeface=""/>
      </a:majorFont>
      <a:minorFont>
        <a:latin typeface="Verdana"/>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2744</TotalTime>
  <Words>3284</Words>
  <Application>Microsoft Macintosh PowerPoint</Application>
  <PresentationFormat>Widescreen</PresentationFormat>
  <Paragraphs>480</Paragraphs>
  <Slides>46</Slides>
  <Notes>29</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46</vt:i4>
      </vt:variant>
    </vt:vector>
  </HeadingPairs>
  <TitlesOfParts>
    <vt:vector size="58" baseType="lpstr">
      <vt:lpstr>Arial</vt:lpstr>
      <vt:lpstr>Calibri</vt:lpstr>
      <vt:lpstr>Calibri Light</vt:lpstr>
      <vt:lpstr>Courier New</vt:lpstr>
      <vt:lpstr>Helvetica Neue</vt:lpstr>
      <vt:lpstr>Verdana</vt:lpstr>
      <vt:lpstr>Wingdings</vt:lpstr>
      <vt:lpstr>7-00134_MS_Qwest_template_Segoe</vt:lpstr>
      <vt:lpstr>White with Courier font for code slides</vt:lpstr>
      <vt:lpstr>Retrospect</vt:lpstr>
      <vt:lpstr>Custom Design</vt:lpstr>
      <vt:lpstr>1_Retrospect</vt:lpstr>
      <vt:lpstr>CalAPA Year 6 Deep Dives Cycle 2</vt:lpstr>
      <vt:lpstr>Please download the Version 7 Assessment Guide and follow along with markers and pen!</vt:lpstr>
      <vt:lpstr>Accessing 2024-2025 (Version 07) CalAPA Assessment Materials</vt:lpstr>
      <vt:lpstr>CalAPA Overview</vt:lpstr>
      <vt:lpstr>Why performance assessment?</vt:lpstr>
      <vt:lpstr>Equity Driven Leadership:  Woven throughout the assessment cycles </vt:lpstr>
      <vt:lpstr>CalAPA Structure: Three Leadership Cycles – Four Steps</vt:lpstr>
      <vt:lpstr>Sample Rubric</vt:lpstr>
      <vt:lpstr>Passing Requirements</vt:lpstr>
      <vt:lpstr>When Something Goes Amiss: Condition Codes!</vt:lpstr>
      <vt:lpstr>Executive Order/CASC Candidates Differ                                            from PASC Candidates</vt:lpstr>
      <vt:lpstr> Cycle Two  Facilitating  Communities of Practice</vt:lpstr>
      <vt:lpstr>Cycle 2  Overview:</vt:lpstr>
      <vt:lpstr>Cycle 2 “Builds Upon”/Throughline</vt:lpstr>
      <vt:lpstr>Visual of a Throughline</vt:lpstr>
      <vt:lpstr>Cycle 2  Step 1 Investigate</vt:lpstr>
      <vt:lpstr>Cycle 2 Step 1:  Investigate                        Assessment Guide (p 5-7)</vt:lpstr>
      <vt:lpstr>Use the Glossary of Terms</vt:lpstr>
      <vt:lpstr>C2 Step 1: Investigate Essential Questions (2 Rubrics)</vt:lpstr>
      <vt:lpstr>Understanding Language is Key! Rubric 2.1</vt:lpstr>
      <vt:lpstr>Understanding Language is Key! Rubric 2.1</vt:lpstr>
      <vt:lpstr>Understanding Language is Key!  Rubric 2.2</vt:lpstr>
      <vt:lpstr>Cycle 2 Step 1: Investigate Tips and Considerations</vt:lpstr>
      <vt:lpstr>Cycle 2  Overview: Step 1</vt:lpstr>
      <vt:lpstr>Cycle 2  Step 2:  Plan</vt:lpstr>
      <vt:lpstr>Cycle 2 Step 2:  Plan                      Assessment Guide (p 8-10)</vt:lpstr>
      <vt:lpstr>C2 Step 2: Plan Essential Questions  (2 Rubrics) </vt:lpstr>
      <vt:lpstr>Understanding Language is Key! Rubric 2.3</vt:lpstr>
      <vt:lpstr>Understanding Language is Key! Rubric 2.4</vt:lpstr>
      <vt:lpstr>Cycle 2 Step 2: Plan Tips and Considerations</vt:lpstr>
      <vt:lpstr>Cycle 2  Overview: Step 2</vt:lpstr>
      <vt:lpstr>Cycle 2  Step 3:   Act</vt:lpstr>
      <vt:lpstr>Cycle 2 Step 3: Act                     Assessment Guide (p 11-15)</vt:lpstr>
      <vt:lpstr>Cycle 2 Step 3 Videos</vt:lpstr>
      <vt:lpstr>C2 Step 3: Act Essential Questions  (2 Rubrics)</vt:lpstr>
      <vt:lpstr>Understanding Language is Key! Rubric 2.5</vt:lpstr>
      <vt:lpstr>Language is Important  Rubric 2.6</vt:lpstr>
      <vt:lpstr>Cycle 2 Step 3: Act Tips and Considerations</vt:lpstr>
      <vt:lpstr>Cycle 2  Overview: Step 3</vt:lpstr>
      <vt:lpstr>Cycle 2  Step 4: Reflect</vt:lpstr>
      <vt:lpstr>Cycle 2 Step 4:  Reflect                     Assessment Guide (p 16-17)</vt:lpstr>
      <vt:lpstr>C2 Step 4: Reflect &amp; Essential Question (1 Rubric)</vt:lpstr>
      <vt:lpstr>Understanding Language is Key! Rubric 2.7</vt:lpstr>
      <vt:lpstr>Cycle 2 Step 4: Reflect  Tips  and Considerations</vt:lpstr>
      <vt:lpstr>Cycle 2  Overview: Step 4</vt:lpstr>
      <vt:lpstr>Thanks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4th Annual California Induction Conference</dc:title>
  <dc:creator>Kitty Fortner</dc:creator>
  <cp:lastModifiedBy>Gay Roby</cp:lastModifiedBy>
  <cp:revision>42</cp:revision>
  <cp:lastPrinted>2023-10-09T15:43:24Z</cp:lastPrinted>
  <dcterms:created xsi:type="dcterms:W3CDTF">2020-12-06T22:08:49Z</dcterms:created>
  <dcterms:modified xsi:type="dcterms:W3CDTF">2024-09-22T00:46:44Z</dcterms:modified>
</cp:coreProperties>
</file>