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 id="2147483682" r:id="rId2"/>
    <p:sldMasterId id="2147483701" r:id="rId3"/>
    <p:sldMasterId id="2147483713" r:id="rId4"/>
    <p:sldMasterId id="2147483725" r:id="rId5"/>
  </p:sldMasterIdLst>
  <p:notesMasterIdLst>
    <p:notesMasterId r:id="rId51"/>
  </p:notesMasterIdLst>
  <p:handoutMasterIdLst>
    <p:handoutMasterId r:id="rId52"/>
  </p:handoutMasterIdLst>
  <p:sldIdLst>
    <p:sldId id="256" r:id="rId6"/>
    <p:sldId id="763" r:id="rId7"/>
    <p:sldId id="794" r:id="rId8"/>
    <p:sldId id="577" r:id="rId9"/>
    <p:sldId id="730" r:id="rId10"/>
    <p:sldId id="655" r:id="rId11"/>
    <p:sldId id="626" r:id="rId12"/>
    <p:sldId id="724" r:id="rId13"/>
    <p:sldId id="731" r:id="rId14"/>
    <p:sldId id="726" r:id="rId15"/>
    <p:sldId id="735" r:id="rId16"/>
    <p:sldId id="623" r:id="rId17"/>
    <p:sldId id="798" r:id="rId18"/>
    <p:sldId id="674" r:id="rId19"/>
    <p:sldId id="765" r:id="rId20"/>
    <p:sldId id="766" r:id="rId21"/>
    <p:sldId id="630" r:id="rId22"/>
    <p:sldId id="741" r:id="rId23"/>
    <p:sldId id="742" r:id="rId24"/>
    <p:sldId id="745" r:id="rId25"/>
    <p:sldId id="700" r:id="rId26"/>
    <p:sldId id="793" r:id="rId27"/>
    <p:sldId id="650" r:id="rId28"/>
    <p:sldId id="795" r:id="rId29"/>
    <p:sldId id="675" r:id="rId30"/>
    <p:sldId id="767" r:id="rId31"/>
    <p:sldId id="633" r:id="rId32"/>
    <p:sldId id="743" r:id="rId33"/>
    <p:sldId id="744" r:id="rId34"/>
    <p:sldId id="701" r:id="rId35"/>
    <p:sldId id="797" r:id="rId36"/>
    <p:sldId id="676" r:id="rId37"/>
    <p:sldId id="770" r:id="rId38"/>
    <p:sldId id="636" r:id="rId39"/>
    <p:sldId id="746" r:id="rId40"/>
    <p:sldId id="747" r:id="rId41"/>
    <p:sldId id="698" r:id="rId42"/>
    <p:sldId id="796" r:id="rId43"/>
    <p:sldId id="677" r:id="rId44"/>
    <p:sldId id="653" r:id="rId45"/>
    <p:sldId id="772" r:id="rId46"/>
    <p:sldId id="639" r:id="rId47"/>
    <p:sldId id="748" r:id="rId48"/>
    <p:sldId id="773" r:id="rId49"/>
    <p:sldId id="79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 Gay" initials="RG" lastIdx="9" clrIdx="0">
    <p:extLst>
      <p:ext uri="{19B8F6BF-5375-455C-9EA6-DF929625EA0E}">
        <p15:presenceInfo xmlns:p15="http://schemas.microsoft.com/office/powerpoint/2012/main" userId="S::groby@ctc.ca.gov::30d3ee07-bd7d-4e2c-93c1-a688bc048d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00"/>
    <a:srgbClr val="0F9341"/>
    <a:srgbClr val="096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09" autoAdjust="0"/>
    <p:restoredTop sz="86393" autoAdjust="0"/>
  </p:normalViewPr>
  <p:slideViewPr>
    <p:cSldViewPr snapToGrid="0">
      <p:cViewPr varScale="1">
        <p:scale>
          <a:sx n="66" d="100"/>
          <a:sy n="66" d="100"/>
        </p:scale>
        <p:origin x="192" y="600"/>
      </p:cViewPr>
      <p:guideLst/>
    </p:cSldViewPr>
  </p:slideViewPr>
  <p:outlineViewPr>
    <p:cViewPr>
      <p:scale>
        <a:sx n="33" d="100"/>
        <a:sy n="33" d="100"/>
      </p:scale>
      <p:origin x="0" y="-17392"/>
    </p:cViewPr>
  </p:outlineViewPr>
  <p:notesTextViewPr>
    <p:cViewPr>
      <p:scale>
        <a:sx n="95" d="100"/>
        <a:sy n="95" d="100"/>
      </p:scale>
      <p:origin x="0" y="0"/>
    </p:cViewPr>
  </p:notesTextViewPr>
  <p:sorterViewPr>
    <p:cViewPr>
      <p:scale>
        <a:sx n="110" d="100"/>
        <a:sy n="110" d="100"/>
      </p:scale>
      <p:origin x="0" y="-2096"/>
    </p:cViewPr>
  </p:sorterViewPr>
  <p:notesViewPr>
    <p:cSldViewPr snapToGrid="0">
      <p:cViewPr>
        <p:scale>
          <a:sx n="60" d="100"/>
          <a:sy n="60" d="100"/>
        </p:scale>
        <p:origin x="3360" y="3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5916B-7E3C-49AB-BA4C-74E34CFA4E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CD99AA4-BEA3-4188-B5AA-31AFC15E3427}">
      <dgm:prSet phldrT="[Text]"/>
      <dgm:spPr>
        <a:solidFill>
          <a:srgbClr val="4F7681"/>
        </a:solidFill>
      </dgm:spPr>
      <dgm:t>
        <a:bodyPr/>
        <a:lstStyle/>
        <a:p>
          <a:r>
            <a:rPr lang="en-US" dirty="0"/>
            <a:t>Investigate</a:t>
          </a:r>
        </a:p>
      </dgm:t>
    </dgm:pt>
    <dgm:pt modelId="{6AC26BB2-0F4E-41F0-8C78-184795AC529E}" type="parTrans" cxnId="{1BDB648E-7798-4FB3-B9EE-967351D02472}">
      <dgm:prSet/>
      <dgm:spPr/>
      <dgm:t>
        <a:bodyPr/>
        <a:lstStyle/>
        <a:p>
          <a:endParaRPr lang="en-US"/>
        </a:p>
      </dgm:t>
    </dgm:pt>
    <dgm:pt modelId="{4DBEE898-F421-452F-A844-4171D0CB5EA8}" type="sibTrans" cxnId="{1BDB648E-7798-4FB3-B9EE-967351D02472}">
      <dgm:prSet/>
      <dgm:spPr>
        <a:solidFill>
          <a:srgbClr val="404041"/>
        </a:solidFill>
      </dgm:spPr>
      <dgm:t>
        <a:bodyPr/>
        <a:lstStyle/>
        <a:p>
          <a:endParaRPr lang="en-US" dirty="0"/>
        </a:p>
      </dgm:t>
    </dgm:pt>
    <dgm:pt modelId="{0352A14A-CC2F-4FBC-83EB-2DA454CF8FEF}">
      <dgm:prSet phldrT="[Text]"/>
      <dgm:spPr>
        <a:solidFill>
          <a:srgbClr val="4F7681"/>
        </a:solidFill>
      </dgm:spPr>
      <dgm:t>
        <a:bodyPr/>
        <a:lstStyle/>
        <a:p>
          <a:r>
            <a:rPr lang="en-US" dirty="0"/>
            <a:t>Plan</a:t>
          </a:r>
        </a:p>
      </dgm:t>
    </dgm:pt>
    <dgm:pt modelId="{CA15588F-1F9F-4802-8C19-2B19AD2CF5F1}" type="parTrans" cxnId="{7DC92C04-946C-45C6-87B7-57EA6E679BD2}">
      <dgm:prSet/>
      <dgm:spPr/>
      <dgm:t>
        <a:bodyPr/>
        <a:lstStyle/>
        <a:p>
          <a:endParaRPr lang="en-US"/>
        </a:p>
      </dgm:t>
    </dgm:pt>
    <dgm:pt modelId="{D17CEA83-0558-4B2B-800E-927EF0B9733C}" type="sibTrans" cxnId="{7DC92C04-946C-45C6-87B7-57EA6E679BD2}">
      <dgm:prSet/>
      <dgm:spPr>
        <a:solidFill>
          <a:srgbClr val="404041"/>
        </a:solidFill>
      </dgm:spPr>
      <dgm:t>
        <a:bodyPr/>
        <a:lstStyle/>
        <a:p>
          <a:endParaRPr lang="en-US" dirty="0"/>
        </a:p>
      </dgm:t>
    </dgm:pt>
    <dgm:pt modelId="{1E82ED02-4DE1-459D-B766-BEFFCCE39C76}">
      <dgm:prSet phldrT="[Text]"/>
      <dgm:spPr>
        <a:solidFill>
          <a:srgbClr val="4F7681"/>
        </a:solidFill>
      </dgm:spPr>
      <dgm:t>
        <a:bodyPr/>
        <a:lstStyle/>
        <a:p>
          <a:r>
            <a:rPr lang="en-US" dirty="0"/>
            <a:t>Act</a:t>
          </a:r>
        </a:p>
      </dgm:t>
    </dgm:pt>
    <dgm:pt modelId="{CA961C6E-6834-4068-B8DC-502B84094F6F}" type="parTrans" cxnId="{06A90F76-CDF6-4666-9525-7FD09D5468FD}">
      <dgm:prSet/>
      <dgm:spPr/>
      <dgm:t>
        <a:bodyPr/>
        <a:lstStyle/>
        <a:p>
          <a:endParaRPr lang="en-US"/>
        </a:p>
      </dgm:t>
    </dgm:pt>
    <dgm:pt modelId="{4963D9E7-DA2F-46AC-A0E2-7D74A03F9C79}" type="sibTrans" cxnId="{06A90F76-CDF6-4666-9525-7FD09D5468FD}">
      <dgm:prSet/>
      <dgm:spPr>
        <a:solidFill>
          <a:srgbClr val="404041"/>
        </a:solidFill>
      </dgm:spPr>
      <dgm:t>
        <a:bodyPr/>
        <a:lstStyle/>
        <a:p>
          <a:endParaRPr lang="en-US" dirty="0"/>
        </a:p>
      </dgm:t>
    </dgm:pt>
    <dgm:pt modelId="{B55FAF08-D306-46F4-9548-41D592B84A55}">
      <dgm:prSet phldrT="[Text]"/>
      <dgm:spPr>
        <a:solidFill>
          <a:srgbClr val="4F7681"/>
        </a:solidFill>
      </dgm:spPr>
      <dgm:t>
        <a:bodyPr/>
        <a:lstStyle/>
        <a:p>
          <a:r>
            <a:rPr lang="en-US" dirty="0"/>
            <a:t>Reflect</a:t>
          </a:r>
        </a:p>
      </dgm:t>
    </dgm:pt>
    <dgm:pt modelId="{A5959724-3529-4B90-9B89-8A6F1FED133A}" type="parTrans" cxnId="{FC919E5A-E54F-491C-B203-AA7842C6DF4E}">
      <dgm:prSet/>
      <dgm:spPr/>
      <dgm:t>
        <a:bodyPr/>
        <a:lstStyle/>
        <a:p>
          <a:endParaRPr lang="en-US"/>
        </a:p>
      </dgm:t>
    </dgm:pt>
    <dgm:pt modelId="{85724658-0475-4509-BE07-927030232A8D}" type="sibTrans" cxnId="{FC919E5A-E54F-491C-B203-AA7842C6DF4E}">
      <dgm:prSet/>
      <dgm:spPr>
        <a:solidFill>
          <a:srgbClr val="404041"/>
        </a:solidFill>
      </dgm:spPr>
      <dgm:t>
        <a:bodyPr/>
        <a:lstStyle/>
        <a:p>
          <a:endParaRPr lang="en-US" dirty="0"/>
        </a:p>
      </dgm:t>
    </dgm:pt>
    <dgm:pt modelId="{9259DB71-C64D-4D08-8867-E8FEDE97DBC0}" type="pres">
      <dgm:prSet presAssocID="{1AC5916B-7E3C-49AB-BA4C-74E34CFA4E78}" presName="cycle" presStyleCnt="0">
        <dgm:presLayoutVars>
          <dgm:dir/>
          <dgm:resizeHandles val="exact"/>
        </dgm:presLayoutVars>
      </dgm:prSet>
      <dgm:spPr/>
    </dgm:pt>
    <dgm:pt modelId="{FD05C4F0-ED1C-4359-BC2C-C1821B777FB9}" type="pres">
      <dgm:prSet presAssocID="{1CD99AA4-BEA3-4188-B5AA-31AFC15E3427}" presName="node" presStyleLbl="node1" presStyleIdx="0" presStyleCnt="4">
        <dgm:presLayoutVars>
          <dgm:bulletEnabled val="1"/>
        </dgm:presLayoutVars>
      </dgm:prSet>
      <dgm:spPr/>
    </dgm:pt>
    <dgm:pt modelId="{C3A4124C-DAFE-48DF-9F2B-936B6622FF76}" type="pres">
      <dgm:prSet presAssocID="{4DBEE898-F421-452F-A844-4171D0CB5EA8}" presName="sibTrans" presStyleLbl="sibTrans2D1" presStyleIdx="0" presStyleCnt="4"/>
      <dgm:spPr/>
    </dgm:pt>
    <dgm:pt modelId="{263E9D80-3811-40C7-9FC7-6D6DBB531DD4}" type="pres">
      <dgm:prSet presAssocID="{4DBEE898-F421-452F-A844-4171D0CB5EA8}" presName="connectorText" presStyleLbl="sibTrans2D1" presStyleIdx="0" presStyleCnt="4"/>
      <dgm:spPr/>
    </dgm:pt>
    <dgm:pt modelId="{EE4A9672-4C33-4597-8E90-E32C74CB0622}" type="pres">
      <dgm:prSet presAssocID="{0352A14A-CC2F-4FBC-83EB-2DA454CF8FEF}" presName="node" presStyleLbl="node1" presStyleIdx="1" presStyleCnt="4">
        <dgm:presLayoutVars>
          <dgm:bulletEnabled val="1"/>
        </dgm:presLayoutVars>
      </dgm:prSet>
      <dgm:spPr/>
    </dgm:pt>
    <dgm:pt modelId="{6AFFE23A-5A2A-48C3-B220-BD08AD990EAF}" type="pres">
      <dgm:prSet presAssocID="{D17CEA83-0558-4B2B-800E-927EF0B9733C}" presName="sibTrans" presStyleLbl="sibTrans2D1" presStyleIdx="1" presStyleCnt="4"/>
      <dgm:spPr/>
    </dgm:pt>
    <dgm:pt modelId="{05E945E4-3E5D-4840-A38A-E2033076F4AD}" type="pres">
      <dgm:prSet presAssocID="{D17CEA83-0558-4B2B-800E-927EF0B9733C}" presName="connectorText" presStyleLbl="sibTrans2D1" presStyleIdx="1" presStyleCnt="4"/>
      <dgm:spPr/>
    </dgm:pt>
    <dgm:pt modelId="{221DBABA-7403-4EBA-BE40-51CCB35E59D9}" type="pres">
      <dgm:prSet presAssocID="{1E82ED02-4DE1-459D-B766-BEFFCCE39C76}" presName="node" presStyleLbl="node1" presStyleIdx="2" presStyleCnt="4">
        <dgm:presLayoutVars>
          <dgm:bulletEnabled val="1"/>
        </dgm:presLayoutVars>
      </dgm:prSet>
      <dgm:spPr/>
    </dgm:pt>
    <dgm:pt modelId="{0D3A27F3-7B6D-4C76-9D90-1B12FF370560}" type="pres">
      <dgm:prSet presAssocID="{4963D9E7-DA2F-46AC-A0E2-7D74A03F9C79}" presName="sibTrans" presStyleLbl="sibTrans2D1" presStyleIdx="2" presStyleCnt="4"/>
      <dgm:spPr/>
    </dgm:pt>
    <dgm:pt modelId="{9E6ED2D0-2069-48C3-B7FE-0CF31FDD5CBD}" type="pres">
      <dgm:prSet presAssocID="{4963D9E7-DA2F-46AC-A0E2-7D74A03F9C79}" presName="connectorText" presStyleLbl="sibTrans2D1" presStyleIdx="2" presStyleCnt="4"/>
      <dgm:spPr/>
    </dgm:pt>
    <dgm:pt modelId="{96BB070F-58F1-4755-B88E-0904DBF21669}" type="pres">
      <dgm:prSet presAssocID="{B55FAF08-D306-46F4-9548-41D592B84A55}" presName="node" presStyleLbl="node1" presStyleIdx="3" presStyleCnt="4">
        <dgm:presLayoutVars>
          <dgm:bulletEnabled val="1"/>
        </dgm:presLayoutVars>
      </dgm:prSet>
      <dgm:spPr/>
    </dgm:pt>
    <dgm:pt modelId="{06987523-844B-4CEC-AD24-584FE93914F1}" type="pres">
      <dgm:prSet presAssocID="{85724658-0475-4509-BE07-927030232A8D}" presName="sibTrans" presStyleLbl="sibTrans2D1" presStyleIdx="3" presStyleCnt="4"/>
      <dgm:spPr/>
    </dgm:pt>
    <dgm:pt modelId="{A8607088-6235-4FCD-97A4-ED3B7F4F96B4}" type="pres">
      <dgm:prSet presAssocID="{85724658-0475-4509-BE07-927030232A8D}" presName="connectorText" presStyleLbl="sibTrans2D1" presStyleIdx="3" presStyleCnt="4"/>
      <dgm:spPr/>
    </dgm:pt>
  </dgm:ptLst>
  <dgm:cxnLst>
    <dgm:cxn modelId="{E6EF2800-1802-44C2-828F-B2404DB16C75}" type="presOf" srcId="{B55FAF08-D306-46F4-9548-41D592B84A55}" destId="{96BB070F-58F1-4755-B88E-0904DBF21669}" srcOrd="0" destOrd="0" presId="urn:microsoft.com/office/officeart/2005/8/layout/cycle2"/>
    <dgm:cxn modelId="{E13C1302-41E8-4A58-85F6-E01B49879430}" type="presOf" srcId="{1E82ED02-4DE1-459D-B766-BEFFCCE39C76}" destId="{221DBABA-7403-4EBA-BE40-51CCB35E59D9}" srcOrd="0" destOrd="0" presId="urn:microsoft.com/office/officeart/2005/8/layout/cycle2"/>
    <dgm:cxn modelId="{7DC92C04-946C-45C6-87B7-57EA6E679BD2}" srcId="{1AC5916B-7E3C-49AB-BA4C-74E34CFA4E78}" destId="{0352A14A-CC2F-4FBC-83EB-2DA454CF8FEF}" srcOrd="1" destOrd="0" parTransId="{CA15588F-1F9F-4802-8C19-2B19AD2CF5F1}" sibTransId="{D17CEA83-0558-4B2B-800E-927EF0B9733C}"/>
    <dgm:cxn modelId="{A8465513-1D72-47EE-A997-043D6E79DE2C}" type="presOf" srcId="{85724658-0475-4509-BE07-927030232A8D}" destId="{06987523-844B-4CEC-AD24-584FE93914F1}" srcOrd="0" destOrd="0" presId="urn:microsoft.com/office/officeart/2005/8/layout/cycle2"/>
    <dgm:cxn modelId="{20CE3D3C-EECD-48E7-89BB-B5CC95F1FDFA}" type="presOf" srcId="{4963D9E7-DA2F-46AC-A0E2-7D74A03F9C79}" destId="{0D3A27F3-7B6D-4C76-9D90-1B12FF370560}" srcOrd="0" destOrd="0" presId="urn:microsoft.com/office/officeart/2005/8/layout/cycle2"/>
    <dgm:cxn modelId="{56C21F42-DFFB-4AB7-8072-0CE75B0D5FEE}" type="presOf" srcId="{4963D9E7-DA2F-46AC-A0E2-7D74A03F9C79}" destId="{9E6ED2D0-2069-48C3-B7FE-0CF31FDD5CBD}" srcOrd="1" destOrd="0" presId="urn:microsoft.com/office/officeart/2005/8/layout/cycle2"/>
    <dgm:cxn modelId="{4B821249-3C71-40A4-B921-C6539414FC1A}" type="presOf" srcId="{D17CEA83-0558-4B2B-800E-927EF0B9733C}" destId="{05E945E4-3E5D-4840-A38A-E2033076F4AD}" srcOrd="1" destOrd="0" presId="urn:microsoft.com/office/officeart/2005/8/layout/cycle2"/>
    <dgm:cxn modelId="{FC919E5A-E54F-491C-B203-AA7842C6DF4E}" srcId="{1AC5916B-7E3C-49AB-BA4C-74E34CFA4E78}" destId="{B55FAF08-D306-46F4-9548-41D592B84A55}" srcOrd="3" destOrd="0" parTransId="{A5959724-3529-4B90-9B89-8A6F1FED133A}" sibTransId="{85724658-0475-4509-BE07-927030232A8D}"/>
    <dgm:cxn modelId="{1B02075C-E986-44CD-858D-85134D2844C3}" type="presOf" srcId="{D17CEA83-0558-4B2B-800E-927EF0B9733C}" destId="{6AFFE23A-5A2A-48C3-B220-BD08AD990EAF}" srcOrd="0" destOrd="0" presId="urn:microsoft.com/office/officeart/2005/8/layout/cycle2"/>
    <dgm:cxn modelId="{D7B01261-EA17-4D91-8FA0-49C82285CE67}" type="presOf" srcId="{0352A14A-CC2F-4FBC-83EB-2DA454CF8FEF}" destId="{EE4A9672-4C33-4597-8E90-E32C74CB0622}" srcOrd="0" destOrd="0" presId="urn:microsoft.com/office/officeart/2005/8/layout/cycle2"/>
    <dgm:cxn modelId="{19A71863-614D-4562-AA18-1518D2010536}" type="presOf" srcId="{4DBEE898-F421-452F-A844-4171D0CB5EA8}" destId="{C3A4124C-DAFE-48DF-9F2B-936B6622FF76}" srcOrd="0" destOrd="0" presId="urn:microsoft.com/office/officeart/2005/8/layout/cycle2"/>
    <dgm:cxn modelId="{06A90F76-CDF6-4666-9525-7FD09D5468FD}" srcId="{1AC5916B-7E3C-49AB-BA4C-74E34CFA4E78}" destId="{1E82ED02-4DE1-459D-B766-BEFFCCE39C76}" srcOrd="2" destOrd="0" parTransId="{CA961C6E-6834-4068-B8DC-502B84094F6F}" sibTransId="{4963D9E7-DA2F-46AC-A0E2-7D74A03F9C79}"/>
    <dgm:cxn modelId="{1BDB648E-7798-4FB3-B9EE-967351D02472}" srcId="{1AC5916B-7E3C-49AB-BA4C-74E34CFA4E78}" destId="{1CD99AA4-BEA3-4188-B5AA-31AFC15E3427}" srcOrd="0" destOrd="0" parTransId="{6AC26BB2-0F4E-41F0-8C78-184795AC529E}" sibTransId="{4DBEE898-F421-452F-A844-4171D0CB5EA8}"/>
    <dgm:cxn modelId="{6069CC98-0E43-4E29-BC1B-18C2BF2C8AA2}" type="presOf" srcId="{85724658-0475-4509-BE07-927030232A8D}" destId="{A8607088-6235-4FCD-97A4-ED3B7F4F96B4}" srcOrd="1" destOrd="0" presId="urn:microsoft.com/office/officeart/2005/8/layout/cycle2"/>
    <dgm:cxn modelId="{2BB2D99B-3D86-4BFC-ACF1-B186A430443D}" type="presOf" srcId="{1CD99AA4-BEA3-4188-B5AA-31AFC15E3427}" destId="{FD05C4F0-ED1C-4359-BC2C-C1821B777FB9}" srcOrd="0" destOrd="0" presId="urn:microsoft.com/office/officeart/2005/8/layout/cycle2"/>
    <dgm:cxn modelId="{A17E79E8-8ECB-471F-B47C-58A26366D314}" type="presOf" srcId="{4DBEE898-F421-452F-A844-4171D0CB5EA8}" destId="{263E9D80-3811-40C7-9FC7-6D6DBB531DD4}" srcOrd="1" destOrd="0" presId="urn:microsoft.com/office/officeart/2005/8/layout/cycle2"/>
    <dgm:cxn modelId="{DAD103FA-07B8-4196-BBF4-D98C4931B1E3}" type="presOf" srcId="{1AC5916B-7E3C-49AB-BA4C-74E34CFA4E78}" destId="{9259DB71-C64D-4D08-8867-E8FEDE97DBC0}" srcOrd="0" destOrd="0" presId="urn:microsoft.com/office/officeart/2005/8/layout/cycle2"/>
    <dgm:cxn modelId="{63F3CEA2-E5AE-47FA-9C46-5AC3491A70FD}" type="presParOf" srcId="{9259DB71-C64D-4D08-8867-E8FEDE97DBC0}" destId="{FD05C4F0-ED1C-4359-BC2C-C1821B777FB9}" srcOrd="0" destOrd="0" presId="urn:microsoft.com/office/officeart/2005/8/layout/cycle2"/>
    <dgm:cxn modelId="{6DB0EDD7-6742-4E9D-9AF4-59A79BFD87FF}" type="presParOf" srcId="{9259DB71-C64D-4D08-8867-E8FEDE97DBC0}" destId="{C3A4124C-DAFE-48DF-9F2B-936B6622FF76}" srcOrd="1" destOrd="0" presId="urn:microsoft.com/office/officeart/2005/8/layout/cycle2"/>
    <dgm:cxn modelId="{5D5A158F-69CD-4D51-8DE3-C46EEDB34331}" type="presParOf" srcId="{C3A4124C-DAFE-48DF-9F2B-936B6622FF76}" destId="{263E9D80-3811-40C7-9FC7-6D6DBB531DD4}" srcOrd="0" destOrd="0" presId="urn:microsoft.com/office/officeart/2005/8/layout/cycle2"/>
    <dgm:cxn modelId="{359723FD-7A15-4F46-B477-92E855008DE0}" type="presParOf" srcId="{9259DB71-C64D-4D08-8867-E8FEDE97DBC0}" destId="{EE4A9672-4C33-4597-8E90-E32C74CB0622}" srcOrd="2" destOrd="0" presId="urn:microsoft.com/office/officeart/2005/8/layout/cycle2"/>
    <dgm:cxn modelId="{D1BEF654-9142-4B40-9C73-6C73294CD79D}" type="presParOf" srcId="{9259DB71-C64D-4D08-8867-E8FEDE97DBC0}" destId="{6AFFE23A-5A2A-48C3-B220-BD08AD990EAF}" srcOrd="3" destOrd="0" presId="urn:microsoft.com/office/officeart/2005/8/layout/cycle2"/>
    <dgm:cxn modelId="{B155D510-877A-428B-8344-DF5A7577838D}" type="presParOf" srcId="{6AFFE23A-5A2A-48C3-B220-BD08AD990EAF}" destId="{05E945E4-3E5D-4840-A38A-E2033076F4AD}" srcOrd="0" destOrd="0" presId="urn:microsoft.com/office/officeart/2005/8/layout/cycle2"/>
    <dgm:cxn modelId="{73114EF5-5C27-4290-91DF-77B3A0554F80}" type="presParOf" srcId="{9259DB71-C64D-4D08-8867-E8FEDE97DBC0}" destId="{221DBABA-7403-4EBA-BE40-51CCB35E59D9}" srcOrd="4" destOrd="0" presId="urn:microsoft.com/office/officeart/2005/8/layout/cycle2"/>
    <dgm:cxn modelId="{E9CA770F-E2EC-4E53-95F4-693216914975}" type="presParOf" srcId="{9259DB71-C64D-4D08-8867-E8FEDE97DBC0}" destId="{0D3A27F3-7B6D-4C76-9D90-1B12FF370560}" srcOrd="5" destOrd="0" presId="urn:microsoft.com/office/officeart/2005/8/layout/cycle2"/>
    <dgm:cxn modelId="{BC9F322A-0267-4121-A517-F45B4615319F}" type="presParOf" srcId="{0D3A27F3-7B6D-4C76-9D90-1B12FF370560}" destId="{9E6ED2D0-2069-48C3-B7FE-0CF31FDD5CBD}" srcOrd="0" destOrd="0" presId="urn:microsoft.com/office/officeart/2005/8/layout/cycle2"/>
    <dgm:cxn modelId="{F94FBF74-5A63-4A76-BEF5-68801580B612}" type="presParOf" srcId="{9259DB71-C64D-4D08-8867-E8FEDE97DBC0}" destId="{96BB070F-58F1-4755-B88E-0904DBF21669}" srcOrd="6" destOrd="0" presId="urn:microsoft.com/office/officeart/2005/8/layout/cycle2"/>
    <dgm:cxn modelId="{11B16CC0-C950-433D-BF71-30E8C6D30B07}" type="presParOf" srcId="{9259DB71-C64D-4D08-8867-E8FEDE97DBC0}" destId="{06987523-844B-4CEC-AD24-584FE93914F1}" srcOrd="7" destOrd="0" presId="urn:microsoft.com/office/officeart/2005/8/layout/cycle2"/>
    <dgm:cxn modelId="{0A4C5D62-A14A-4AE9-B341-19CD41B436FF}" type="presParOf" srcId="{06987523-844B-4CEC-AD24-584FE93914F1}" destId="{A8607088-6235-4FCD-97A4-ED3B7F4F96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C4F0-ED1C-4359-BC2C-C1821B777FB9}">
      <dsp:nvSpPr>
        <dsp:cNvPr id="0" name=""/>
        <dsp:cNvSpPr/>
      </dsp:nvSpPr>
      <dsp:spPr>
        <a:xfrm>
          <a:off x="2556569" y="430"/>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Investigate</a:t>
          </a:r>
        </a:p>
      </dsp:txBody>
      <dsp:txXfrm>
        <a:off x="2745142" y="189003"/>
        <a:ext cx="910514" cy="910514"/>
      </dsp:txXfrm>
    </dsp:sp>
    <dsp:sp modelId="{C3A4124C-DAFE-48DF-9F2B-936B6622FF76}">
      <dsp:nvSpPr>
        <dsp:cNvPr id="0" name=""/>
        <dsp:cNvSpPr/>
      </dsp:nvSpPr>
      <dsp:spPr>
        <a:xfrm rot="2700000">
          <a:off x="3706023" y="1103824"/>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721069" y="1154417"/>
        <a:ext cx="239726" cy="260751"/>
      </dsp:txXfrm>
    </dsp:sp>
    <dsp:sp modelId="{EE4A9672-4C33-4597-8E90-E32C74CB0622}">
      <dsp:nvSpPr>
        <dsp:cNvPr id="0" name=""/>
        <dsp:cNvSpPr/>
      </dsp:nvSpPr>
      <dsp:spPr>
        <a:xfrm>
          <a:off x="3923988" y="1367849"/>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Plan</a:t>
          </a:r>
        </a:p>
      </dsp:txBody>
      <dsp:txXfrm>
        <a:off x="4112561" y="1556422"/>
        <a:ext cx="910514" cy="910514"/>
      </dsp:txXfrm>
    </dsp:sp>
    <dsp:sp modelId="{6AFFE23A-5A2A-48C3-B220-BD08AD990EAF}">
      <dsp:nvSpPr>
        <dsp:cNvPr id="0" name=""/>
        <dsp:cNvSpPr/>
      </dsp:nvSpPr>
      <dsp:spPr>
        <a:xfrm rot="8100000">
          <a:off x="3719730" y="2471242"/>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3807423" y="2521835"/>
        <a:ext cx="239726" cy="260751"/>
      </dsp:txXfrm>
    </dsp:sp>
    <dsp:sp modelId="{221DBABA-7403-4EBA-BE40-51CCB35E59D9}">
      <dsp:nvSpPr>
        <dsp:cNvPr id="0" name=""/>
        <dsp:cNvSpPr/>
      </dsp:nvSpPr>
      <dsp:spPr>
        <a:xfrm>
          <a:off x="2556569" y="2735268"/>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Act</a:t>
          </a:r>
        </a:p>
      </dsp:txBody>
      <dsp:txXfrm>
        <a:off x="2745142" y="2923841"/>
        <a:ext cx="910514" cy="910514"/>
      </dsp:txXfrm>
    </dsp:sp>
    <dsp:sp modelId="{0D3A27F3-7B6D-4C76-9D90-1B12FF370560}">
      <dsp:nvSpPr>
        <dsp:cNvPr id="0" name=""/>
        <dsp:cNvSpPr/>
      </dsp:nvSpPr>
      <dsp:spPr>
        <a:xfrm rot="13500000">
          <a:off x="2352311" y="2484950"/>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440004" y="2608191"/>
        <a:ext cx="239726" cy="260751"/>
      </dsp:txXfrm>
    </dsp:sp>
    <dsp:sp modelId="{96BB070F-58F1-4755-B88E-0904DBF21669}">
      <dsp:nvSpPr>
        <dsp:cNvPr id="0" name=""/>
        <dsp:cNvSpPr/>
      </dsp:nvSpPr>
      <dsp:spPr>
        <a:xfrm>
          <a:off x="1189150" y="1367849"/>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Reflect</a:t>
          </a:r>
        </a:p>
      </dsp:txBody>
      <dsp:txXfrm>
        <a:off x="1377723" y="1556422"/>
        <a:ext cx="910514" cy="910514"/>
      </dsp:txXfrm>
    </dsp:sp>
    <dsp:sp modelId="{06987523-844B-4CEC-AD24-584FE93914F1}">
      <dsp:nvSpPr>
        <dsp:cNvPr id="0" name=""/>
        <dsp:cNvSpPr/>
      </dsp:nvSpPr>
      <dsp:spPr>
        <a:xfrm rot="18900000">
          <a:off x="2338604" y="1117531"/>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353650" y="1240772"/>
        <a:ext cx="239726" cy="26075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0A5840-7538-44E2-83A7-8942BD256A75}" type="datetimeFigureOut">
              <a:rPr lang="en-US" smtClean="0"/>
              <a:t>9/21/24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994409-19C6-4EBD-BA56-A3197E02073F}" type="slidenum">
              <a:rPr lang="en-US" smtClean="0"/>
              <a:t>‹#›</a:t>
            </a:fld>
            <a:endParaRPr lang="en-US"/>
          </a:p>
        </p:txBody>
      </p:sp>
    </p:spTree>
    <p:extLst>
      <p:ext uri="{BB962C8B-B14F-4D97-AF65-F5344CB8AC3E}">
        <p14:creationId xmlns:p14="http://schemas.microsoft.com/office/powerpoint/2010/main" val="365448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40A7B-E1FB-4545-A509-E7D99C757A65}" type="datetimeFigureOut">
              <a:rPr lang="en-US" smtClean="0"/>
              <a:t>9/21/24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B2A6A-1B24-492B-9B05-6F555F5ECEDD}" type="slidenum">
              <a:rPr lang="en-US" smtClean="0"/>
              <a:t>‹#›</a:t>
            </a:fld>
            <a:endParaRPr lang="en-US"/>
          </a:p>
        </p:txBody>
      </p:sp>
    </p:spTree>
    <p:extLst>
      <p:ext uri="{BB962C8B-B14F-4D97-AF65-F5344CB8AC3E}">
        <p14:creationId xmlns:p14="http://schemas.microsoft.com/office/powerpoint/2010/main" val="225282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a:t>
            </a:fld>
            <a:endParaRPr lang="en-US"/>
          </a:p>
        </p:txBody>
      </p:sp>
    </p:spTree>
    <p:extLst>
      <p:ext uri="{BB962C8B-B14F-4D97-AF65-F5344CB8AC3E}">
        <p14:creationId xmlns:p14="http://schemas.microsoft.com/office/powerpoint/2010/main" val="125634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Corresponds to a. b. and c. from previous slide</a:t>
            </a:r>
          </a:p>
          <a:p>
            <a:r>
              <a:rPr lang="en-US" dirty="0"/>
              <a:t>Rubric 1.1  analyze data, identify patterns choose a group, relate the analysis to school vision</a:t>
            </a:r>
          </a:p>
          <a:p>
            <a:r>
              <a:rPr lang="en-US" dirty="0"/>
              <a:t>Rubric 1.2  design, collect, analyze quantitative data</a:t>
            </a:r>
          </a:p>
          <a:p>
            <a:r>
              <a:rPr lang="en-US" dirty="0"/>
              <a:t>Rubric 1.3  conduct an equity gap</a:t>
            </a:r>
          </a:p>
        </p:txBody>
      </p:sp>
      <p:sp>
        <p:nvSpPr>
          <p:cNvPr id="4" name="Slide Number Placeholder 3"/>
          <p:cNvSpPr>
            <a:spLocks noGrp="1"/>
          </p:cNvSpPr>
          <p:nvPr>
            <p:ph type="sldNum" sz="quarter" idx="5"/>
          </p:nvPr>
        </p:nvSpPr>
        <p:spPr/>
        <p:txBody>
          <a:bodyPr/>
          <a:lstStyle/>
          <a:p>
            <a:fld id="{583FD4C2-99F8-4E4E-A4EC-F20D94C228DF}" type="slidenum">
              <a:rPr lang="en-US" smtClean="0"/>
              <a:t>17</a:t>
            </a:fld>
            <a:endParaRPr lang="en-US" dirty="0"/>
          </a:p>
        </p:txBody>
      </p:sp>
    </p:spTree>
    <p:extLst>
      <p:ext uri="{BB962C8B-B14F-4D97-AF65-F5344CB8AC3E}">
        <p14:creationId xmlns:p14="http://schemas.microsoft.com/office/powerpoint/2010/main" val="68634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21</a:t>
            </a:fld>
            <a:endParaRPr lang="en-US"/>
          </a:p>
        </p:txBody>
      </p:sp>
    </p:spTree>
    <p:extLst>
      <p:ext uri="{BB962C8B-B14F-4D97-AF65-F5344CB8AC3E}">
        <p14:creationId xmlns:p14="http://schemas.microsoft.com/office/powerpoint/2010/main" val="345350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22</a:t>
            </a:fld>
            <a:endParaRPr lang="en-US"/>
          </a:p>
        </p:txBody>
      </p:sp>
    </p:spTree>
    <p:extLst>
      <p:ext uri="{BB962C8B-B14F-4D97-AF65-F5344CB8AC3E}">
        <p14:creationId xmlns:p14="http://schemas.microsoft.com/office/powerpoint/2010/main" val="1542502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23</a:t>
            </a:fld>
            <a:endParaRPr lang="en-US"/>
          </a:p>
        </p:txBody>
      </p:sp>
    </p:spTree>
    <p:extLst>
      <p:ext uri="{BB962C8B-B14F-4D97-AF65-F5344CB8AC3E}">
        <p14:creationId xmlns:p14="http://schemas.microsoft.com/office/powerpoint/2010/main" val="2280633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25</a:t>
            </a:fld>
            <a:endParaRPr lang="en-US"/>
          </a:p>
        </p:txBody>
      </p:sp>
    </p:spTree>
    <p:extLst>
      <p:ext uri="{BB962C8B-B14F-4D97-AF65-F5344CB8AC3E}">
        <p14:creationId xmlns:p14="http://schemas.microsoft.com/office/powerpoint/2010/main" val="289016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Contributing factors—looking behind the gap to identify the need</a:t>
            </a:r>
          </a:p>
          <a:p>
            <a:r>
              <a:rPr lang="en-US" dirty="0"/>
              <a:t>1.5 Develop a feasible problem statement</a:t>
            </a:r>
          </a:p>
        </p:txBody>
      </p:sp>
      <p:sp>
        <p:nvSpPr>
          <p:cNvPr id="4" name="Slide Number Placeholder 3"/>
          <p:cNvSpPr>
            <a:spLocks noGrp="1"/>
          </p:cNvSpPr>
          <p:nvPr>
            <p:ph type="sldNum" sz="quarter" idx="5"/>
          </p:nvPr>
        </p:nvSpPr>
        <p:spPr/>
        <p:txBody>
          <a:bodyPr/>
          <a:lstStyle/>
          <a:p>
            <a:fld id="{583FD4C2-99F8-4E4E-A4EC-F20D94C228DF}" type="slidenum">
              <a:rPr lang="en-US" smtClean="0"/>
              <a:t>27</a:t>
            </a:fld>
            <a:endParaRPr lang="en-US" dirty="0"/>
          </a:p>
        </p:txBody>
      </p:sp>
    </p:spTree>
    <p:extLst>
      <p:ext uri="{BB962C8B-B14F-4D97-AF65-F5344CB8AC3E}">
        <p14:creationId xmlns:p14="http://schemas.microsoft.com/office/powerpoint/2010/main" val="86585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B2A6A-1B24-492B-9B05-6F555F5ECEDD}" type="slidenum">
              <a:rPr lang="en-US" smtClean="0"/>
              <a:t>29</a:t>
            </a:fld>
            <a:endParaRPr lang="en-US"/>
          </a:p>
        </p:txBody>
      </p:sp>
    </p:spTree>
    <p:extLst>
      <p:ext uri="{BB962C8B-B14F-4D97-AF65-F5344CB8AC3E}">
        <p14:creationId xmlns:p14="http://schemas.microsoft.com/office/powerpoint/2010/main" val="126124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30</a:t>
            </a:fld>
            <a:endParaRPr lang="en-US"/>
          </a:p>
        </p:txBody>
      </p:sp>
    </p:spTree>
    <p:extLst>
      <p:ext uri="{BB962C8B-B14F-4D97-AF65-F5344CB8AC3E}">
        <p14:creationId xmlns:p14="http://schemas.microsoft.com/office/powerpoint/2010/main" val="202710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32</a:t>
            </a:fld>
            <a:endParaRPr lang="en-US"/>
          </a:p>
        </p:txBody>
      </p:sp>
    </p:spTree>
    <p:extLst>
      <p:ext uri="{BB962C8B-B14F-4D97-AF65-F5344CB8AC3E}">
        <p14:creationId xmlns:p14="http://schemas.microsoft.com/office/powerpoint/2010/main" val="374352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 well informed strategies that are linked to school 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 seek and apply feedback</a:t>
            </a:r>
          </a:p>
        </p:txBody>
      </p:sp>
      <p:sp>
        <p:nvSpPr>
          <p:cNvPr id="4" name="Slide Number Placeholder 3"/>
          <p:cNvSpPr>
            <a:spLocks noGrp="1"/>
          </p:cNvSpPr>
          <p:nvPr>
            <p:ph type="sldNum" sz="quarter" idx="5"/>
          </p:nvPr>
        </p:nvSpPr>
        <p:spPr/>
        <p:txBody>
          <a:bodyPr/>
          <a:lstStyle/>
          <a:p>
            <a:fld id="{583FD4C2-99F8-4E4E-A4EC-F20D94C228DF}" type="slidenum">
              <a:rPr lang="en-US" smtClean="0"/>
              <a:t>34</a:t>
            </a:fld>
            <a:endParaRPr lang="en-US" dirty="0"/>
          </a:p>
        </p:txBody>
      </p:sp>
    </p:spTree>
    <p:extLst>
      <p:ext uri="{BB962C8B-B14F-4D97-AF65-F5344CB8AC3E}">
        <p14:creationId xmlns:p14="http://schemas.microsoft.com/office/powerpoint/2010/main" val="153851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4</a:t>
            </a:fld>
            <a:endParaRPr lang="en-US"/>
          </a:p>
        </p:txBody>
      </p:sp>
    </p:spTree>
    <p:extLst>
      <p:ext uri="{BB962C8B-B14F-4D97-AF65-F5344CB8AC3E}">
        <p14:creationId xmlns:p14="http://schemas.microsoft.com/office/powerpoint/2010/main" val="73745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37</a:t>
            </a:fld>
            <a:endParaRPr lang="en-US"/>
          </a:p>
        </p:txBody>
      </p:sp>
    </p:spTree>
    <p:extLst>
      <p:ext uri="{BB962C8B-B14F-4D97-AF65-F5344CB8AC3E}">
        <p14:creationId xmlns:p14="http://schemas.microsoft.com/office/powerpoint/2010/main" val="3341147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39</a:t>
            </a:fld>
            <a:endParaRPr lang="en-US"/>
          </a:p>
        </p:txBody>
      </p:sp>
    </p:spTree>
    <p:extLst>
      <p:ext uri="{BB962C8B-B14F-4D97-AF65-F5344CB8AC3E}">
        <p14:creationId xmlns:p14="http://schemas.microsoft.com/office/powerpoint/2010/main" val="1612162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7" name="Google Shape;177;p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588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they have learned about leadership and how to address an equity gap for a group of students?  How to use this learning?</a:t>
            </a:r>
          </a:p>
          <a:p>
            <a:r>
              <a:rPr lang="en-US" dirty="0"/>
              <a:t>NOT summarize what they did!!!!</a:t>
            </a:r>
          </a:p>
        </p:txBody>
      </p:sp>
      <p:sp>
        <p:nvSpPr>
          <p:cNvPr id="4" name="Slide Number Placeholder 3"/>
          <p:cNvSpPr>
            <a:spLocks noGrp="1"/>
          </p:cNvSpPr>
          <p:nvPr>
            <p:ph type="sldNum" sz="quarter" idx="5"/>
          </p:nvPr>
        </p:nvSpPr>
        <p:spPr/>
        <p:txBody>
          <a:bodyPr/>
          <a:lstStyle/>
          <a:p>
            <a:fld id="{583FD4C2-99F8-4E4E-A4EC-F20D94C228DF}" type="slidenum">
              <a:rPr lang="en-US" smtClean="0"/>
              <a:t>42</a:t>
            </a:fld>
            <a:endParaRPr lang="en-US" dirty="0"/>
          </a:p>
        </p:txBody>
      </p:sp>
    </p:spTree>
    <p:extLst>
      <p:ext uri="{BB962C8B-B14F-4D97-AF65-F5344CB8AC3E}">
        <p14:creationId xmlns:p14="http://schemas.microsoft.com/office/powerpoint/2010/main" val="192282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B2A6A-1B24-492B-9B05-6F555F5ECEDD}" type="slidenum">
              <a:rPr lang="en-US" smtClean="0"/>
              <a:t>45</a:t>
            </a:fld>
            <a:endParaRPr lang="en-US"/>
          </a:p>
        </p:txBody>
      </p:sp>
    </p:spTree>
    <p:extLst>
      <p:ext uri="{BB962C8B-B14F-4D97-AF65-F5344CB8AC3E}">
        <p14:creationId xmlns:p14="http://schemas.microsoft.com/office/powerpoint/2010/main" val="275102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6</a:t>
            </a:fld>
            <a:endParaRPr lang="en-US"/>
          </a:p>
        </p:txBody>
      </p:sp>
    </p:spTree>
    <p:extLst>
      <p:ext uri="{BB962C8B-B14F-4D97-AF65-F5344CB8AC3E}">
        <p14:creationId xmlns:p14="http://schemas.microsoft.com/office/powerpoint/2010/main" val="117752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is on leadership, not on completing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Recursive 4-step process runs throughout the cycles</a:t>
            </a:r>
          </a:p>
          <a:p>
            <a:r>
              <a:rPr lang="en-US" dirty="0"/>
              <a:t>Note: there is no video component for cycle 1 but there is for cycles 2 and 3</a:t>
            </a:r>
          </a:p>
        </p:txBody>
      </p:sp>
      <p:sp>
        <p:nvSpPr>
          <p:cNvPr id="4" name="Slide Number Placeholder 3"/>
          <p:cNvSpPr>
            <a:spLocks noGrp="1"/>
          </p:cNvSpPr>
          <p:nvPr>
            <p:ph type="sldNum" sz="quarter" idx="10"/>
          </p:nvPr>
        </p:nvSpPr>
        <p:spPr/>
        <p:txBody>
          <a:bodyPr/>
          <a:lstStyle/>
          <a:p>
            <a:fld id="{583FD4C2-99F8-4E4E-A4EC-F20D94C228DF}" type="slidenum">
              <a:rPr lang="en-US" smtClean="0"/>
              <a:t>7</a:t>
            </a:fld>
            <a:endParaRPr lang="en-US" dirty="0"/>
          </a:p>
        </p:txBody>
      </p:sp>
    </p:spTree>
    <p:extLst>
      <p:ext uri="{BB962C8B-B14F-4D97-AF65-F5344CB8AC3E}">
        <p14:creationId xmlns:p14="http://schemas.microsoft.com/office/powerpoint/2010/main" val="224466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performance assessment is an analytic evaluation of one’s skills.  The skills evaluated in each cycle are outlined in a 5-point rubric scale, with Level 3 being the baseline level for MET, echoing the Essential Question that is being asked.</a:t>
            </a:r>
          </a:p>
        </p:txBody>
      </p:sp>
      <p:sp>
        <p:nvSpPr>
          <p:cNvPr id="4" name="Slide Number Placeholder 3"/>
          <p:cNvSpPr>
            <a:spLocks noGrp="1"/>
          </p:cNvSpPr>
          <p:nvPr>
            <p:ph type="sldNum" sz="quarter" idx="5"/>
          </p:nvPr>
        </p:nvSpPr>
        <p:spPr/>
        <p:txBody>
          <a:bodyPr/>
          <a:lstStyle/>
          <a:p>
            <a:fld id="{541B2A6A-1B24-492B-9B05-6F555F5ECEDD}" type="slidenum">
              <a:rPr lang="en-US" smtClean="0"/>
              <a:t>8</a:t>
            </a:fld>
            <a:endParaRPr lang="en-US"/>
          </a:p>
        </p:txBody>
      </p:sp>
    </p:spTree>
    <p:extLst>
      <p:ext uri="{BB962C8B-B14F-4D97-AF65-F5344CB8AC3E}">
        <p14:creationId xmlns:p14="http://schemas.microsoft.com/office/powerpoint/2010/main" val="311114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10</a:t>
            </a:fld>
            <a:endParaRPr lang="en-US"/>
          </a:p>
        </p:txBody>
      </p:sp>
    </p:spTree>
    <p:extLst>
      <p:ext uri="{BB962C8B-B14F-4D97-AF65-F5344CB8AC3E}">
        <p14:creationId xmlns:p14="http://schemas.microsoft.com/office/powerpoint/2010/main" val="6938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Order </a:t>
            </a:r>
            <a:r>
              <a:rPr lang="en-US" dirty="0" err="1"/>
              <a:t>CalAPA</a:t>
            </a:r>
            <a:r>
              <a:rPr lang="en-US" dirty="0"/>
              <a:t> candidates (those allowed to receive their CE or preliminary ASC before passing the three </a:t>
            </a:r>
            <a:r>
              <a:rPr lang="en-US" dirty="0" err="1"/>
              <a:t>CalAPA</a:t>
            </a:r>
            <a:r>
              <a:rPr lang="en-US" dirty="0"/>
              <a:t> cycles are still required to pass them before being recommended for the clear ASC.</a:t>
            </a:r>
          </a:p>
        </p:txBody>
      </p:sp>
      <p:sp>
        <p:nvSpPr>
          <p:cNvPr id="4" name="Slide Number Placeholder 3"/>
          <p:cNvSpPr>
            <a:spLocks noGrp="1"/>
          </p:cNvSpPr>
          <p:nvPr>
            <p:ph type="sldNum" sz="quarter" idx="5"/>
          </p:nvPr>
        </p:nvSpPr>
        <p:spPr/>
        <p:txBody>
          <a:bodyPr/>
          <a:lstStyle/>
          <a:p>
            <a:fld id="{541B2A6A-1B24-492B-9B05-6F555F5ECEDD}" type="slidenum">
              <a:rPr lang="en-US" smtClean="0"/>
              <a:t>11</a:t>
            </a:fld>
            <a:endParaRPr lang="en-US"/>
          </a:p>
        </p:txBody>
      </p:sp>
    </p:spTree>
    <p:extLst>
      <p:ext uri="{BB962C8B-B14F-4D97-AF65-F5344CB8AC3E}">
        <p14:creationId xmlns:p14="http://schemas.microsoft.com/office/powerpoint/2010/main" val="7738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12</a:t>
            </a:fld>
            <a:endParaRPr lang="en-US"/>
          </a:p>
        </p:txBody>
      </p:sp>
    </p:spTree>
    <p:extLst>
      <p:ext uri="{BB962C8B-B14F-4D97-AF65-F5344CB8AC3E}">
        <p14:creationId xmlns:p14="http://schemas.microsoft.com/office/powerpoint/2010/main" val="281045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14</a:t>
            </a:fld>
            <a:endParaRPr lang="en-US"/>
          </a:p>
        </p:txBody>
      </p:sp>
    </p:spTree>
    <p:extLst>
      <p:ext uri="{BB962C8B-B14F-4D97-AF65-F5344CB8AC3E}">
        <p14:creationId xmlns:p14="http://schemas.microsoft.com/office/powerpoint/2010/main" val="326609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919744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3806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51913881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6144613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63084" y="1905000"/>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38360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15B87140-76DF-2A40-AF35-F703DA599478}"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6618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3600" baseline="0">
                <a:solidFill>
                  <a:schemeClr val="tx1"/>
                </a:solidFill>
              </a:defRPr>
            </a:lvl1pPr>
          </a:lstStyle>
          <a:p>
            <a:pPr lvl="0"/>
            <a:r>
              <a:rPr lang="en-US" sz="3600" dirty="0"/>
              <a:t>Bullet text Here </a:t>
            </a:r>
            <a:endParaRPr lang="en-US" dirty="0"/>
          </a:p>
        </p:txBody>
      </p:sp>
      <p:sp>
        <p:nvSpPr>
          <p:cNvPr id="6" name="Slide Number Placeholder 5"/>
          <p:cNvSpPr>
            <a:spLocks noGrp="1"/>
          </p:cNvSpPr>
          <p:nvPr>
            <p:ph type="sldNum" sz="quarter" idx="12"/>
          </p:nvPr>
        </p:nvSpPr>
        <p:spPr>
          <a:xfrm rot="10800000" flipV="1">
            <a:off x="11390242" y="6424514"/>
            <a:ext cx="656012" cy="401409"/>
          </a:xfrm>
        </p:spPr>
        <p:txBody>
          <a:bodyPr/>
          <a:lstStyle>
            <a:lvl1pPr>
              <a:defRPr sz="15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14988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ABF0-F7C3-B84E-92EB-E3B6B59B54A0}"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20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9B9E9-C637-1A42-9743-3CB08100832E}" type="datetime1">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037405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02BB7-03F8-E140-AF0A-C9F71F9190BB}" type="datetime1">
              <a:rPr lang="en-US" smtClean="0"/>
              <a:t>9/21/24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811381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4DB74B-6328-7B4E-B08D-0CD712DC8D02}" type="datetime1">
              <a:rPr lang="en-US" smtClean="0"/>
              <a:t>9/21/24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368597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769149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F0C1AF-D33F-A34C-BA6B-52C856CDE981}" type="datetime1">
              <a:rPr lang="en-US" smtClean="0"/>
              <a:t>9/21/24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26849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1C3983-0DC9-8F4E-913F-9900AD64AE48}" type="datetime1">
              <a:rPr lang="en-US" smtClean="0"/>
              <a:t>9/21/24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40278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7AEF3-3A87-0D48-BD64-4A1BCAD4EABB}" type="datetime1">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9868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F361F-52B5-BA45-B561-3809881A8E8B}"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45788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74BF-3753-6F43-ABF6-47112390C0C3}"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4773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307730"/>
            <a:ext cx="11119338" cy="5169877"/>
          </a:xfrm>
        </p:spPr>
        <p:txBody>
          <a:bodyPr/>
          <a:lstStyle>
            <a:lvl1pPr>
              <a:defRPr>
                <a:solidFill>
                  <a:srgbClr val="4F7681"/>
                </a:solidFill>
              </a:defRPr>
            </a:lvl1pPr>
          </a:lstStyle>
          <a:p>
            <a:r>
              <a:rPr lang="en-US" dirty="0"/>
              <a:t>Click to edit Master title style</a:t>
            </a:r>
          </a:p>
        </p:txBody>
      </p:sp>
      <p:sp>
        <p:nvSpPr>
          <p:cNvPr id="7" name="Slide Number Placeholder 6"/>
          <p:cNvSpPr>
            <a:spLocks noGrp="1"/>
          </p:cNvSpPr>
          <p:nvPr>
            <p:ph type="sldNum" sz="quarter" idx="10"/>
          </p:nvPr>
        </p:nvSpPr>
        <p:spPr/>
        <p:txBody>
          <a:bodyPr/>
          <a:lstStyle>
            <a:lvl1pPr>
              <a:defRPr>
                <a:solidFill>
                  <a:srgbClr val="4F7681"/>
                </a:solidFill>
              </a:defRPr>
            </a:lvl1pPr>
          </a:lstStyle>
          <a:p>
            <a:fld id="{A5D1AE26-2455-4631-AA3C-DD8B58682D5D}" type="slidenum">
              <a:rPr lang="en-US" smtClean="0"/>
              <a:pPr/>
              <a:t>‹#›</a:t>
            </a:fld>
            <a:endParaRPr lang="en-US" dirty="0"/>
          </a:p>
        </p:txBody>
      </p:sp>
    </p:spTree>
    <p:extLst>
      <p:ext uri="{BB962C8B-B14F-4D97-AF65-F5344CB8AC3E}">
        <p14:creationId xmlns:p14="http://schemas.microsoft.com/office/powerpoint/2010/main" val="2265058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105777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3579674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4062473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2E8598-B1B9-4B51-B29A-C2331DA17A02}" type="datetimeFigureOut">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388793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716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2E8598-B1B9-4B51-B29A-C2331DA17A02}" type="datetimeFigureOut">
              <a:rPr lang="en-US" smtClean="0"/>
              <a:t>9/21/24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513337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2E8598-B1B9-4B51-B29A-C2331DA17A02}" type="datetimeFigureOut">
              <a:rPr lang="en-US" smtClean="0"/>
              <a:t>9/21/24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62453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E8598-B1B9-4B51-B29A-C2331DA17A02}" type="datetimeFigureOut">
              <a:rPr lang="en-US" smtClean="0"/>
              <a:t>9/21/24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1024622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2E8598-B1B9-4B51-B29A-C2331DA17A02}" type="datetimeFigureOut">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801373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2E8598-B1B9-4B51-B29A-C2331DA17A02}" type="datetimeFigureOut">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62419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1631196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859001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632D2052-8423-4F47-9168-096D802E4982}"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0920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3600" baseline="0">
                <a:solidFill>
                  <a:schemeClr val="tx1"/>
                </a:solidFill>
              </a:defRPr>
            </a:lvl1pPr>
          </a:lstStyle>
          <a:p>
            <a:pPr lvl="0"/>
            <a:r>
              <a:rPr lang="en-US" sz="3600" dirty="0"/>
              <a:t>Bullet text Here </a:t>
            </a:r>
            <a:endParaRPr lang="en-US" dirty="0"/>
          </a:p>
        </p:txBody>
      </p:sp>
      <p:sp>
        <p:nvSpPr>
          <p:cNvPr id="4" name="Date Placeholder 3"/>
          <p:cNvSpPr>
            <a:spLocks noGrp="1"/>
          </p:cNvSpPr>
          <p:nvPr>
            <p:ph type="dt" sz="half" idx="10"/>
          </p:nvPr>
        </p:nvSpPr>
        <p:spPr/>
        <p:txBody>
          <a:bodyPr/>
          <a:lstStyle/>
          <a:p>
            <a:fld id="{B39475DB-47D3-403E-8116-2CAFB62F26C0}"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20124" y="6459503"/>
            <a:ext cx="1312025" cy="365125"/>
          </a:xfrm>
        </p:spPr>
        <p:txBody>
          <a:bodyPr/>
          <a:lstStyle>
            <a:lvl1pPr>
              <a:defRPr sz="15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6325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77CA5-D9F3-4208-BC4B-CE85937D0553}"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55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209684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1F3BD-E676-4AB0-81A9-5AE79FD27801}" type="datetime1">
              <a:rPr lang="en-US" smtClean="0"/>
              <a:t>9/21/24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434840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D263E-42B5-4442-A8E2-DAF9B190B571}" type="datetime1">
              <a:rPr lang="en-US" smtClean="0"/>
              <a:t>9/21/24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15775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6AF5BA-DFB3-4DF7-B288-33621FB1D873}" type="datetime1">
              <a:rPr lang="en-US" smtClean="0"/>
              <a:t>9/21/24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48242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9FDD29-199A-441A-B086-0ABE5CEF67F7}" type="datetime1">
              <a:rPr lang="en-US" smtClean="0"/>
              <a:t>9/21/24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238562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5D3B90-CBD6-4B09-B3E2-6A94A52CA643}" type="datetime1">
              <a:rPr lang="en-US" smtClean="0"/>
              <a:t>9/21/24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1702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E8EC6B-74FA-4EDD-9E7F-BFFFA7B50EBE}" type="datetime1">
              <a:rPr lang="en-US" smtClean="0"/>
              <a:t>9/21/24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323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25BAF-E3DA-417F-8C1D-3F3F3AC0A0BF}"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6997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9FE114-ECAE-4B4A-9333-B272DA62A5F1}"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858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76278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24716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701639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6180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8890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footer_graphic.png"/>
          <p:cNvPicPr>
            <a:picLocks noChangeAspect="1"/>
          </p:cNvPicPr>
          <p:nvPr/>
        </p:nvPicPr>
        <p:blipFill>
          <a:blip r:embed="rId15"/>
          <a:stretch>
            <a:fillRect/>
          </a:stretch>
        </p:blipFill>
        <p:spPr>
          <a:xfrm>
            <a:off x="0" y="5435827"/>
            <a:ext cx="12192000" cy="1420586"/>
          </a:xfrm>
          <a:prstGeom prst="rect">
            <a:avLst/>
          </a:prstGeom>
        </p:spPr>
      </p:pic>
    </p:spTree>
    <p:extLst>
      <p:ext uri="{BB962C8B-B14F-4D97-AF65-F5344CB8AC3E}">
        <p14:creationId xmlns:p14="http://schemas.microsoft.com/office/powerpoint/2010/main" val="339483010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963083" y="1905001"/>
            <a:ext cx="10720917" cy="21082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1216577"/>
      </p:ext>
    </p:extLst>
  </p:cSld>
  <p:clrMap bg1="lt1" tx1="dk1" bg2="lt2" tx2="dk2" accent1="accent1" accent2="accent2" accent3="accent3" accent4="accent4" accent5="accent5" accent6="accent6" hlink="hlink" folHlink="folHlink"/>
  <p:sldLayoutIdLst>
    <p:sldLayoutId id="2147483683"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C6DED55-4E76-8243-B1CE-5CAC4DD74728}" type="datetime1">
              <a:rPr lang="en-US" smtClean="0"/>
              <a:t>9/21/24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645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37" r:id="rId12"/>
  </p:sldLayoutIdLst>
  <p:transition>
    <p:fade/>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8598-B1B9-4B51-B29A-C2331DA17A02}" type="datetimeFigureOut">
              <a:rPr lang="en-US" smtClean="0"/>
              <a:t>9/21/24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6A8BA-2DFD-44CA-8FC0-324C96BE8369}" type="slidenum">
              <a:rPr lang="en-US" smtClean="0"/>
              <a:t>‹#›</a:t>
            </a:fld>
            <a:endParaRPr lang="en-US"/>
          </a:p>
        </p:txBody>
      </p:sp>
    </p:spTree>
    <p:extLst>
      <p:ext uri="{BB962C8B-B14F-4D97-AF65-F5344CB8AC3E}">
        <p14:creationId xmlns:p14="http://schemas.microsoft.com/office/powerpoint/2010/main" val="41457133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DAFD48-CCD6-48E1-AE06-F20FF4D93FC9}" type="datetime1">
              <a:rPr lang="en-US" smtClean="0"/>
              <a:t>9/21/24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98583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fade/>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www.pexels.com/photo/person-weaving-using-hand-loom-421965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gcc02.safelinks.protection.outlook.com/?url=https%3A%2F%2Fwww.ctcexams.nesinc.com%2FTestView.aspx%3Ff%3DCACBT_Faculty_CalAPA.html&amp;data=05%7C02%7Cgroby%40ctc.ca.gov%7Cc31133222b044c3c517f08dcab76ff0f%7C78276a93cafd497081b54e5074e42910%7C0%7C0%7C638573775620450613%7CUnknown%7CTWFpbGZsb3d8eyJWIjoiMC4wLjAwMDAiLCJQIjoiV2luMzIiLCJBTiI6Ik1haWwiLCJXVCI6Mn0%3D%7C0%7C%7C%7C&amp;sdata=eThPfkUUsippx%2B8b1YDzqvW989yRBJOgQ%2Fs7cnGG5QE%3D&amp;reserved=0"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http://www.ctcpa.nesinc.com/" TargetMode="External"/><Relationship Id="rId5" Type="http://schemas.openxmlformats.org/officeDocument/2006/relationships/hyperlink" Target="mailto:CalAPA@ctc.ca.gov" TargetMode="External"/><Relationship Id="rId4" Type="http://schemas.openxmlformats.org/officeDocument/2006/relationships/hyperlink" Target="mailto:es-caltpa@pearson.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889" y="1121868"/>
            <a:ext cx="10672775" cy="2307132"/>
          </a:xfrm>
        </p:spPr>
        <p:txBody>
          <a:bodyPr anchor="b">
            <a:normAutofit/>
          </a:bodyPr>
          <a:lstStyle/>
          <a:p>
            <a:pPr algn="ctr">
              <a:lnSpc>
                <a:spcPct val="100000"/>
              </a:lnSpc>
              <a:spcAft>
                <a:spcPts val="600"/>
              </a:spcAft>
            </a:pPr>
            <a:r>
              <a:rPr lang="en-US" sz="4800" dirty="0" err="1">
                <a:solidFill>
                  <a:schemeClr val="tx1"/>
                </a:solidFill>
                <a:latin typeface="Verdana" panose="020B0604030504040204" pitchFamily="34" charset="0"/>
                <a:ea typeface="Verdana" panose="020B0604030504040204" pitchFamily="34" charset="0"/>
                <a:cs typeface="Verdana" panose="020B0604030504040204" pitchFamily="34" charset="0"/>
              </a:rPr>
              <a:t>CalAPA</a:t>
            </a: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 Year 7 Deep Dives</a:t>
            </a:r>
            <a:b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4800" dirty="0">
              <a:solidFill>
                <a:schemeClr val="tx1"/>
              </a:solidFill>
              <a:latin typeface="Calibri" panose="020F0502020204030204" pitchFamily="34" charset="0"/>
            </a:endParaRPr>
          </a:p>
        </p:txBody>
      </p:sp>
      <p:sp>
        <p:nvSpPr>
          <p:cNvPr id="3" name="TextBox 2"/>
          <p:cNvSpPr txBox="1"/>
          <p:nvPr/>
        </p:nvSpPr>
        <p:spPr>
          <a:xfrm>
            <a:off x="6084277" y="4451856"/>
            <a:ext cx="4923692" cy="1569660"/>
          </a:xfrm>
          <a:prstGeom prst="rect">
            <a:avLst/>
          </a:prstGeom>
          <a:noFill/>
        </p:spPr>
        <p:txBody>
          <a:bodyPr wrap="square" rtlCol="0">
            <a:spAutoFit/>
          </a:bodyPr>
          <a:lstStyle/>
          <a:p>
            <a:pPr algn="r"/>
            <a:r>
              <a:rPr lang="en-US" sz="2400" dirty="0"/>
              <a:t>September 4, 2024</a:t>
            </a:r>
          </a:p>
          <a:p>
            <a:pPr algn="r"/>
            <a:endParaRPr lang="en-US" sz="2400" dirty="0"/>
          </a:p>
          <a:p>
            <a:pPr algn="r"/>
            <a:r>
              <a:rPr lang="en-US" sz="2400" dirty="0"/>
              <a:t>Presented by Gay Roby</a:t>
            </a:r>
          </a:p>
          <a:p>
            <a:pPr algn="r"/>
            <a:r>
              <a:rPr lang="en-US" sz="2400" dirty="0"/>
              <a:t>Consultant, CTC</a:t>
            </a:r>
          </a:p>
        </p:txBody>
      </p:sp>
      <p:pic>
        <p:nvPicPr>
          <p:cNvPr id="5" name="Picture 4" descr="The seal of the California Commission on Teacher Credentia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36" y="3271609"/>
            <a:ext cx="2749907" cy="2749907"/>
          </a:xfrm>
          <a:prstGeom prst="rect">
            <a:avLst/>
          </a:prstGeom>
        </p:spPr>
      </p:pic>
    </p:spTree>
    <p:extLst>
      <p:ext uri="{BB962C8B-B14F-4D97-AF65-F5344CB8AC3E}">
        <p14:creationId xmlns:p14="http://schemas.microsoft.com/office/powerpoint/2010/main" val="27967396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77E5-CD17-C14F-9621-68F35B6218B9}"/>
              </a:ext>
            </a:extLst>
          </p:cNvPr>
          <p:cNvSpPr>
            <a:spLocks noGrp="1"/>
          </p:cNvSpPr>
          <p:nvPr>
            <p:ph type="title"/>
          </p:nvPr>
        </p:nvSpPr>
        <p:spPr/>
        <p:txBody>
          <a:bodyPr/>
          <a:lstStyle/>
          <a:p>
            <a:r>
              <a:rPr lang="en-US" dirty="0"/>
              <a:t>When Something Goes Amiss: Condition Codes!</a:t>
            </a:r>
          </a:p>
        </p:txBody>
      </p:sp>
      <p:sp>
        <p:nvSpPr>
          <p:cNvPr id="3" name="Content Placeholder 2">
            <a:extLst>
              <a:ext uri="{FF2B5EF4-FFF2-40B4-BE49-F238E27FC236}">
                <a16:creationId xmlns:a16="http://schemas.microsoft.com/office/drawing/2014/main" id="{33F98096-2914-5A48-BF4E-C59605069224}"/>
              </a:ext>
            </a:extLst>
          </p:cNvPr>
          <p:cNvSpPr>
            <a:spLocks noGrp="1"/>
          </p:cNvSpPr>
          <p:nvPr>
            <p:ph sz="half" idx="1"/>
          </p:nvPr>
        </p:nvSpPr>
        <p:spPr>
          <a:xfrm>
            <a:off x="347186" y="1739367"/>
            <a:ext cx="11558587" cy="4826530"/>
          </a:xfrm>
        </p:spPr>
        <p:txBody>
          <a:bodyPr>
            <a:normAutofit fontScale="70000" lnSpcReduction="20000"/>
          </a:bodyPr>
          <a:lstStyle/>
          <a:p>
            <a:pPr marL="228600" indent="-228600">
              <a:lnSpc>
                <a:spcPct val="120000"/>
              </a:lnSpc>
              <a:spcBef>
                <a:spcPts val="0"/>
              </a:spcBef>
              <a:spcAft>
                <a:spcPts val="0"/>
              </a:spcAft>
              <a:buFont typeface="Arial" panose="020B0604020202020204" pitchFamily="34" charset="0"/>
              <a:buChar char="•"/>
            </a:pPr>
            <a:r>
              <a:rPr lang="en-US" sz="3800" dirty="0"/>
              <a:t>A letter/number code (e.g., B3) identifies the submission’s problem; score assignment is suspended.  Candidate works with </a:t>
            </a:r>
            <a:r>
              <a:rPr lang="en-US" sz="3800" b="1" dirty="0"/>
              <a:t>program support</a:t>
            </a:r>
            <a:r>
              <a:rPr lang="en-US" sz="3800" dirty="0"/>
              <a:t> to identify and fix the misstep.</a:t>
            </a:r>
          </a:p>
          <a:p>
            <a:pPr marL="228600" indent="-228600">
              <a:lnSpc>
                <a:spcPct val="120000"/>
              </a:lnSpc>
              <a:spcBef>
                <a:spcPts val="0"/>
              </a:spcBef>
              <a:spcAft>
                <a:spcPts val="0"/>
              </a:spcAft>
              <a:buFont typeface="Arial" panose="020B0604020202020204" pitchFamily="34" charset="0"/>
              <a:buChar char="•"/>
            </a:pPr>
            <a:r>
              <a:rPr lang="en-US" sz="3800" dirty="0"/>
              <a:t>Common errors </a:t>
            </a:r>
          </a:p>
          <a:p>
            <a:pPr marL="1046988" lvl="2" indent="-571500">
              <a:lnSpc>
                <a:spcPct val="120000"/>
              </a:lnSpc>
              <a:spcBef>
                <a:spcPts val="0"/>
              </a:spcBef>
              <a:spcAft>
                <a:spcPts val="0"/>
              </a:spcAft>
              <a:buFont typeface="Courier New" panose="02070309020205020404" pitchFamily="49" charset="0"/>
              <a:buChar char="o"/>
            </a:pPr>
            <a:r>
              <a:rPr lang="en-US" sz="3800" dirty="0"/>
              <a:t>Submitted wrong cycle or step</a:t>
            </a:r>
          </a:p>
          <a:p>
            <a:pPr marL="1046988" lvl="2" indent="-571500">
              <a:lnSpc>
                <a:spcPct val="120000"/>
              </a:lnSpc>
              <a:spcBef>
                <a:spcPts val="0"/>
              </a:spcBef>
              <a:spcAft>
                <a:spcPts val="0"/>
              </a:spcAft>
              <a:buFont typeface="Courier New" panose="02070309020205020404" pitchFamily="49" charset="0"/>
              <a:buChar char="o"/>
            </a:pPr>
            <a:r>
              <a:rPr lang="en-US" sz="3800" dirty="0"/>
              <a:t>Uploaded document is illegible or wrong file type</a:t>
            </a:r>
          </a:p>
          <a:p>
            <a:pPr marL="1046988" lvl="2" indent="-571500">
              <a:lnSpc>
                <a:spcPct val="120000"/>
              </a:lnSpc>
              <a:spcBef>
                <a:spcPts val="0"/>
              </a:spcBef>
              <a:spcAft>
                <a:spcPts val="0"/>
              </a:spcAft>
              <a:buFont typeface="Courier New" panose="02070309020205020404" pitchFamily="49" charset="0"/>
              <a:buChar char="o"/>
            </a:pPr>
            <a:r>
              <a:rPr lang="en-US" sz="3800" dirty="0"/>
              <a:t>State indicator not identified</a:t>
            </a:r>
          </a:p>
          <a:p>
            <a:pPr marL="1046988" lvl="2" indent="-571500">
              <a:lnSpc>
                <a:spcPct val="120000"/>
              </a:lnSpc>
              <a:spcBef>
                <a:spcPts val="0"/>
              </a:spcBef>
              <a:spcAft>
                <a:spcPts val="0"/>
              </a:spcAft>
              <a:buFont typeface="Courier New" panose="02070309020205020404" pitchFamily="49" charset="0"/>
              <a:buChar char="o"/>
            </a:pPr>
            <a:r>
              <a:rPr lang="en-US" sz="3800" dirty="0"/>
              <a:t>Evidence (e.g., data sets) were not submitted</a:t>
            </a:r>
          </a:p>
          <a:p>
            <a:pPr marL="1046988" lvl="2" indent="-571500">
              <a:lnSpc>
                <a:spcPct val="120000"/>
              </a:lnSpc>
              <a:spcBef>
                <a:spcPts val="0"/>
              </a:spcBef>
              <a:spcAft>
                <a:spcPts val="0"/>
              </a:spcAft>
              <a:buFont typeface="Courier New" panose="02070309020205020404" pitchFamily="49" charset="0"/>
              <a:buChar char="o"/>
            </a:pPr>
            <a:r>
              <a:rPr lang="en-US" sz="3800" dirty="0"/>
              <a:t>Incorrect file was uploaded</a:t>
            </a:r>
          </a:p>
          <a:p>
            <a:pPr marL="1046988" lvl="2" indent="-571500">
              <a:lnSpc>
                <a:spcPct val="120000"/>
              </a:lnSpc>
              <a:spcBef>
                <a:spcPts val="0"/>
              </a:spcBef>
              <a:spcAft>
                <a:spcPts val="0"/>
              </a:spcAft>
              <a:buFont typeface="Courier New" panose="02070309020205020404" pitchFamily="49" charset="0"/>
              <a:buChar char="o"/>
            </a:pPr>
            <a:r>
              <a:rPr lang="en-US" sz="3800" dirty="0"/>
              <a:t>Not original content (candidate subject to institutional discipline)</a:t>
            </a:r>
          </a:p>
          <a:p>
            <a:pPr marL="228600" indent="-228600">
              <a:lnSpc>
                <a:spcPct val="120000"/>
              </a:lnSpc>
              <a:spcBef>
                <a:spcPts val="0"/>
              </a:spcBef>
              <a:spcAft>
                <a:spcPts val="0"/>
              </a:spcAft>
              <a:buFont typeface="Arial" panose="020B0604020202020204" pitchFamily="34" charset="0"/>
              <a:buChar char="•"/>
            </a:pPr>
            <a:r>
              <a:rPr lang="en-US" sz="3800" dirty="0"/>
              <a:t>Condition Coded submissions require the candidate to fully re-submit</a:t>
            </a:r>
          </a:p>
          <a:p>
            <a:pPr marL="228600" indent="-228600">
              <a:buFont typeface="Arial" panose="020B0604020202020204" pitchFamily="34" charset="0"/>
              <a:buChar char="•"/>
            </a:pPr>
            <a:endParaRPr lang="en-US" sz="3800" dirty="0"/>
          </a:p>
          <a:p>
            <a:pPr marL="521208" lvl="1" indent="-228600">
              <a:buFont typeface="Arial" panose="020B0604020202020204" pitchFamily="34" charset="0"/>
              <a:buChar char="•"/>
            </a:pPr>
            <a:endParaRPr lang="en-US" dirty="0"/>
          </a:p>
          <a:p>
            <a:pPr marL="521208" lvl="1" indent="-2286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ED0B9C47-5428-1D40-97F7-14925F381E24}"/>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24656604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FB27-5776-FE48-88B1-7FCB63C8BDB1}"/>
              </a:ext>
            </a:extLst>
          </p:cNvPr>
          <p:cNvSpPr>
            <a:spLocks noGrp="1"/>
          </p:cNvSpPr>
          <p:nvPr>
            <p:ph type="title"/>
          </p:nvPr>
        </p:nvSpPr>
        <p:spPr>
          <a:xfrm>
            <a:off x="310243" y="669471"/>
            <a:ext cx="11881757" cy="805360"/>
          </a:xfrm>
        </p:spPr>
        <p:txBody>
          <a:bodyPr>
            <a:normAutofit fontScale="90000"/>
          </a:bodyPr>
          <a:lstStyle/>
          <a:p>
            <a:r>
              <a:rPr lang="en-US" sz="4000" dirty="0"/>
              <a:t>Executive Order/CASC Candidates Differ </a:t>
            </a:r>
            <a:br>
              <a:rPr lang="en-US" sz="4000" dirty="0"/>
            </a:br>
            <a:r>
              <a:rPr lang="en-US" sz="4000" dirty="0"/>
              <a:t>                                          from PASC Candidates</a:t>
            </a:r>
          </a:p>
        </p:txBody>
      </p:sp>
      <p:sp>
        <p:nvSpPr>
          <p:cNvPr id="3" name="Content Placeholder 2">
            <a:extLst>
              <a:ext uri="{FF2B5EF4-FFF2-40B4-BE49-F238E27FC236}">
                <a16:creationId xmlns:a16="http://schemas.microsoft.com/office/drawing/2014/main" id="{C0C6215D-09F9-159C-C25F-1DC648C56018}"/>
              </a:ext>
            </a:extLst>
          </p:cNvPr>
          <p:cNvSpPr>
            <a:spLocks noGrp="1"/>
          </p:cNvSpPr>
          <p:nvPr>
            <p:ph sz="half" idx="1"/>
          </p:nvPr>
        </p:nvSpPr>
        <p:spPr>
          <a:xfrm>
            <a:off x="460465" y="1845735"/>
            <a:ext cx="4937760" cy="4023360"/>
          </a:xfrm>
        </p:spPr>
        <p:txBody>
          <a:bodyPr>
            <a:normAutofit fontScale="70000" lnSpcReduction="20000"/>
          </a:bodyPr>
          <a:lstStyle/>
          <a:p>
            <a:pPr marL="0" indent="0" algn="ctr">
              <a:lnSpc>
                <a:spcPct val="120000"/>
              </a:lnSpc>
              <a:buNone/>
            </a:pPr>
            <a:r>
              <a:rPr lang="en-US" b="1" dirty="0">
                <a:solidFill>
                  <a:srgbClr val="0070C0"/>
                </a:solidFill>
              </a:rPr>
              <a:t>Ways a CASC Candidate is Different</a:t>
            </a:r>
          </a:p>
          <a:p>
            <a:pPr marL="401638" indent="-401638">
              <a:lnSpc>
                <a:spcPct val="120000"/>
              </a:lnSpc>
              <a:buFont typeface="Wingdings" pitchFamily="2" charset="2"/>
              <a:buChar char="v"/>
            </a:pPr>
            <a:r>
              <a:rPr lang="en-US" dirty="0">
                <a:solidFill>
                  <a:srgbClr val="0070C0"/>
                </a:solidFill>
              </a:rPr>
              <a:t>They hold an administrative position and have admin responsibilities</a:t>
            </a:r>
          </a:p>
          <a:p>
            <a:pPr marL="401638" indent="-401638">
              <a:lnSpc>
                <a:spcPct val="120000"/>
              </a:lnSpc>
              <a:buFont typeface="Wingdings" pitchFamily="2" charset="2"/>
              <a:buChar char="v"/>
            </a:pPr>
            <a:r>
              <a:rPr lang="en-US" dirty="0">
                <a:solidFill>
                  <a:srgbClr val="0070C0"/>
                </a:solidFill>
              </a:rPr>
              <a:t>They are involved in the running of a school</a:t>
            </a:r>
          </a:p>
          <a:p>
            <a:pPr marL="401638" indent="-401638">
              <a:lnSpc>
                <a:spcPct val="120000"/>
              </a:lnSpc>
              <a:buFont typeface="Wingdings" pitchFamily="2" charset="2"/>
              <a:buChar char="v"/>
            </a:pPr>
            <a:r>
              <a:rPr lang="en-US" dirty="0">
                <a:solidFill>
                  <a:srgbClr val="0070C0"/>
                </a:solidFill>
              </a:rPr>
              <a:t>It may be easier to access data</a:t>
            </a:r>
          </a:p>
          <a:p>
            <a:pPr marL="401638" indent="-401638">
              <a:lnSpc>
                <a:spcPct val="120000"/>
              </a:lnSpc>
              <a:buFont typeface="Wingdings" pitchFamily="2" charset="2"/>
              <a:buChar char="v"/>
            </a:pPr>
            <a:r>
              <a:rPr lang="en-US" dirty="0">
                <a:solidFill>
                  <a:srgbClr val="0070C0"/>
                </a:solidFill>
              </a:rPr>
              <a:t>It may be more difficult to find “colleagues” to serve on a COP</a:t>
            </a:r>
          </a:p>
          <a:p>
            <a:pPr marL="401638" indent="-401638">
              <a:lnSpc>
                <a:spcPct val="120000"/>
              </a:lnSpc>
              <a:buFont typeface="Wingdings" pitchFamily="2" charset="2"/>
              <a:buChar char="v"/>
            </a:pPr>
            <a:r>
              <a:rPr lang="en-US" dirty="0">
                <a:solidFill>
                  <a:srgbClr val="0070C0"/>
                </a:solidFill>
              </a:rPr>
              <a:t>It may be challenging to assume a “coaching” vs. evaluative role</a:t>
            </a:r>
          </a:p>
        </p:txBody>
      </p:sp>
      <p:sp>
        <p:nvSpPr>
          <p:cNvPr id="4" name="Content Placeholder 3">
            <a:extLst>
              <a:ext uri="{FF2B5EF4-FFF2-40B4-BE49-F238E27FC236}">
                <a16:creationId xmlns:a16="http://schemas.microsoft.com/office/drawing/2014/main" id="{EB54280A-7ADC-48DD-1A9D-A6C423B9E7CF}"/>
              </a:ext>
            </a:extLst>
          </p:cNvPr>
          <p:cNvSpPr>
            <a:spLocks noGrp="1"/>
          </p:cNvSpPr>
          <p:nvPr>
            <p:ph sz="half" idx="2"/>
          </p:nvPr>
        </p:nvSpPr>
        <p:spPr>
          <a:xfrm>
            <a:off x="5940334" y="1845735"/>
            <a:ext cx="5513616" cy="4342794"/>
          </a:xfrm>
        </p:spPr>
        <p:txBody>
          <a:bodyPr>
            <a:normAutofit fontScale="70000" lnSpcReduction="20000"/>
          </a:bodyPr>
          <a:lstStyle/>
          <a:p>
            <a:pPr marL="0" indent="0" algn="ctr">
              <a:lnSpc>
                <a:spcPct val="110000"/>
              </a:lnSpc>
              <a:buNone/>
            </a:pPr>
            <a:r>
              <a:rPr lang="en-US" b="1" dirty="0"/>
              <a:t>Considerations in Supporting a CASC Candidate</a:t>
            </a:r>
          </a:p>
          <a:p>
            <a:pPr marL="287338" indent="-287338">
              <a:lnSpc>
                <a:spcPct val="110000"/>
              </a:lnSpc>
              <a:buFont typeface="Wingdings" pitchFamily="2" charset="2"/>
              <a:buChar char="Ø"/>
            </a:pPr>
            <a:r>
              <a:rPr lang="en-US" dirty="0"/>
              <a:t>The cycle tasks should be embedded in their daily responsibilities whenever possible</a:t>
            </a:r>
          </a:p>
          <a:p>
            <a:pPr marL="287338" indent="-287338">
              <a:lnSpc>
                <a:spcPct val="110000"/>
              </a:lnSpc>
              <a:buFont typeface="Wingdings" pitchFamily="2" charset="2"/>
              <a:buChar char="Ø"/>
            </a:pPr>
            <a:r>
              <a:rPr lang="en-US" dirty="0"/>
              <a:t>Time to work on the tasks of each cycle can be part of their regular workday hours (analyzing data, implementing a change, coaching teachers)</a:t>
            </a:r>
          </a:p>
          <a:p>
            <a:pPr marL="287338" indent="-287338">
              <a:lnSpc>
                <a:spcPct val="110000"/>
              </a:lnSpc>
              <a:buFont typeface="Wingdings" pitchFamily="2" charset="2"/>
              <a:buChar char="Ø"/>
            </a:pPr>
            <a:r>
              <a:rPr lang="en-US" dirty="0"/>
              <a:t> Having a site administrator who understands the tasks and paves the way for the candidate can be very helpful...“our” task, not “their” task attitude</a:t>
            </a:r>
          </a:p>
        </p:txBody>
      </p:sp>
      <p:sp>
        <p:nvSpPr>
          <p:cNvPr id="5" name="Slide Number Placeholder 4">
            <a:extLst>
              <a:ext uri="{FF2B5EF4-FFF2-40B4-BE49-F238E27FC236}">
                <a16:creationId xmlns:a16="http://schemas.microsoft.com/office/drawing/2014/main" id="{52CC2E21-D9DD-6F82-8282-77443C9793A2}"/>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42658272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85C5E65-62F6-3D49-B623-899701DE8039}"/>
              </a:ext>
            </a:extLst>
          </p:cNvPr>
          <p:cNvSpPr>
            <a:spLocks noGrp="1"/>
          </p:cNvSpPr>
          <p:nvPr>
            <p:ph type="title"/>
          </p:nvPr>
        </p:nvSpPr>
        <p:spPr>
          <a:xfrm>
            <a:off x="747406" y="1101946"/>
            <a:ext cx="3401961" cy="4130423"/>
          </a:xfrm>
        </p:spPr>
        <p:txBody>
          <a:bodyPr vert="horz" lIns="91440" tIns="45720" rIns="91440" bIns="45720" rtlCol="0" anchor="b">
            <a:normAutofit fontScale="90000"/>
          </a:bodyPr>
          <a:lstStyle/>
          <a:p>
            <a:pPr>
              <a:lnSpc>
                <a:spcPct val="100000"/>
              </a:lnSpc>
            </a:pPr>
            <a:br>
              <a:rPr lang="en-US" sz="2600" dirty="0"/>
            </a:br>
            <a:r>
              <a:rPr lang="en-US" sz="4000" b="1" dirty="0"/>
              <a:t>Cycle One:</a:t>
            </a:r>
            <a:br>
              <a:rPr lang="en-US" sz="4000" b="1" dirty="0"/>
            </a:br>
            <a:br>
              <a:rPr lang="en-US" sz="4000" dirty="0"/>
            </a:br>
            <a:r>
              <a:rPr lang="en-US" sz="4000" dirty="0"/>
              <a:t>Analyzing Data to Inform School Improvement and Promote Equity</a:t>
            </a:r>
          </a:p>
        </p:txBody>
      </p:sp>
      <p:pic>
        <p:nvPicPr>
          <p:cNvPr id="3" name="Picture 2" descr="A graphic showing the connection among Data, Analysis, and ideas.">
            <a:extLst>
              <a:ext uri="{FF2B5EF4-FFF2-40B4-BE49-F238E27FC236}">
                <a16:creationId xmlns:a16="http://schemas.microsoft.com/office/drawing/2014/main" id="{13B7E754-3E6E-CB45-8732-B2F94F56DDFB}"/>
              </a:ext>
            </a:extLst>
          </p:cNvPr>
          <p:cNvPicPr>
            <a:picLocks noChangeAspect="1"/>
          </p:cNvPicPr>
          <p:nvPr/>
        </p:nvPicPr>
        <p:blipFill>
          <a:blip r:embed="rId3"/>
          <a:stretch>
            <a:fillRect/>
          </a:stretch>
        </p:blipFill>
        <p:spPr>
          <a:xfrm>
            <a:off x="4753196" y="855914"/>
            <a:ext cx="6912217" cy="4251013"/>
          </a:xfrm>
          <a:prstGeom prst="rect">
            <a:avLst/>
          </a:prstGeom>
        </p:spPr>
      </p:pic>
      <p:cxnSp>
        <p:nvCxnSpPr>
          <p:cNvPr id="43"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D5B0473-602D-1042-993C-A23ABCA7F33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12</a:t>
            </a:fld>
            <a:endParaRPr lang="en-US"/>
          </a:p>
        </p:txBody>
      </p:sp>
    </p:spTree>
    <p:extLst>
      <p:ext uri="{BB962C8B-B14F-4D97-AF65-F5344CB8AC3E}">
        <p14:creationId xmlns:p14="http://schemas.microsoft.com/office/powerpoint/2010/main" val="22048263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2E00D-43D4-BB8E-AC8B-C3B1D615996C}"/>
            </a:ext>
          </a:extLst>
        </p:cNvPr>
        <p:cNvGrpSpPr/>
        <p:nvPr/>
      </p:nvGrpSpPr>
      <p:grpSpPr>
        <a:xfrm>
          <a:off x="0" y="0"/>
          <a:ext cx="0" cy="0"/>
          <a:chOff x="0" y="0"/>
          <a:chExt cx="0" cy="0"/>
        </a:xfrm>
      </p:grpSpPr>
      <p:sp>
        <p:nvSpPr>
          <p:cNvPr id="16" name="Title 15" descr="Overview of Cycle 1 Steps">
            <a:extLst>
              <a:ext uri="{FF2B5EF4-FFF2-40B4-BE49-F238E27FC236}">
                <a16:creationId xmlns:a16="http://schemas.microsoft.com/office/drawing/2014/main" id="{A198DBDA-3F0D-EDD4-9AB5-2162E43F94C2}"/>
              </a:ext>
            </a:extLst>
          </p:cNvPr>
          <p:cNvSpPr>
            <a:spLocks noGrp="1"/>
          </p:cNvSpPr>
          <p:nvPr>
            <p:ph type="title" idx="4294967295"/>
          </p:nvPr>
        </p:nvSpPr>
        <p:spPr>
          <a:xfrm>
            <a:off x="626252" y="2322589"/>
            <a:ext cx="281899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Overview of the Cycle 1 Steps:</a:t>
            </a:r>
          </a:p>
        </p:txBody>
      </p:sp>
      <p:sp>
        <p:nvSpPr>
          <p:cNvPr id="2" name="Triangle 1" descr="An isosceles triangle with the point at the bottom of the slide, illustrating that this cycle starts with broad categories and work down a list of every-narrowing steps until the candidate arrives at a self-reflection on the cycle.">
            <a:extLst>
              <a:ext uri="{FF2B5EF4-FFF2-40B4-BE49-F238E27FC236}">
                <a16:creationId xmlns:a16="http://schemas.microsoft.com/office/drawing/2014/main" id="{C80EE6A0-4406-2A4E-550A-DC1F5A38DE40}"/>
              </a:ext>
            </a:extLst>
          </p:cNvPr>
          <p:cNvSpPr/>
          <p:nvPr/>
        </p:nvSpPr>
        <p:spPr>
          <a:xfrm rot="10800000">
            <a:off x="2236137" y="465825"/>
            <a:ext cx="7004649" cy="6096709"/>
          </a:xfrm>
          <a:prstGeom prst="triangle">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E5945C-546E-FB69-8DDC-BE5E587EBDEF}"/>
              </a:ext>
            </a:extLst>
          </p:cNvPr>
          <p:cNvSpPr/>
          <p:nvPr/>
        </p:nvSpPr>
        <p:spPr>
          <a:xfrm>
            <a:off x="4070433" y="465467"/>
            <a:ext cx="3397084" cy="369332"/>
          </a:xfrm>
          <a:prstGeom prst="rect">
            <a:avLst/>
          </a:prstGeom>
        </p:spPr>
        <p:txBody>
          <a:bodyPr wrap="none">
            <a:spAutoFit/>
          </a:bodyPr>
          <a:lstStyle/>
          <a:p>
            <a:r>
              <a:rPr lang="en-US" dirty="0"/>
              <a:t>Choose a CA state indicator</a:t>
            </a:r>
          </a:p>
        </p:txBody>
      </p:sp>
      <p:sp>
        <p:nvSpPr>
          <p:cNvPr id="7" name="Rectangle 6">
            <a:extLst>
              <a:ext uri="{FF2B5EF4-FFF2-40B4-BE49-F238E27FC236}">
                <a16:creationId xmlns:a16="http://schemas.microsoft.com/office/drawing/2014/main" id="{1AC3651F-62C6-CF85-CA57-B163BA7E73F2}"/>
              </a:ext>
            </a:extLst>
          </p:cNvPr>
          <p:cNvSpPr/>
          <p:nvPr/>
        </p:nvSpPr>
        <p:spPr>
          <a:xfrm>
            <a:off x="3673475" y="1155511"/>
            <a:ext cx="4129977" cy="369332"/>
          </a:xfrm>
          <a:prstGeom prst="rect">
            <a:avLst/>
          </a:prstGeom>
        </p:spPr>
        <p:txBody>
          <a:bodyPr wrap="none">
            <a:spAutoFit/>
          </a:bodyPr>
          <a:lstStyle/>
          <a:p>
            <a:r>
              <a:rPr lang="en-US" dirty="0"/>
              <a:t>Conduct quantitative Data Review</a:t>
            </a:r>
          </a:p>
        </p:txBody>
      </p:sp>
      <p:sp>
        <p:nvSpPr>
          <p:cNvPr id="8" name="Rectangle 7">
            <a:extLst>
              <a:ext uri="{FF2B5EF4-FFF2-40B4-BE49-F238E27FC236}">
                <a16:creationId xmlns:a16="http://schemas.microsoft.com/office/drawing/2014/main" id="{B1F3FB6A-5DEB-3DDC-3588-3C0A821C604F}"/>
              </a:ext>
            </a:extLst>
          </p:cNvPr>
          <p:cNvSpPr/>
          <p:nvPr/>
        </p:nvSpPr>
        <p:spPr>
          <a:xfrm>
            <a:off x="4326057" y="1716853"/>
            <a:ext cx="2824812" cy="369332"/>
          </a:xfrm>
          <a:prstGeom prst="rect">
            <a:avLst/>
          </a:prstGeom>
        </p:spPr>
        <p:txBody>
          <a:bodyPr wrap="none">
            <a:spAutoFit/>
          </a:bodyPr>
          <a:lstStyle/>
          <a:p>
            <a:r>
              <a:rPr lang="en-US" dirty="0"/>
              <a:t>Select a student group</a:t>
            </a:r>
          </a:p>
        </p:txBody>
      </p:sp>
      <p:sp>
        <p:nvSpPr>
          <p:cNvPr id="10" name="Rectangle 9">
            <a:extLst>
              <a:ext uri="{FF2B5EF4-FFF2-40B4-BE49-F238E27FC236}">
                <a16:creationId xmlns:a16="http://schemas.microsoft.com/office/drawing/2014/main" id="{D3DEE099-FD82-4C5B-4FF1-EF0FCEC3820D}"/>
              </a:ext>
            </a:extLst>
          </p:cNvPr>
          <p:cNvSpPr/>
          <p:nvPr/>
        </p:nvSpPr>
        <p:spPr>
          <a:xfrm>
            <a:off x="3737104" y="2244088"/>
            <a:ext cx="4063741" cy="369332"/>
          </a:xfrm>
          <a:prstGeom prst="rect">
            <a:avLst/>
          </a:prstGeom>
        </p:spPr>
        <p:txBody>
          <a:bodyPr wrap="none">
            <a:spAutoFit/>
          </a:bodyPr>
          <a:lstStyle/>
          <a:p>
            <a:r>
              <a:rPr lang="en-US" dirty="0"/>
              <a:t>Collect &amp; analyze qualitative data</a:t>
            </a:r>
          </a:p>
        </p:txBody>
      </p:sp>
      <p:sp>
        <p:nvSpPr>
          <p:cNvPr id="11" name="Rectangle 10">
            <a:extLst>
              <a:ext uri="{FF2B5EF4-FFF2-40B4-BE49-F238E27FC236}">
                <a16:creationId xmlns:a16="http://schemas.microsoft.com/office/drawing/2014/main" id="{D9459F6C-C59B-1D3B-37F6-3E5E30CEE051}"/>
              </a:ext>
            </a:extLst>
          </p:cNvPr>
          <p:cNvSpPr/>
          <p:nvPr/>
        </p:nvSpPr>
        <p:spPr>
          <a:xfrm>
            <a:off x="3745010" y="2814238"/>
            <a:ext cx="4038926" cy="323165"/>
          </a:xfrm>
          <a:prstGeom prst="rect">
            <a:avLst/>
          </a:prstGeom>
        </p:spPr>
        <p:txBody>
          <a:bodyPr wrap="none">
            <a:spAutoFit/>
          </a:bodyPr>
          <a:lstStyle/>
          <a:p>
            <a:r>
              <a:rPr lang="en-US" sz="1500" dirty="0"/>
              <a:t>Determine equity gap for student group</a:t>
            </a:r>
          </a:p>
        </p:txBody>
      </p:sp>
      <p:sp>
        <p:nvSpPr>
          <p:cNvPr id="12" name="Rectangle 11">
            <a:extLst>
              <a:ext uri="{FF2B5EF4-FFF2-40B4-BE49-F238E27FC236}">
                <a16:creationId xmlns:a16="http://schemas.microsoft.com/office/drawing/2014/main" id="{4C736BFC-8EC6-8DE1-AB40-56D9E3D33D63}"/>
              </a:ext>
            </a:extLst>
          </p:cNvPr>
          <p:cNvSpPr/>
          <p:nvPr/>
        </p:nvSpPr>
        <p:spPr>
          <a:xfrm>
            <a:off x="4480444" y="3221411"/>
            <a:ext cx="2449710" cy="646331"/>
          </a:xfrm>
          <a:prstGeom prst="rect">
            <a:avLst/>
          </a:prstGeom>
        </p:spPr>
        <p:txBody>
          <a:bodyPr wrap="none">
            <a:spAutoFit/>
          </a:bodyPr>
          <a:lstStyle/>
          <a:p>
            <a:r>
              <a:rPr lang="en-US" dirty="0"/>
              <a:t>Identify potential </a:t>
            </a:r>
          </a:p>
          <a:p>
            <a:r>
              <a:rPr lang="en-US" dirty="0"/>
              <a:t>contributing factors</a:t>
            </a:r>
          </a:p>
        </p:txBody>
      </p:sp>
      <p:sp>
        <p:nvSpPr>
          <p:cNvPr id="13" name="Rectangle 12">
            <a:extLst>
              <a:ext uri="{FF2B5EF4-FFF2-40B4-BE49-F238E27FC236}">
                <a16:creationId xmlns:a16="http://schemas.microsoft.com/office/drawing/2014/main" id="{177EAB6C-2DE7-CCA1-6D4F-7CCED1236FD1}"/>
              </a:ext>
            </a:extLst>
          </p:cNvPr>
          <p:cNvSpPr/>
          <p:nvPr/>
        </p:nvSpPr>
        <p:spPr>
          <a:xfrm>
            <a:off x="4541488" y="4035327"/>
            <a:ext cx="2393950" cy="584775"/>
          </a:xfrm>
          <a:prstGeom prst="rect">
            <a:avLst/>
          </a:prstGeom>
        </p:spPr>
        <p:txBody>
          <a:bodyPr wrap="square">
            <a:spAutoFit/>
          </a:bodyPr>
          <a:lstStyle/>
          <a:p>
            <a:pPr algn="ctr"/>
            <a:r>
              <a:rPr lang="en-US" sz="1600" dirty="0"/>
              <a:t>Develop a </a:t>
            </a:r>
          </a:p>
          <a:p>
            <a:pPr algn="ctr"/>
            <a:r>
              <a:rPr lang="en-US" sz="1600" dirty="0"/>
              <a:t>problem statement</a:t>
            </a:r>
          </a:p>
        </p:txBody>
      </p:sp>
      <p:sp>
        <p:nvSpPr>
          <p:cNvPr id="15" name="Rectangle 14">
            <a:extLst>
              <a:ext uri="{FF2B5EF4-FFF2-40B4-BE49-F238E27FC236}">
                <a16:creationId xmlns:a16="http://schemas.microsoft.com/office/drawing/2014/main" id="{9DE2F14E-7A78-DF04-E1DF-B8D218B68EA2}"/>
              </a:ext>
            </a:extLst>
          </p:cNvPr>
          <p:cNvSpPr/>
          <p:nvPr/>
        </p:nvSpPr>
        <p:spPr>
          <a:xfrm>
            <a:off x="4640163" y="4678861"/>
            <a:ext cx="2309813" cy="830997"/>
          </a:xfrm>
          <a:prstGeom prst="rect">
            <a:avLst/>
          </a:prstGeom>
        </p:spPr>
        <p:txBody>
          <a:bodyPr wrap="square">
            <a:spAutoFit/>
          </a:bodyPr>
          <a:lstStyle/>
          <a:p>
            <a:pPr algn="ctr"/>
            <a:r>
              <a:rPr lang="en-US" sz="1600" dirty="0"/>
              <a:t>Identify strategies </a:t>
            </a:r>
          </a:p>
          <a:p>
            <a:pPr algn="ctr"/>
            <a:r>
              <a:rPr lang="en-US" sz="1600" dirty="0"/>
              <a:t>seek feedback</a:t>
            </a:r>
          </a:p>
          <a:p>
            <a:pPr algn="ctr"/>
            <a:r>
              <a:rPr lang="en-US" sz="1600" dirty="0"/>
              <a:t>adjust</a:t>
            </a:r>
          </a:p>
        </p:txBody>
      </p:sp>
      <p:sp>
        <p:nvSpPr>
          <p:cNvPr id="14" name="Rectangle 13">
            <a:extLst>
              <a:ext uri="{FF2B5EF4-FFF2-40B4-BE49-F238E27FC236}">
                <a16:creationId xmlns:a16="http://schemas.microsoft.com/office/drawing/2014/main" id="{3F2A9044-7355-8DC7-CE8E-4D3ED19B94D9}"/>
              </a:ext>
            </a:extLst>
          </p:cNvPr>
          <p:cNvSpPr/>
          <p:nvPr/>
        </p:nvSpPr>
        <p:spPr>
          <a:xfrm>
            <a:off x="5235575" y="5677443"/>
            <a:ext cx="972510" cy="369332"/>
          </a:xfrm>
          <a:prstGeom prst="rect">
            <a:avLst/>
          </a:prstGeom>
        </p:spPr>
        <p:txBody>
          <a:bodyPr wrap="none">
            <a:spAutoFit/>
          </a:bodyPr>
          <a:lstStyle/>
          <a:p>
            <a:r>
              <a:rPr lang="en-US" dirty="0"/>
              <a:t>Reflect</a:t>
            </a:r>
          </a:p>
        </p:txBody>
      </p:sp>
      <p:sp>
        <p:nvSpPr>
          <p:cNvPr id="4" name="Slide Number Placeholder 3">
            <a:extLst>
              <a:ext uri="{FF2B5EF4-FFF2-40B4-BE49-F238E27FC236}">
                <a16:creationId xmlns:a16="http://schemas.microsoft.com/office/drawing/2014/main" id="{71FB7FAB-3E32-7DF0-0A0D-735B31F444CD}"/>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74552503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3A51E27E-02B7-431C-94F3-7BAF2238D496}" type="slidenum">
              <a:rPr lang="en-US" smtClean="0"/>
              <a:pPr defTabSz="914400">
                <a:spcAft>
                  <a:spcPts val="600"/>
                </a:spcAft>
              </a:pPr>
              <a:t>14</a:t>
            </a:fld>
            <a:endParaRPr lang="en-US"/>
          </a:p>
        </p:txBody>
      </p:sp>
      <p:sp>
        <p:nvSpPr>
          <p:cNvPr id="6" name="Title 5"/>
          <p:cNvSpPr>
            <a:spLocks noGrp="1"/>
          </p:cNvSpPr>
          <p:nvPr>
            <p:ph type="title"/>
          </p:nvPr>
        </p:nvSpPr>
        <p:spPr>
          <a:xfrm>
            <a:off x="7978343" y="1915704"/>
            <a:ext cx="3659246" cy="2926080"/>
          </a:xfrm>
        </p:spPr>
        <p:txBody>
          <a:bodyPr vert="horz" lIns="91440" tIns="45720" rIns="91440" bIns="45720" rtlCol="0" anchor="b">
            <a:normAutofit fontScale="90000"/>
          </a:bodyPr>
          <a:lstStyle/>
          <a:p>
            <a:pPr>
              <a:lnSpc>
                <a:spcPct val="150000"/>
              </a:lnSpc>
            </a:pPr>
            <a:r>
              <a:rPr lang="en-US" sz="4400" dirty="0">
                <a:solidFill>
                  <a:schemeClr val="tx1"/>
                </a:solidFill>
              </a:rPr>
              <a:t>Cycle 1 </a:t>
            </a:r>
            <a:br>
              <a:rPr lang="en-US" sz="4400" dirty="0">
                <a:solidFill>
                  <a:schemeClr val="tx1"/>
                </a:solidFill>
              </a:rPr>
            </a:br>
            <a:r>
              <a:rPr lang="en-US" sz="4400" dirty="0">
                <a:solidFill>
                  <a:schemeClr val="tx1"/>
                </a:solidFill>
              </a:rPr>
              <a:t>Step 1 Investigate</a:t>
            </a:r>
          </a:p>
        </p:txBody>
      </p:sp>
      <p:pic>
        <p:nvPicPr>
          <p:cNvPr id="10" name="Graphic 9" descr="Magnifying glass">
            <a:extLst>
              <a:ext uri="{FF2B5EF4-FFF2-40B4-BE49-F238E27FC236}">
                <a16:creationId xmlns:a16="http://schemas.microsoft.com/office/drawing/2014/main" id="{8B3B1CD8-E564-4443-B9F6-4ECAC74095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912" y="640080"/>
            <a:ext cx="5577840" cy="5577840"/>
          </a:xfrm>
          <a:prstGeom prst="rect">
            <a:avLst/>
          </a:prstGeom>
        </p:spPr>
      </p:pic>
    </p:spTree>
    <p:extLst>
      <p:ext uri="{BB962C8B-B14F-4D97-AF65-F5344CB8AC3E}">
        <p14:creationId xmlns:p14="http://schemas.microsoft.com/office/powerpoint/2010/main" val="2999978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401758"/>
            <a:ext cx="11791421" cy="1107482"/>
          </a:xfrm>
        </p:spPr>
        <p:txBody>
          <a:bodyPr>
            <a:normAutofit fontScale="90000"/>
          </a:bodyPr>
          <a:lstStyle/>
          <a:p>
            <a:r>
              <a:rPr lang="en-US" dirty="0"/>
              <a:t>Cycle 1 Step 1:  </a:t>
            </a:r>
            <a:br>
              <a:rPr lang="en-US" dirty="0"/>
            </a:br>
            <a:r>
              <a:rPr lang="en-US" dirty="0"/>
              <a:t>                       </a:t>
            </a:r>
            <a:r>
              <a:rPr lang="en-US" sz="4400" dirty="0"/>
              <a:t>Assessment Guide (p 5-8)</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254833" y="1509240"/>
            <a:ext cx="12082072" cy="4980190"/>
          </a:xfrm>
        </p:spPr>
        <p:txBody>
          <a:bodyPr>
            <a:normAutofit lnSpcReduction="10000"/>
          </a:bodyPr>
          <a:lstStyle/>
          <a:p>
            <a:pPr marL="685800" indent="-627063">
              <a:lnSpc>
                <a:spcPct val="120000"/>
              </a:lnSpc>
              <a:spcBef>
                <a:spcPts val="0"/>
              </a:spcBef>
              <a:spcAft>
                <a:spcPts val="0"/>
              </a:spcAft>
              <a:buNone/>
            </a:pPr>
            <a:r>
              <a:rPr lang="en-US" sz="2400" b="1" dirty="0">
                <a:solidFill>
                  <a:schemeClr val="bg2">
                    <a:lumMod val="75000"/>
                  </a:schemeClr>
                </a:solidFill>
              </a:rPr>
              <a:t>Part A</a:t>
            </a:r>
            <a:r>
              <a:rPr lang="en-US" sz="2400" dirty="0">
                <a:solidFill>
                  <a:schemeClr val="bg2">
                    <a:lumMod val="75000"/>
                  </a:schemeClr>
                </a:solidFill>
              </a:rPr>
              <a:t>. </a:t>
            </a:r>
            <a:r>
              <a:rPr lang="en-US" sz="2400" dirty="0">
                <a:solidFill>
                  <a:schemeClr val="bg2">
                    <a:lumMod val="75000"/>
                  </a:schemeClr>
                </a:solidFill>
                <a:effectLst/>
                <a:latin typeface="Calibri" panose="020F0502020204030204" pitchFamily="34" charset="0"/>
              </a:rPr>
              <a:t>Data Tables and Written Narrative:  Data Collection and Equity Gap Analysis </a:t>
            </a:r>
            <a:r>
              <a:rPr lang="en-US" sz="2400" b="1" dirty="0">
                <a:solidFill>
                  <a:schemeClr val="bg2">
                    <a:lumMod val="75000"/>
                  </a:schemeClr>
                </a:solidFill>
                <a:effectLst/>
                <a:latin typeface="Calibri" panose="020F0502020204030204" pitchFamily="34" charset="0"/>
              </a:rPr>
              <a:t>Template</a:t>
            </a:r>
          </a:p>
          <a:p>
            <a:pPr marL="342900" indent="-342900">
              <a:lnSpc>
                <a:spcPct val="120000"/>
              </a:lnSpc>
              <a:spcBef>
                <a:spcPts val="0"/>
              </a:spcBef>
              <a:spcAft>
                <a:spcPts val="0"/>
              </a:spcAft>
              <a:buFont typeface="+mj-lt"/>
              <a:buAutoNum type="romanUcPeriod"/>
            </a:pPr>
            <a:r>
              <a:rPr lang="en-US" sz="2200" dirty="0"/>
              <a:t> School Vision, Mission, and/or Goals</a:t>
            </a:r>
          </a:p>
          <a:p>
            <a:pPr marL="806958" lvl="1" indent="-514350">
              <a:lnSpc>
                <a:spcPct val="120000"/>
              </a:lnSpc>
              <a:spcBef>
                <a:spcPts val="0"/>
              </a:spcBef>
              <a:spcAft>
                <a:spcPts val="0"/>
              </a:spcAft>
              <a:buFont typeface="+mj-lt"/>
              <a:buAutoNum type="romanLcPeriod"/>
            </a:pPr>
            <a:r>
              <a:rPr lang="en-US" sz="2200" dirty="0"/>
              <a:t>Investigate the vision, mission, and goals of selected school</a:t>
            </a:r>
          </a:p>
          <a:p>
            <a:pPr marL="806958" lvl="1" indent="-514350">
              <a:lnSpc>
                <a:spcPct val="120000"/>
              </a:lnSpc>
              <a:spcBef>
                <a:spcPts val="0"/>
              </a:spcBef>
              <a:spcAft>
                <a:spcPts val="0"/>
              </a:spcAft>
              <a:buFont typeface="+mj-lt"/>
              <a:buAutoNum type="romanLcPeriod"/>
            </a:pPr>
            <a:r>
              <a:rPr lang="en-US" sz="2200" dirty="0"/>
              <a:t>Record your findings</a:t>
            </a:r>
          </a:p>
          <a:p>
            <a:pPr marL="514350" indent="-514350">
              <a:lnSpc>
                <a:spcPct val="120000"/>
              </a:lnSpc>
              <a:spcBef>
                <a:spcPts val="0"/>
              </a:spcBef>
              <a:spcAft>
                <a:spcPts val="0"/>
              </a:spcAft>
              <a:buFont typeface="+mj-lt"/>
              <a:buAutoNum type="romanUcPeriod"/>
            </a:pPr>
            <a:r>
              <a:rPr lang="en-US" sz="2200" dirty="0"/>
              <a:t>Initial Data Collection</a:t>
            </a:r>
          </a:p>
          <a:p>
            <a:pPr marL="806958" lvl="1" indent="-514350">
              <a:lnSpc>
                <a:spcPct val="120000"/>
              </a:lnSpc>
              <a:spcBef>
                <a:spcPts val="0"/>
              </a:spcBef>
              <a:spcAft>
                <a:spcPts val="0"/>
              </a:spcAft>
              <a:buFont typeface="+mj-lt"/>
              <a:buAutoNum type="romanLcPeriod"/>
            </a:pPr>
            <a:r>
              <a:rPr lang="en-US" sz="2200" dirty="0">
                <a:effectLst/>
                <a:latin typeface="Calibri" panose="020F0502020204030204" pitchFamily="34" charset="0"/>
              </a:rPr>
              <a:t> Select </a:t>
            </a:r>
            <a:r>
              <a:rPr lang="en-US" sz="2200" b="1" dirty="0">
                <a:effectLst/>
                <a:latin typeface="Calibri" panose="020F0502020204030204" pitchFamily="34" charset="0"/>
              </a:rPr>
              <a:t>CA Indicator </a:t>
            </a:r>
            <a:r>
              <a:rPr lang="en-US" sz="2200" dirty="0">
                <a:effectLst/>
                <a:latin typeface="Calibri" panose="020F0502020204030204" pitchFamily="34" charset="0"/>
              </a:rPr>
              <a:t>topic or well-being issue related to </a:t>
            </a:r>
            <a:r>
              <a:rPr lang="en-US" sz="2200" dirty="0"/>
              <a:t>your selected</a:t>
            </a:r>
            <a:r>
              <a:rPr lang="en-US" sz="2200" dirty="0">
                <a:effectLst/>
                <a:latin typeface="Calibri" panose="020F0502020204030204" pitchFamily="34" charset="0"/>
              </a:rPr>
              <a:t> school</a:t>
            </a:r>
          </a:p>
          <a:p>
            <a:pPr marL="806958" lvl="1" indent="-514350">
              <a:lnSpc>
                <a:spcPct val="120000"/>
              </a:lnSpc>
              <a:spcBef>
                <a:spcPts val="0"/>
              </a:spcBef>
              <a:spcAft>
                <a:spcPts val="0"/>
              </a:spcAft>
              <a:buFont typeface="+mj-lt"/>
              <a:buAutoNum type="romanLcPeriod"/>
            </a:pPr>
            <a:r>
              <a:rPr lang="en-US" sz="2200" dirty="0"/>
              <a:t>Collect and Analyze Quantitative Data</a:t>
            </a:r>
          </a:p>
          <a:p>
            <a:pPr marL="806958" lvl="1" indent="-514350">
              <a:lnSpc>
                <a:spcPct val="120000"/>
              </a:lnSpc>
              <a:spcBef>
                <a:spcPts val="0"/>
              </a:spcBef>
              <a:spcAft>
                <a:spcPts val="0"/>
              </a:spcAft>
              <a:buFont typeface="+mj-lt"/>
              <a:buAutoNum type="romanLcPeriod"/>
            </a:pPr>
            <a:r>
              <a:rPr lang="en-US" sz="2200" dirty="0"/>
              <a:t>Select </a:t>
            </a:r>
            <a:r>
              <a:rPr lang="en-US" sz="2200" b="1" dirty="0"/>
              <a:t>one</a:t>
            </a:r>
            <a:r>
              <a:rPr lang="en-US" sz="2200" dirty="0"/>
              <a:t> student group</a:t>
            </a:r>
          </a:p>
          <a:p>
            <a:pPr marL="514350" indent="-514350">
              <a:lnSpc>
                <a:spcPct val="120000"/>
              </a:lnSpc>
              <a:spcBef>
                <a:spcPts val="0"/>
              </a:spcBef>
              <a:spcAft>
                <a:spcPts val="0"/>
              </a:spcAft>
              <a:buFont typeface="+mj-lt"/>
              <a:buAutoNum type="romanUcPeriod"/>
            </a:pPr>
            <a:r>
              <a:rPr lang="en-US" sz="2200" dirty="0"/>
              <a:t>Extended Data Collection</a:t>
            </a:r>
          </a:p>
          <a:p>
            <a:pPr marL="806958" lvl="1" indent="-514350">
              <a:lnSpc>
                <a:spcPct val="120000"/>
              </a:lnSpc>
              <a:spcBef>
                <a:spcPts val="0"/>
              </a:spcBef>
              <a:spcAft>
                <a:spcPts val="0"/>
              </a:spcAft>
              <a:buFont typeface="+mj-lt"/>
              <a:buAutoNum type="romanLcPeriod"/>
            </a:pPr>
            <a:r>
              <a:rPr lang="en-US" sz="2200" dirty="0"/>
              <a:t>Conduct qualitative data gathering from a</a:t>
            </a:r>
            <a:r>
              <a:rPr lang="en-US" sz="2200" b="1" dirty="0"/>
              <a:t> range </a:t>
            </a:r>
            <a:r>
              <a:rPr lang="en-US" sz="2200" dirty="0"/>
              <a:t>of sources</a:t>
            </a:r>
          </a:p>
          <a:p>
            <a:pPr marL="806958" lvl="1" indent="-514350">
              <a:lnSpc>
                <a:spcPct val="120000"/>
              </a:lnSpc>
              <a:spcBef>
                <a:spcPts val="0"/>
              </a:spcBef>
              <a:spcAft>
                <a:spcPts val="0"/>
              </a:spcAft>
              <a:buFont typeface="+mj-lt"/>
              <a:buAutoNum type="romanLcPeriod"/>
            </a:pPr>
            <a:r>
              <a:rPr lang="en-US" sz="2200" dirty="0"/>
              <a:t>Record and analyze the data in table provided</a:t>
            </a:r>
          </a:p>
          <a:p>
            <a:pPr marL="514350" indent="-514350">
              <a:lnSpc>
                <a:spcPct val="120000"/>
              </a:lnSpc>
              <a:spcBef>
                <a:spcPts val="0"/>
              </a:spcBef>
              <a:spcAft>
                <a:spcPts val="0"/>
              </a:spcAft>
              <a:buFont typeface="+mj-lt"/>
              <a:buAutoNum type="romanUcPeriod"/>
            </a:pPr>
            <a:r>
              <a:rPr lang="en-US" sz="2200" dirty="0"/>
              <a:t>Conduct an Equity Gap Analysis</a:t>
            </a:r>
          </a:p>
          <a:p>
            <a:pPr marL="806958" lvl="1" indent="-514350">
              <a:lnSpc>
                <a:spcPct val="120000"/>
              </a:lnSpc>
              <a:spcBef>
                <a:spcPts val="0"/>
              </a:spcBef>
              <a:spcAft>
                <a:spcPts val="0"/>
              </a:spcAft>
              <a:buFont typeface="+mj-lt"/>
              <a:buAutoNum type="romanLcPeriod"/>
            </a:pPr>
            <a:r>
              <a:rPr lang="en-US" sz="2200" dirty="0"/>
              <a:t>Note discrepancies</a:t>
            </a:r>
          </a:p>
          <a:p>
            <a:pPr marL="806958" lvl="1" indent="-514350">
              <a:buFont typeface="+mj-lt"/>
              <a:buAutoNum type="romanLcPeriod"/>
            </a:pPr>
            <a:endParaRPr lang="en-US" dirty="0">
              <a:effectLst/>
              <a:latin typeface="Calibri" panose="020F0502020204030204" pitchFamily="34" charset="0"/>
            </a:endParaRPr>
          </a:p>
          <a:p>
            <a:pPr marL="806958" lvl="1" indent="-514350">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11910720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E9805C-8AED-1A5A-F9C5-776592236771}"/>
              </a:ext>
            </a:extLst>
          </p:cNvPr>
          <p:cNvSpPr>
            <a:spLocks noGrp="1"/>
          </p:cNvSpPr>
          <p:nvPr>
            <p:ph type="title"/>
          </p:nvPr>
        </p:nvSpPr>
        <p:spPr>
          <a:xfrm>
            <a:off x="314793" y="286604"/>
            <a:ext cx="10840887" cy="882630"/>
          </a:xfrm>
        </p:spPr>
        <p:txBody>
          <a:bodyPr>
            <a:normAutofit/>
          </a:bodyPr>
          <a:lstStyle/>
          <a:p>
            <a:r>
              <a:rPr lang="en-US" sz="4400" dirty="0"/>
              <a:t>Glossary Terms define </a:t>
            </a:r>
            <a:r>
              <a:rPr lang="en-US" sz="4400" dirty="0" err="1"/>
              <a:t>CalAPA</a:t>
            </a:r>
            <a:r>
              <a:rPr lang="en-US" sz="4400" dirty="0"/>
              <a:t> Usage</a:t>
            </a:r>
          </a:p>
        </p:txBody>
      </p:sp>
      <p:sp>
        <p:nvSpPr>
          <p:cNvPr id="6" name="Content Placeholder 5">
            <a:extLst>
              <a:ext uri="{FF2B5EF4-FFF2-40B4-BE49-F238E27FC236}">
                <a16:creationId xmlns:a16="http://schemas.microsoft.com/office/drawing/2014/main" id="{68A2912E-51E4-C92D-1F0B-B8C4DB601906}"/>
              </a:ext>
            </a:extLst>
          </p:cNvPr>
          <p:cNvSpPr>
            <a:spLocks noGrp="1"/>
          </p:cNvSpPr>
          <p:nvPr>
            <p:ph idx="1"/>
          </p:nvPr>
        </p:nvSpPr>
        <p:spPr/>
        <p:txBody>
          <a:bodyPr>
            <a:normAutofit fontScale="85000" lnSpcReduction="20000"/>
          </a:bodyPr>
          <a:lstStyle/>
          <a:p>
            <a:pPr>
              <a:lnSpc>
                <a:spcPct val="120000"/>
              </a:lnSpc>
              <a:spcBef>
                <a:spcPts val="0"/>
              </a:spcBef>
              <a:spcAft>
                <a:spcPts val="0"/>
              </a:spcAft>
            </a:pPr>
            <a:r>
              <a:rPr lang="en-US" sz="3300" b="1" dirty="0">
                <a:solidFill>
                  <a:srgbClr val="4F757F"/>
                </a:solidFill>
                <a:effectLst/>
                <a:latin typeface="Calibri" panose="020F0502020204030204" pitchFamily="34" charset="0"/>
              </a:rPr>
              <a:t>Equity gap analysis. </a:t>
            </a:r>
            <a:r>
              <a:rPr lang="en-US" sz="2800" dirty="0">
                <a:effectLst/>
                <a:latin typeface="Calibri" panose="020F0502020204030204" pitchFamily="34" charset="0"/>
              </a:rPr>
              <a:t>The process of identifying discrepancies between resource allocations and outcomes for previously identified underserved students specified in school site/district improvement plans and actual performance in relation to those measures. Results of an equity gap analysis may show, for example, a lack of monitoring for effectiveness; that data are incomplete or insufficient</a:t>
            </a:r>
            <a:r>
              <a:rPr lang="en-US" sz="2800" dirty="0"/>
              <a:t> </a:t>
            </a:r>
            <a:r>
              <a:rPr lang="en-US" sz="2800" dirty="0">
                <a:effectLst/>
                <a:latin typeface="Calibri" panose="020F0502020204030204" pitchFamily="34" charset="0"/>
              </a:rPr>
              <a:t>and require more qualitative data such as student shadowing; or identification of additional underserved student groups. </a:t>
            </a:r>
          </a:p>
          <a:p>
            <a:pPr>
              <a:lnSpc>
                <a:spcPct val="120000"/>
              </a:lnSpc>
              <a:spcBef>
                <a:spcPts val="0"/>
              </a:spcBef>
              <a:spcAft>
                <a:spcPts val="0"/>
              </a:spcAft>
            </a:pPr>
            <a:endParaRPr lang="en-US" sz="2800" dirty="0"/>
          </a:p>
          <a:p>
            <a:pPr>
              <a:lnSpc>
                <a:spcPct val="120000"/>
              </a:lnSpc>
              <a:spcBef>
                <a:spcPts val="0"/>
              </a:spcBef>
              <a:spcAft>
                <a:spcPts val="0"/>
              </a:spcAft>
            </a:pPr>
            <a:endParaRPr lang="en-US" sz="2800" dirty="0"/>
          </a:p>
          <a:p>
            <a:pPr>
              <a:lnSpc>
                <a:spcPct val="120000"/>
              </a:lnSpc>
              <a:spcBef>
                <a:spcPts val="0"/>
              </a:spcBef>
              <a:spcAft>
                <a:spcPts val="0"/>
              </a:spcAft>
            </a:pPr>
            <a:r>
              <a:rPr lang="en-US" sz="2800" dirty="0"/>
              <a:t>Page 32</a:t>
            </a:r>
          </a:p>
          <a:p>
            <a:endParaRPr lang="en-US" dirty="0"/>
          </a:p>
        </p:txBody>
      </p:sp>
      <p:sp>
        <p:nvSpPr>
          <p:cNvPr id="4" name="Slide Number Placeholder 3">
            <a:extLst>
              <a:ext uri="{FF2B5EF4-FFF2-40B4-BE49-F238E27FC236}">
                <a16:creationId xmlns:a16="http://schemas.microsoft.com/office/drawing/2014/main" id="{000EA6D1-B1DA-886C-BED1-313F6495717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4389972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0682" y="55895"/>
            <a:ext cx="11551881" cy="1046587"/>
          </a:xfrm>
        </p:spPr>
        <p:txBody>
          <a:bodyPr>
            <a:normAutofit fontScale="90000"/>
          </a:bodyPr>
          <a:lstStyle/>
          <a:p>
            <a:pPr algn="ctr"/>
            <a:r>
              <a:rPr lang="en-US" sz="4000" dirty="0">
                <a:solidFill>
                  <a:schemeClr val="tx1"/>
                </a:solidFill>
              </a:rPr>
              <a:t>C1 Step 1: Investigate Rubric Essential Questions </a:t>
            </a:r>
            <a:br>
              <a:rPr lang="en-US" sz="3600" dirty="0">
                <a:solidFill>
                  <a:schemeClr val="tx1"/>
                </a:solidFill>
              </a:rPr>
            </a:br>
            <a:r>
              <a:rPr lang="en-US" sz="2800" dirty="0">
                <a:solidFill>
                  <a:schemeClr val="tx1"/>
                </a:solidFill>
              </a:rPr>
              <a:t>(3 Rubrics)</a:t>
            </a:r>
            <a:endParaRPr lang="en-US" sz="4000" dirty="0">
              <a:solidFill>
                <a:schemeClr val="tx1"/>
              </a:solidFill>
            </a:endParaRPr>
          </a:p>
        </p:txBody>
      </p:sp>
      <p:sp>
        <p:nvSpPr>
          <p:cNvPr id="2" name="Slide Number Placeholder 1">
            <a:extLst>
              <a:ext uri="{FF2B5EF4-FFF2-40B4-BE49-F238E27FC236}">
                <a16:creationId xmlns:a16="http://schemas.microsoft.com/office/drawing/2014/main" id="{4196C116-B419-3E4A-A651-15CD47B95FB5}"/>
              </a:ext>
            </a:extLst>
          </p:cNvPr>
          <p:cNvSpPr>
            <a:spLocks noGrp="1"/>
          </p:cNvSpPr>
          <p:nvPr>
            <p:ph type="sldNum" sz="quarter" idx="4294967295"/>
          </p:nvPr>
        </p:nvSpPr>
        <p:spPr>
          <a:xfrm>
            <a:off x="11224490" y="6192408"/>
            <a:ext cx="628073" cy="365125"/>
          </a:xfrm>
          <a:prstGeom prst="rect">
            <a:avLst/>
          </a:prstGeom>
        </p:spPr>
        <p:txBody>
          <a:bodyPr/>
          <a:lstStyle/>
          <a:p>
            <a:fld id="{A5D1AE26-2455-4631-AA3C-DD8B58682D5D}" type="slidenum">
              <a:rPr lang="en-US" smtClean="0"/>
              <a:pPr/>
              <a:t>17</a:t>
            </a:fld>
            <a:endParaRPr lang="en-US" dirty="0"/>
          </a:p>
        </p:txBody>
      </p:sp>
      <p:graphicFrame>
        <p:nvGraphicFramePr>
          <p:cNvPr id="5" name="Table 6">
            <a:extLst>
              <a:ext uri="{FF2B5EF4-FFF2-40B4-BE49-F238E27FC236}">
                <a16:creationId xmlns:a16="http://schemas.microsoft.com/office/drawing/2014/main" id="{C132DD3A-CA3B-B8A4-F1A4-FE53A9FA837F}"/>
              </a:ext>
            </a:extLst>
          </p:cNvPr>
          <p:cNvGraphicFramePr>
            <a:graphicFrameLocks noGrp="1"/>
          </p:cNvGraphicFramePr>
          <p:nvPr>
            <p:extLst>
              <p:ext uri="{D42A27DB-BD31-4B8C-83A1-F6EECF244321}">
                <p14:modId xmlns:p14="http://schemas.microsoft.com/office/powerpoint/2010/main" val="432466777"/>
              </p:ext>
            </p:extLst>
          </p:nvPr>
        </p:nvGraphicFramePr>
        <p:xfrm>
          <a:off x="300682" y="1152745"/>
          <a:ext cx="11551881" cy="5222225"/>
        </p:xfrm>
        <a:graphic>
          <a:graphicData uri="http://schemas.openxmlformats.org/drawingml/2006/table">
            <a:tbl>
              <a:tblPr firstRow="1" bandRow="1">
                <a:tableStyleId>{5940675A-B579-460E-94D1-54222C63F5DA}</a:tableStyleId>
              </a:tblPr>
              <a:tblGrid>
                <a:gridCol w="11551881">
                  <a:extLst>
                    <a:ext uri="{9D8B030D-6E8A-4147-A177-3AD203B41FA5}">
                      <a16:colId xmlns:a16="http://schemas.microsoft.com/office/drawing/2014/main" val="2045350583"/>
                    </a:ext>
                  </a:extLst>
                </a:gridCol>
              </a:tblGrid>
              <a:tr h="558785">
                <a:tc>
                  <a:txBody>
                    <a:bodyPr/>
                    <a:lstStyle/>
                    <a:p>
                      <a:pPr algn="ctr"/>
                      <a:r>
                        <a:rPr lang="en-US" sz="2400" dirty="0">
                          <a:solidFill>
                            <a:schemeClr val="bg1"/>
                          </a:solidFill>
                        </a:rPr>
                        <a:t>Step 1: Investigate</a:t>
                      </a:r>
                    </a:p>
                  </a:txBody>
                  <a:tcPr>
                    <a:solidFill>
                      <a:srgbClr val="09652D"/>
                    </a:solidFill>
                  </a:tcPr>
                </a:tc>
                <a:extLst>
                  <a:ext uri="{0D108BD9-81ED-4DB2-BD59-A6C34878D82A}">
                    <a16:rowId xmlns:a16="http://schemas.microsoft.com/office/drawing/2014/main" val="2267375183"/>
                  </a:ext>
                </a:extLst>
              </a:tr>
              <a:tr h="1452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1.1 </a:t>
                      </a:r>
                      <a:r>
                        <a:rPr lang="en-US" sz="2400" kern="1200" dirty="0">
                          <a:solidFill>
                            <a:schemeClr val="tx1"/>
                          </a:solidFill>
                          <a:effectLst/>
                          <a:latin typeface="+mn-lt"/>
                          <a:ea typeface="+mn-ea"/>
                          <a:cs typeface="+mn-cs"/>
                        </a:rPr>
                        <a:t>Based on the chosen California state indicator, how does the candidate select and analyze </a:t>
                      </a:r>
                      <a:r>
                        <a:rPr lang="en-US" sz="2400" kern="1200" dirty="0">
                          <a:solidFill>
                            <a:schemeClr val="tx1"/>
                          </a:solidFill>
                          <a:effectLst/>
                          <a:highlight>
                            <a:srgbClr val="FFFF00"/>
                          </a:highlight>
                          <a:latin typeface="+mn-lt"/>
                          <a:ea typeface="+mn-ea"/>
                          <a:cs typeface="+mn-cs"/>
                        </a:rPr>
                        <a:t>quantitative data </a:t>
                      </a:r>
                      <a:r>
                        <a:rPr lang="en-US" sz="2400" kern="1200" dirty="0">
                          <a:solidFill>
                            <a:schemeClr val="tx1"/>
                          </a:solidFill>
                          <a:effectLst/>
                          <a:latin typeface="+mn-lt"/>
                          <a:ea typeface="+mn-ea"/>
                          <a:cs typeface="+mn-cs"/>
                        </a:rPr>
                        <a:t>sources across the three most recent years, identify patterns and/or trends related to equity, choose one student group, and relate their analysis to the school’s vision, mission, and/or goals?</a:t>
                      </a:r>
                      <a:r>
                        <a:rPr lang="en-US" sz="2400" dirty="0">
                          <a:effectLst/>
                        </a:rPr>
                        <a:t> </a:t>
                      </a:r>
                    </a:p>
                  </a:txBody>
                  <a:tcPr/>
                </a:tc>
                <a:extLst>
                  <a:ext uri="{0D108BD9-81ED-4DB2-BD59-A6C34878D82A}">
                    <a16:rowId xmlns:a16="http://schemas.microsoft.com/office/drawing/2014/main" val="1346944183"/>
                  </a:ext>
                </a:extLst>
              </a:tr>
              <a:tr h="111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1.2 </a:t>
                      </a:r>
                      <a:r>
                        <a:rPr lang="en-US" sz="2400" kern="1200" dirty="0">
                          <a:solidFill>
                            <a:schemeClr val="tx1"/>
                          </a:solidFill>
                          <a:effectLst/>
                          <a:latin typeface="+mn-lt"/>
                          <a:ea typeface="+mn-ea"/>
                          <a:cs typeface="+mn-cs"/>
                        </a:rPr>
                        <a:t>How does the candidate collect and analyze a range of at least three </a:t>
                      </a:r>
                      <a:r>
                        <a:rPr lang="en-US" sz="2400" kern="1200" dirty="0">
                          <a:solidFill>
                            <a:schemeClr val="tx1"/>
                          </a:solidFill>
                          <a:effectLst/>
                          <a:highlight>
                            <a:srgbClr val="FFFF00"/>
                          </a:highlight>
                          <a:latin typeface="+mn-lt"/>
                          <a:ea typeface="+mn-ea"/>
                          <a:cs typeface="+mn-cs"/>
                        </a:rPr>
                        <a:t>qualitative data </a:t>
                      </a:r>
                      <a:r>
                        <a:rPr lang="en-US" sz="2400" kern="1200" dirty="0">
                          <a:solidFill>
                            <a:schemeClr val="tx1"/>
                          </a:solidFill>
                          <a:effectLst/>
                          <a:latin typeface="+mn-lt"/>
                          <a:ea typeface="+mn-ea"/>
                          <a:cs typeface="+mn-cs"/>
                        </a:rPr>
                        <a:t>sources and explain their relation to quantitative data findings and the student group equity issue?</a:t>
                      </a:r>
                      <a:r>
                        <a:rPr lang="en-US" sz="2400" dirty="0">
                          <a:effectLst/>
                        </a:rPr>
                        <a:t> </a:t>
                      </a:r>
                      <a:endParaRPr lang="en-US" sz="2400" dirty="0"/>
                    </a:p>
                  </a:txBody>
                  <a:tcPr/>
                </a:tc>
                <a:extLst>
                  <a:ext uri="{0D108BD9-81ED-4DB2-BD59-A6C34878D82A}">
                    <a16:rowId xmlns:a16="http://schemas.microsoft.com/office/drawing/2014/main" val="1358635424"/>
                  </a:ext>
                </a:extLst>
              </a:tr>
              <a:tr h="111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1.3 </a:t>
                      </a:r>
                      <a:r>
                        <a:rPr lang="en-US" sz="2400" kern="1200" dirty="0">
                          <a:solidFill>
                            <a:schemeClr val="tx1"/>
                          </a:solidFill>
                          <a:effectLst/>
                          <a:latin typeface="+mn-lt"/>
                          <a:ea typeface="+mn-ea"/>
                          <a:cs typeface="+mn-cs"/>
                        </a:rPr>
                        <a:t>How does the candidate </a:t>
                      </a:r>
                      <a:r>
                        <a:rPr lang="en-US" sz="2400" kern="1200" dirty="0">
                          <a:solidFill>
                            <a:schemeClr val="tx1"/>
                          </a:solidFill>
                          <a:effectLst/>
                          <a:highlight>
                            <a:srgbClr val="FFFF00"/>
                          </a:highlight>
                          <a:latin typeface="+mn-lt"/>
                          <a:ea typeface="+mn-ea"/>
                          <a:cs typeface="+mn-cs"/>
                        </a:rPr>
                        <a:t>conduct an equity gap analysis </a:t>
                      </a:r>
                      <a:r>
                        <a:rPr lang="en-US" sz="2400" kern="1200" dirty="0">
                          <a:solidFill>
                            <a:schemeClr val="tx1"/>
                          </a:solidFill>
                          <a:effectLst/>
                          <a:latin typeface="+mn-lt"/>
                          <a:ea typeface="+mn-ea"/>
                          <a:cs typeface="+mn-cs"/>
                        </a:rPr>
                        <a:t>based on the chosen California state indicator to inform their understanding of the equity issues for a student group? How does this equity gap </a:t>
                      </a:r>
                      <a:r>
                        <a:rPr lang="en-US" sz="2400" kern="1200" dirty="0">
                          <a:solidFill>
                            <a:schemeClr val="tx1"/>
                          </a:solidFill>
                          <a:effectLst/>
                          <a:highlight>
                            <a:srgbClr val="00FF00"/>
                          </a:highlight>
                          <a:latin typeface="+mn-lt"/>
                          <a:ea typeface="+mn-ea"/>
                          <a:cs typeface="+mn-cs"/>
                        </a:rPr>
                        <a:t>link to the school's vision, mission, and/or goals</a:t>
                      </a:r>
                      <a:r>
                        <a:rPr lang="en-US" sz="2400" kern="1200" dirty="0">
                          <a:solidFill>
                            <a:schemeClr val="tx1"/>
                          </a:solidFill>
                          <a:effectLst/>
                          <a:latin typeface="+mn-lt"/>
                          <a:ea typeface="+mn-ea"/>
                          <a:cs typeface="+mn-cs"/>
                        </a:rPr>
                        <a:t>?</a:t>
                      </a:r>
                      <a:r>
                        <a:rPr lang="en-US" sz="2400" dirty="0">
                          <a:effectLst/>
                        </a:rPr>
                        <a:t> </a:t>
                      </a:r>
                      <a:endParaRPr lang="en-US" sz="2400" dirty="0"/>
                    </a:p>
                  </a:txBody>
                  <a:tcPr/>
                </a:tc>
                <a:extLst>
                  <a:ext uri="{0D108BD9-81ED-4DB2-BD59-A6C34878D82A}">
                    <a16:rowId xmlns:a16="http://schemas.microsoft.com/office/drawing/2014/main" val="188878854"/>
                  </a:ext>
                </a:extLst>
              </a:tr>
            </a:tbl>
          </a:graphicData>
        </a:graphic>
      </p:graphicFrame>
    </p:spTree>
    <p:extLst>
      <p:ext uri="{BB962C8B-B14F-4D97-AF65-F5344CB8AC3E}">
        <p14:creationId xmlns:p14="http://schemas.microsoft.com/office/powerpoint/2010/main" val="41434858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124338"/>
            <a:ext cx="11734969" cy="1776509"/>
          </a:xfrm>
        </p:spPr>
        <p:txBody>
          <a:bodyPr>
            <a:normAutofit/>
          </a:bodyPr>
          <a:lstStyle/>
          <a:p>
            <a:r>
              <a:rPr lang="en-US" dirty="0"/>
              <a:t>Understanding Language is Key!</a:t>
            </a:r>
            <a:br>
              <a:rPr lang="en-US" dirty="0"/>
            </a:br>
            <a:endParaRPr lang="en-US" dirty="0"/>
          </a:p>
        </p:txBody>
      </p:sp>
      <p:sp>
        <p:nvSpPr>
          <p:cNvPr id="10" name="TextBox 9">
            <a:extLst>
              <a:ext uri="{FF2B5EF4-FFF2-40B4-BE49-F238E27FC236}">
                <a16:creationId xmlns:a16="http://schemas.microsoft.com/office/drawing/2014/main" id="{52F8B459-34B4-54EB-2ECC-C634C2FD30D2}"/>
              </a:ext>
            </a:extLst>
          </p:cNvPr>
          <p:cNvSpPr txBox="1"/>
          <p:nvPr/>
        </p:nvSpPr>
        <p:spPr>
          <a:xfrm>
            <a:off x="4879055" y="1225997"/>
            <a:ext cx="2811780" cy="523220"/>
          </a:xfrm>
          <a:prstGeom prst="rect">
            <a:avLst/>
          </a:prstGeom>
          <a:noFill/>
        </p:spPr>
        <p:txBody>
          <a:bodyPr wrap="square" rtlCol="0">
            <a:spAutoFit/>
          </a:bodyPr>
          <a:lstStyle/>
          <a:p>
            <a:r>
              <a:rPr lang="en-US" sz="2800" dirty="0"/>
              <a:t>Rubric 1.1</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1544825409"/>
              </p:ext>
            </p:extLst>
          </p:nvPr>
        </p:nvGraphicFramePr>
        <p:xfrm>
          <a:off x="311283" y="1846263"/>
          <a:ext cx="11734970" cy="2910563"/>
        </p:xfrm>
        <a:graphic>
          <a:graphicData uri="http://schemas.openxmlformats.org/drawingml/2006/table">
            <a:tbl>
              <a:tblPr firstRow="1" bandRow="1">
                <a:tableStyleId>{5940675A-B579-460E-94D1-54222C63F5DA}</a:tableStyleId>
              </a:tblPr>
              <a:tblGrid>
                <a:gridCol w="2346994">
                  <a:extLst>
                    <a:ext uri="{9D8B030D-6E8A-4147-A177-3AD203B41FA5}">
                      <a16:colId xmlns:a16="http://schemas.microsoft.com/office/drawing/2014/main" val="3438398984"/>
                    </a:ext>
                  </a:extLst>
                </a:gridCol>
                <a:gridCol w="2346994">
                  <a:extLst>
                    <a:ext uri="{9D8B030D-6E8A-4147-A177-3AD203B41FA5}">
                      <a16:colId xmlns:a16="http://schemas.microsoft.com/office/drawing/2014/main" val="3683956884"/>
                    </a:ext>
                  </a:extLst>
                </a:gridCol>
                <a:gridCol w="2346994">
                  <a:extLst>
                    <a:ext uri="{9D8B030D-6E8A-4147-A177-3AD203B41FA5}">
                      <a16:colId xmlns:a16="http://schemas.microsoft.com/office/drawing/2014/main" val="1865759799"/>
                    </a:ext>
                  </a:extLst>
                </a:gridCol>
                <a:gridCol w="2346994">
                  <a:extLst>
                    <a:ext uri="{9D8B030D-6E8A-4147-A177-3AD203B41FA5}">
                      <a16:colId xmlns:a16="http://schemas.microsoft.com/office/drawing/2014/main" val="1227605337"/>
                    </a:ext>
                  </a:extLst>
                </a:gridCol>
                <a:gridCol w="2346994">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a:t>
                      </a:r>
                      <a:r>
                        <a:rPr lang="en-US" sz="1800" b="1" kern="1200" dirty="0">
                          <a:solidFill>
                            <a:schemeClr val="tx1"/>
                          </a:solidFill>
                          <a:effectLst/>
                          <a:latin typeface="+mn-lt"/>
                          <a:ea typeface="+mn-ea"/>
                          <a:cs typeface="+mn-cs"/>
                        </a:rPr>
                        <a:t>not</a:t>
                      </a:r>
                      <a:r>
                        <a:rPr lang="en-US" sz="1800" kern="1200" dirty="0">
                          <a:solidFill>
                            <a:schemeClr val="tx1"/>
                          </a:solidFill>
                          <a:effectLst/>
                          <a:latin typeface="+mn-lt"/>
                          <a:ea typeface="+mn-ea"/>
                          <a:cs typeface="+mn-cs"/>
                        </a:rPr>
                        <a:t> include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Selects...that is </a:t>
                      </a:r>
                      <a:r>
                        <a:rPr lang="en-US" sz="1800" b="1" kern="1200" dirty="0">
                          <a:solidFill>
                            <a:schemeClr val="tx1"/>
                          </a:solidFill>
                          <a:effectLst/>
                          <a:latin typeface="+mn-lt"/>
                          <a:ea typeface="+mn-ea"/>
                          <a:cs typeface="+mn-cs"/>
                        </a:rPr>
                        <a:t>not</a:t>
                      </a:r>
                      <a:r>
                        <a:rPr lang="en-US" sz="1800" kern="1200" dirty="0">
                          <a:solidFill>
                            <a:schemeClr val="tx1"/>
                          </a:solidFill>
                          <a:effectLst/>
                          <a:latin typeface="+mn-lt"/>
                          <a:ea typeface="+mn-ea"/>
                          <a:cs typeface="+mn-cs"/>
                        </a:rPr>
                        <a:t> </a:t>
                      </a:r>
                    </a:p>
                    <a:p>
                      <a:pPr marL="285750" indent="-285750">
                        <a:buFont typeface="Arial" panose="020B0604020202020204" pitchFamily="34" charset="0"/>
                        <a:buChar char="•"/>
                      </a:pPr>
                      <a:r>
                        <a:rPr lang="en-US" sz="1800" b="1" kern="1200" dirty="0">
                          <a:solidFill>
                            <a:schemeClr val="tx1"/>
                          </a:solidFill>
                          <a:effectLst/>
                          <a:latin typeface="+mn-lt"/>
                          <a:ea typeface="+mn-ea"/>
                          <a:cs typeface="+mn-cs"/>
                        </a:rPr>
                        <a:t>Not</a:t>
                      </a:r>
                      <a:r>
                        <a:rPr lang="en-US" sz="1800" kern="1200" dirty="0">
                          <a:solidFill>
                            <a:schemeClr val="tx1"/>
                          </a:solidFill>
                          <a:effectLst/>
                          <a:latin typeface="+mn-lt"/>
                          <a:ea typeface="+mn-ea"/>
                          <a:cs typeface="+mn-cs"/>
                        </a:rPr>
                        <a:t> identified or irrelevant</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a:t>
                      </a:r>
                      <a:r>
                        <a:rPr lang="en-US" sz="1800" b="1" kern="1200" dirty="0">
                          <a:solidFill>
                            <a:schemeClr val="tx1"/>
                          </a:solidFill>
                          <a:effectLst/>
                          <a:latin typeface="+mn-lt"/>
                          <a:ea typeface="+mn-ea"/>
                          <a:cs typeface="+mn-cs"/>
                        </a:rPr>
                        <a:t>not </a:t>
                      </a:r>
                      <a:r>
                        <a:rPr lang="en-US" sz="1800" kern="1200" dirty="0">
                          <a:solidFill>
                            <a:schemeClr val="tx1"/>
                          </a:solidFill>
                          <a:effectLst/>
                          <a:latin typeface="+mn-lt"/>
                          <a:ea typeface="+mn-ea"/>
                          <a:cs typeface="+mn-cs"/>
                        </a:rPr>
                        <a:t>relate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Selects that is not....but able to identify patterns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Not clear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Superficially relates</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Selects and analyzes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identifying</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chooses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explores additional...to support...to further understand</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cites relevant... supports, analysis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Clearly explains why...informs understanding</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3" name="TextBox 2">
            <a:extLst>
              <a:ext uri="{FF2B5EF4-FFF2-40B4-BE49-F238E27FC236}">
                <a16:creationId xmlns:a16="http://schemas.microsoft.com/office/drawing/2014/main" id="{B1F944AD-CCBA-49B4-EEF4-25D8A874405D}"/>
              </a:ext>
            </a:extLst>
          </p:cNvPr>
          <p:cNvSpPr txBox="1"/>
          <p:nvPr/>
        </p:nvSpPr>
        <p:spPr>
          <a:xfrm rot="854847">
            <a:off x="5381635" y="4733794"/>
            <a:ext cx="1918740" cy="1477328"/>
          </a:xfrm>
          <a:prstGeom prst="rect">
            <a:avLst/>
          </a:prstGeom>
          <a:noFill/>
        </p:spPr>
        <p:txBody>
          <a:bodyPr wrap="square" rtlCol="0">
            <a:spAutoFit/>
          </a:bodyPr>
          <a:lstStyle/>
          <a:p>
            <a:r>
              <a:rPr lang="en-US" dirty="0">
                <a:solidFill>
                  <a:srgbClr val="0070C0"/>
                </a:solidFill>
              </a:rPr>
              <a:t>Reflects the Essential Question in statement form</a:t>
            </a:r>
          </a:p>
        </p:txBody>
      </p:sp>
      <p:sp>
        <p:nvSpPr>
          <p:cNvPr id="6" name="TextBox 5">
            <a:extLst>
              <a:ext uri="{FF2B5EF4-FFF2-40B4-BE49-F238E27FC236}">
                <a16:creationId xmlns:a16="http://schemas.microsoft.com/office/drawing/2014/main" id="{B7A309FA-0180-BB45-9F39-C49AE07701AB}"/>
              </a:ext>
            </a:extLst>
          </p:cNvPr>
          <p:cNvSpPr txBox="1"/>
          <p:nvPr/>
        </p:nvSpPr>
        <p:spPr>
          <a:xfrm rot="1430559">
            <a:off x="624648" y="5220269"/>
            <a:ext cx="1334240" cy="646331"/>
          </a:xfrm>
          <a:prstGeom prst="rect">
            <a:avLst/>
          </a:prstGeom>
          <a:noFill/>
        </p:spPr>
        <p:txBody>
          <a:bodyPr wrap="square" rtlCol="0">
            <a:spAutoFit/>
          </a:bodyPr>
          <a:lstStyle/>
          <a:p>
            <a:r>
              <a:rPr lang="en-US" dirty="0">
                <a:solidFill>
                  <a:srgbClr val="0070C0"/>
                </a:solidFill>
              </a:rPr>
              <a:t>Absence of...”NOT”</a:t>
            </a:r>
          </a:p>
        </p:txBody>
      </p:sp>
      <p:sp>
        <p:nvSpPr>
          <p:cNvPr id="7" name="TextBox 6">
            <a:extLst>
              <a:ext uri="{FF2B5EF4-FFF2-40B4-BE49-F238E27FC236}">
                <a16:creationId xmlns:a16="http://schemas.microsoft.com/office/drawing/2014/main" id="{D4E4E580-E157-AF25-5E33-CA72C0F7FCDD}"/>
              </a:ext>
            </a:extLst>
          </p:cNvPr>
          <p:cNvSpPr txBox="1"/>
          <p:nvPr/>
        </p:nvSpPr>
        <p:spPr>
          <a:xfrm rot="1107578">
            <a:off x="3046506" y="5245460"/>
            <a:ext cx="1939586" cy="923330"/>
          </a:xfrm>
          <a:prstGeom prst="rect">
            <a:avLst/>
          </a:prstGeom>
          <a:noFill/>
        </p:spPr>
        <p:txBody>
          <a:bodyPr wrap="square" rtlCol="0">
            <a:spAutoFit/>
          </a:bodyPr>
          <a:lstStyle/>
          <a:p>
            <a:r>
              <a:rPr lang="en-US" dirty="0">
                <a:solidFill>
                  <a:srgbClr val="0070C0"/>
                </a:solidFill>
              </a:rPr>
              <a:t>Parts are evident, parts are missing</a:t>
            </a:r>
          </a:p>
        </p:txBody>
      </p:sp>
      <p:sp>
        <p:nvSpPr>
          <p:cNvPr id="8" name="TextBox 7">
            <a:extLst>
              <a:ext uri="{FF2B5EF4-FFF2-40B4-BE49-F238E27FC236}">
                <a16:creationId xmlns:a16="http://schemas.microsoft.com/office/drawing/2014/main" id="{500587E3-1833-FEFD-A34D-CCD17E3AFD7F}"/>
              </a:ext>
            </a:extLst>
          </p:cNvPr>
          <p:cNvSpPr txBox="1"/>
          <p:nvPr/>
        </p:nvSpPr>
        <p:spPr>
          <a:xfrm rot="826455">
            <a:off x="7840071" y="4943271"/>
            <a:ext cx="1678898" cy="1200329"/>
          </a:xfrm>
          <a:prstGeom prst="rect">
            <a:avLst/>
          </a:prstGeom>
          <a:noFill/>
        </p:spPr>
        <p:txBody>
          <a:bodyPr wrap="square" rtlCol="0">
            <a:spAutoFit/>
          </a:bodyPr>
          <a:lstStyle/>
          <a:p>
            <a:r>
              <a:rPr lang="en-US" dirty="0">
                <a:solidFill>
                  <a:srgbClr val="0070C0"/>
                </a:solidFill>
              </a:rPr>
              <a:t>Essential Question plus some additional</a:t>
            </a:r>
          </a:p>
        </p:txBody>
      </p:sp>
      <p:sp>
        <p:nvSpPr>
          <p:cNvPr id="9" name="TextBox 8">
            <a:extLst>
              <a:ext uri="{FF2B5EF4-FFF2-40B4-BE49-F238E27FC236}">
                <a16:creationId xmlns:a16="http://schemas.microsoft.com/office/drawing/2014/main" id="{364656B5-F4A0-CE96-1467-9FBC600EDA33}"/>
              </a:ext>
            </a:extLst>
          </p:cNvPr>
          <p:cNvSpPr txBox="1"/>
          <p:nvPr/>
        </p:nvSpPr>
        <p:spPr>
          <a:xfrm rot="957630">
            <a:off x="10060779" y="5381389"/>
            <a:ext cx="1633928" cy="923330"/>
          </a:xfrm>
          <a:prstGeom prst="rect">
            <a:avLst/>
          </a:prstGeom>
          <a:noFill/>
        </p:spPr>
        <p:txBody>
          <a:bodyPr wrap="square" rtlCol="0">
            <a:spAutoFit/>
          </a:bodyPr>
          <a:lstStyle/>
          <a:p>
            <a:r>
              <a:rPr lang="en-US" dirty="0">
                <a:solidFill>
                  <a:srgbClr val="0070C0"/>
                </a:solidFill>
              </a:rPr>
              <a:t>Level 3 + Level 4 + even more!</a:t>
            </a:r>
          </a:p>
        </p:txBody>
      </p:sp>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8474508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900171"/>
          </a:xfrm>
        </p:spPr>
        <p:txBody>
          <a:bodyPr>
            <a:normAutofit/>
          </a:bodyPr>
          <a:lstStyle/>
          <a:p>
            <a:r>
              <a:rPr lang="en-US" dirty="0"/>
              <a:t>Understanding Language is Key!</a:t>
            </a:r>
          </a:p>
        </p:txBody>
      </p:sp>
      <p:sp>
        <p:nvSpPr>
          <p:cNvPr id="3" name="TextBox 2">
            <a:extLst>
              <a:ext uri="{FF2B5EF4-FFF2-40B4-BE49-F238E27FC236}">
                <a16:creationId xmlns:a16="http://schemas.microsoft.com/office/drawing/2014/main" id="{A1504880-8CEB-924C-70E0-F136E9730C8D}"/>
              </a:ext>
            </a:extLst>
          </p:cNvPr>
          <p:cNvSpPr txBox="1"/>
          <p:nvPr/>
        </p:nvSpPr>
        <p:spPr>
          <a:xfrm>
            <a:off x="4800600" y="1186774"/>
            <a:ext cx="2103120" cy="523220"/>
          </a:xfrm>
          <a:prstGeom prst="rect">
            <a:avLst/>
          </a:prstGeom>
          <a:noFill/>
        </p:spPr>
        <p:txBody>
          <a:bodyPr wrap="square" rtlCol="0">
            <a:spAutoFit/>
          </a:bodyPr>
          <a:lstStyle/>
          <a:p>
            <a:r>
              <a:rPr lang="en-US" sz="2800" dirty="0"/>
              <a:t>Rubric 1.2</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744580321"/>
              </p:ext>
            </p:extLst>
          </p:nvPr>
        </p:nvGraphicFramePr>
        <p:xfrm>
          <a:off x="179882" y="1846263"/>
          <a:ext cx="11866370" cy="3459203"/>
        </p:xfrm>
        <a:graphic>
          <a:graphicData uri="http://schemas.openxmlformats.org/drawingml/2006/table">
            <a:tbl>
              <a:tblPr firstRow="1" bandRow="1">
                <a:tableStyleId>{5940675A-B579-460E-94D1-54222C63F5DA}</a:tableStyleId>
              </a:tblPr>
              <a:tblGrid>
                <a:gridCol w="2373274">
                  <a:extLst>
                    <a:ext uri="{9D8B030D-6E8A-4147-A177-3AD203B41FA5}">
                      <a16:colId xmlns:a16="http://schemas.microsoft.com/office/drawing/2014/main" val="3438398984"/>
                    </a:ext>
                  </a:extLst>
                </a:gridCol>
                <a:gridCol w="2373274">
                  <a:extLst>
                    <a:ext uri="{9D8B030D-6E8A-4147-A177-3AD203B41FA5}">
                      <a16:colId xmlns:a16="http://schemas.microsoft.com/office/drawing/2014/main" val="3683956884"/>
                    </a:ext>
                  </a:extLst>
                </a:gridCol>
                <a:gridCol w="2373274">
                  <a:extLst>
                    <a:ext uri="{9D8B030D-6E8A-4147-A177-3AD203B41FA5}">
                      <a16:colId xmlns:a16="http://schemas.microsoft.com/office/drawing/2014/main" val="1865759799"/>
                    </a:ext>
                  </a:extLst>
                </a:gridCol>
                <a:gridCol w="2373274">
                  <a:extLst>
                    <a:ext uri="{9D8B030D-6E8A-4147-A177-3AD203B41FA5}">
                      <a16:colId xmlns:a16="http://schemas.microsoft.com/office/drawing/2014/main" val="1227605337"/>
                    </a:ext>
                  </a:extLst>
                </a:gridCol>
                <a:gridCol w="2373274">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no or irrelevant info</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present</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Minimally connects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provide</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Collects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Clearly explains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a comprehensive analysis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Collecting additional qualitative data to deepen understanding</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Is responsive to complex context</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Demonstrated cultural sensitivity and appreciation of diverse thots</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0518420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0E32-227B-1025-64E8-C4BF7CAC9B60}"/>
              </a:ext>
            </a:extLst>
          </p:cNvPr>
          <p:cNvSpPr>
            <a:spLocks noGrp="1"/>
          </p:cNvSpPr>
          <p:nvPr>
            <p:ph type="title"/>
          </p:nvPr>
        </p:nvSpPr>
        <p:spPr>
          <a:xfrm>
            <a:off x="1066800" y="2610677"/>
            <a:ext cx="10058400" cy="2485383"/>
          </a:xfrm>
        </p:spPr>
        <p:txBody>
          <a:bodyPr>
            <a:normAutofit fontScale="90000"/>
          </a:bodyPr>
          <a:lstStyle/>
          <a:p>
            <a:pPr algn="ctr">
              <a:lnSpc>
                <a:spcPct val="100000"/>
              </a:lnSpc>
            </a:pPr>
            <a:r>
              <a:rPr lang="en-US" dirty="0"/>
              <a:t>Please download this PowerPoint and the Version 7 Assessment Guide and follow along with markers and pen!</a:t>
            </a:r>
          </a:p>
        </p:txBody>
      </p:sp>
      <p:sp>
        <p:nvSpPr>
          <p:cNvPr id="4" name="Slide Number Placeholder 3">
            <a:extLst>
              <a:ext uri="{FF2B5EF4-FFF2-40B4-BE49-F238E27FC236}">
                <a16:creationId xmlns:a16="http://schemas.microsoft.com/office/drawing/2014/main" id="{27261695-81B9-5CA2-B593-6F4DA6ED1A3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446987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2038596"/>
          </a:xfrm>
        </p:spPr>
        <p:txBody>
          <a:bodyPr>
            <a:normAutofit/>
          </a:bodyPr>
          <a:lstStyle/>
          <a:p>
            <a:pPr algn="ctr"/>
            <a:r>
              <a:rPr lang="en-US" dirty="0"/>
              <a:t>Understanding Language is Key!</a:t>
            </a:r>
            <a:br>
              <a:rPr lang="en-US" dirty="0"/>
            </a:br>
            <a:r>
              <a:rPr lang="en-US" sz="3600" dirty="0"/>
              <a:t>Rubric 1.3</a:t>
            </a:r>
            <a:br>
              <a:rPr lang="en-US" dirty="0"/>
            </a:br>
            <a:endParaRPr lang="en-US" dirty="0"/>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245559665"/>
              </p:ext>
            </p:extLst>
          </p:nvPr>
        </p:nvGraphicFramePr>
        <p:xfrm>
          <a:off x="311285" y="2325199"/>
          <a:ext cx="11419825" cy="3733523"/>
        </p:xfrm>
        <a:graphic>
          <a:graphicData uri="http://schemas.openxmlformats.org/drawingml/2006/table">
            <a:tbl>
              <a:tblPr firstRow="1" bandRow="1">
                <a:tableStyleId>{5940675A-B579-460E-94D1-54222C63F5DA}</a:tableStyleId>
              </a:tblPr>
              <a:tblGrid>
                <a:gridCol w="2283965">
                  <a:extLst>
                    <a:ext uri="{9D8B030D-6E8A-4147-A177-3AD203B41FA5}">
                      <a16:colId xmlns:a16="http://schemas.microsoft.com/office/drawing/2014/main" val="3438398984"/>
                    </a:ext>
                  </a:extLst>
                </a:gridCol>
                <a:gridCol w="2283965">
                  <a:extLst>
                    <a:ext uri="{9D8B030D-6E8A-4147-A177-3AD203B41FA5}">
                      <a16:colId xmlns:a16="http://schemas.microsoft.com/office/drawing/2014/main" val="3683956884"/>
                    </a:ext>
                  </a:extLst>
                </a:gridCol>
                <a:gridCol w="2283965">
                  <a:extLst>
                    <a:ext uri="{9D8B030D-6E8A-4147-A177-3AD203B41FA5}">
                      <a16:colId xmlns:a16="http://schemas.microsoft.com/office/drawing/2014/main" val="1865759799"/>
                    </a:ext>
                  </a:extLst>
                </a:gridCol>
                <a:gridCol w="2283965">
                  <a:extLst>
                    <a:ext uri="{9D8B030D-6E8A-4147-A177-3AD203B41FA5}">
                      <a16:colId xmlns:a16="http://schemas.microsoft.com/office/drawing/2014/main" val="1227605337"/>
                    </a:ext>
                  </a:extLst>
                </a:gridCol>
                <a:gridCol w="2283965">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 issue with no evidence/data analysis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identify</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biased description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identify any linkages</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 based on minimal</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Identifies...not clear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Minimal description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Minimal description</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Clearly describes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Clearly describes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 linkages </a:t>
                      </a:r>
                      <a:endParaRPr lang="en-US" dirty="0"/>
                    </a:p>
                  </a:txBody>
                  <a:tcPr/>
                </a:tc>
                <a:tc>
                  <a:txBody>
                    <a:bodyPr/>
                    <a:lstStyle/>
                    <a:p>
                      <a:r>
                        <a:rPr lang="en-US" sz="1800" kern="1200" dirty="0">
                          <a:solidFill>
                            <a:schemeClr val="tx1"/>
                          </a:solidFill>
                          <a:effectLst/>
                          <a:latin typeface="+mn-lt"/>
                          <a:ea typeface="+mn-ea"/>
                          <a:cs typeface="+mn-cs"/>
                        </a:rPr>
                        <a:t>All of level 3 plus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Conducts a thorough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Describing a clear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a sophisticated understanding </a:t>
                      </a:r>
                      <a:endParaRPr lang="en-US" dirty="0"/>
                    </a:p>
                  </a:txBody>
                  <a:tcPr/>
                </a:tc>
                <a:tc>
                  <a:txBody>
                    <a:bodyPr/>
                    <a:lstStyle/>
                    <a:p>
                      <a:r>
                        <a:rPr lang="en-US" sz="1800" kern="1200" dirty="0">
                          <a:solidFill>
                            <a:schemeClr val="tx1"/>
                          </a:solidFill>
                          <a:effectLst/>
                          <a:latin typeface="+mn-lt"/>
                          <a:ea typeface="+mn-ea"/>
                          <a:cs typeface="+mn-cs"/>
                        </a:rPr>
                        <a:t>All of levels 3 and 4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Cites relevant research to inform and support</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Clearly explains why.....informs their understanding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1018003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descr="Building a Cycle 1 Submission">
            <a:extLst>
              <a:ext uri="{FF2B5EF4-FFF2-40B4-BE49-F238E27FC236}">
                <a16:creationId xmlns:a16="http://schemas.microsoft.com/office/drawing/2014/main" id="{FAB38318-3A6B-1D47-9A46-FAC7C3F921C0}"/>
              </a:ext>
            </a:extLst>
          </p:cNvPr>
          <p:cNvSpPr txBox="1">
            <a:spLocks noGrp="1"/>
          </p:cNvSpPr>
          <p:nvPr>
            <p:ph type="title" idx="4294967295"/>
          </p:nvPr>
        </p:nvSpPr>
        <p:spPr>
          <a:xfrm>
            <a:off x="8071172" y="1670876"/>
            <a:ext cx="3659246" cy="2926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marL="0" algn="l" defTabSz="914400" rtl="0" eaLnBrk="1" latinLnBrk="0" hangingPunct="1">
              <a:lnSpc>
                <a:spcPct val="85000"/>
              </a:lnSpc>
              <a:spcBef>
                <a:spcPct val="0"/>
              </a:spcBef>
              <a:buNone/>
              <a:defRPr sz="5400" kern="12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4400" b="0" i="0" u="none" strike="noStrike" kern="1200" cap="none" spc="-50" normalizeH="0" baseline="0" noProof="0" dirty="0">
                <a:ln>
                  <a:noFill/>
                </a:ln>
                <a:effectLst/>
                <a:uLnTx/>
                <a:uFillTx/>
                <a:latin typeface="+mj-lt"/>
                <a:ea typeface="+mj-ea"/>
                <a:cs typeface="+mj-cs"/>
              </a:rPr>
              <a:t>Building a Cycle 1 Submission</a:t>
            </a:r>
          </a:p>
        </p:txBody>
      </p:sp>
      <p:sp>
        <p:nvSpPr>
          <p:cNvPr id="2" name="TextBox 1">
            <a:extLst>
              <a:ext uri="{FF2B5EF4-FFF2-40B4-BE49-F238E27FC236}">
                <a16:creationId xmlns:a16="http://schemas.microsoft.com/office/drawing/2014/main" id="{816FE288-179B-C31C-9759-EEAA03988D34}"/>
              </a:ext>
            </a:extLst>
          </p:cNvPr>
          <p:cNvSpPr txBox="1"/>
          <p:nvPr/>
        </p:nvSpPr>
        <p:spPr>
          <a:xfrm>
            <a:off x="937260" y="5570220"/>
            <a:ext cx="5463355" cy="523220"/>
          </a:xfrm>
          <a:prstGeom prst="rect">
            <a:avLst/>
          </a:prstGeom>
          <a:noFill/>
        </p:spPr>
        <p:txBody>
          <a:bodyPr wrap="none" rtlCol="0">
            <a:spAutoFit/>
          </a:bodyPr>
          <a:lstStyle/>
          <a:p>
            <a:r>
              <a:rPr lang="en-US" sz="2800" b="1" dirty="0"/>
              <a:t>The Through Line Concept</a:t>
            </a:r>
          </a:p>
        </p:txBody>
      </p:sp>
      <p:pic>
        <p:nvPicPr>
          <p:cNvPr id="5" name="Content Placeholder 4" descr="A graphic of the through line concept of Cycle one, illustrating the connections between vision, data gathered, the analysis of the data, and identified strategy to use.">
            <a:extLst>
              <a:ext uri="{FF2B5EF4-FFF2-40B4-BE49-F238E27FC236}">
                <a16:creationId xmlns:a16="http://schemas.microsoft.com/office/drawing/2014/main" id="{3D555E10-C7DE-404A-B002-BD64DDD677AA}"/>
              </a:ext>
            </a:extLst>
          </p:cNvPr>
          <p:cNvPicPr>
            <a:picLocks noChangeAspect="1"/>
          </p:cNvPicPr>
          <p:nvPr/>
        </p:nvPicPr>
        <p:blipFill>
          <a:blip r:embed="rId3"/>
          <a:stretch>
            <a:fillRect/>
          </a:stretch>
        </p:blipFill>
        <p:spPr>
          <a:xfrm>
            <a:off x="311677" y="269011"/>
            <a:ext cx="7125999" cy="4952569"/>
          </a:xfrm>
          <a:prstGeom prst="rect">
            <a:avLst/>
          </a:prstGeom>
        </p:spPr>
      </p:pic>
      <p:sp>
        <p:nvSpPr>
          <p:cNvPr id="4" name="Slide Number Placeholder 3">
            <a:extLst>
              <a:ext uri="{FF2B5EF4-FFF2-40B4-BE49-F238E27FC236}">
                <a16:creationId xmlns:a16="http://schemas.microsoft.com/office/drawing/2014/main" id="{6F768DEE-E613-4E2D-B9FC-49EB2B8B42DF}"/>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D57F1E4F-1CFF-5643-939E-217C01CDF565}" type="slidenum">
              <a:rPr lang="en-US" sz="1050">
                <a:solidFill>
                  <a:srgbClr val="FFFFFF"/>
                </a:solidFill>
              </a:rPr>
              <a:pPr defTabSz="914400">
                <a:spcAft>
                  <a:spcPts val="600"/>
                </a:spcAft>
              </a:pPr>
              <a:t>21</a:t>
            </a:fld>
            <a:endParaRPr lang="en-US" sz="1050">
              <a:solidFill>
                <a:srgbClr val="FFFFFF"/>
              </a:solidFill>
            </a:endParaRPr>
          </a:p>
        </p:txBody>
      </p:sp>
    </p:spTree>
    <p:extLst>
      <p:ext uri="{BB962C8B-B14F-4D97-AF65-F5344CB8AC3E}">
        <p14:creationId xmlns:p14="http://schemas.microsoft.com/office/powerpoint/2010/main" val="248530185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weaving on a loom&#10;&#10;&#10;">
            <a:extLst>
              <a:ext uri="{FF2B5EF4-FFF2-40B4-BE49-F238E27FC236}">
                <a16:creationId xmlns:a16="http://schemas.microsoft.com/office/drawing/2014/main" id="{7E34B930-24EF-226E-AC5F-D0C8622C1F7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71809" y="209968"/>
            <a:ext cx="10208301" cy="6214545"/>
          </a:xfrm>
        </p:spPr>
      </p:pic>
      <p:sp>
        <p:nvSpPr>
          <p:cNvPr id="4" name="Slide Number Placeholder 3">
            <a:extLst>
              <a:ext uri="{FF2B5EF4-FFF2-40B4-BE49-F238E27FC236}">
                <a16:creationId xmlns:a16="http://schemas.microsoft.com/office/drawing/2014/main" id="{B9D32C1C-EF2F-2C31-FF4E-7104B794FEDD}"/>
              </a:ext>
              <a:ext uri="{C183D7F6-B498-43B3-948B-1728B52AA6E4}">
                <adec:decorative xmlns:adec="http://schemas.microsoft.com/office/drawing/2017/decorative" val="1"/>
              </a:ext>
            </a:extLst>
          </p:cNvPr>
          <p:cNvSpPr>
            <a:spLocks noGrp="1"/>
          </p:cNvSpPr>
          <p:nvPr>
            <p:ph type="title" idx="4294967295"/>
          </p:nvPr>
        </p:nvSpPr>
        <p:spPr>
          <a:xfrm rot="10800000" flipV="1">
            <a:off x="11390313" y="6424613"/>
            <a:ext cx="655637" cy="401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500" b="0" i="0" u="none" strike="noStrike" kern="1200" cap="none" spc="0" normalizeH="0" baseline="0" noProof="0" smtClean="0">
                <a:ln>
                  <a:noFill/>
                </a:ln>
                <a:solidFill>
                  <a:schemeClr val="tx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5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7137126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B0AD-A5FB-E04A-B0FE-0429A2147AF4}"/>
              </a:ext>
            </a:extLst>
          </p:cNvPr>
          <p:cNvSpPr>
            <a:spLocks noGrp="1"/>
          </p:cNvSpPr>
          <p:nvPr>
            <p:ph type="title"/>
          </p:nvPr>
        </p:nvSpPr>
        <p:spPr>
          <a:xfrm>
            <a:off x="714375" y="286604"/>
            <a:ext cx="10815638" cy="964492"/>
          </a:xfrm>
        </p:spPr>
        <p:txBody>
          <a:bodyPr>
            <a:normAutofit/>
          </a:bodyPr>
          <a:lstStyle/>
          <a:p>
            <a:pPr algn="ctr"/>
            <a:r>
              <a:rPr lang="en-US" sz="4200" dirty="0"/>
              <a:t>Possible Data Sources</a:t>
            </a:r>
          </a:p>
        </p:txBody>
      </p:sp>
      <p:sp>
        <p:nvSpPr>
          <p:cNvPr id="6" name="Content Placeholder 5">
            <a:extLst>
              <a:ext uri="{FF2B5EF4-FFF2-40B4-BE49-F238E27FC236}">
                <a16:creationId xmlns:a16="http://schemas.microsoft.com/office/drawing/2014/main" id="{6F93B061-AC4B-DA45-BD18-9FAD78DB464C}"/>
              </a:ext>
            </a:extLst>
          </p:cNvPr>
          <p:cNvSpPr>
            <a:spLocks noGrp="1"/>
          </p:cNvSpPr>
          <p:nvPr>
            <p:ph sz="half" idx="2"/>
          </p:nvPr>
        </p:nvSpPr>
        <p:spPr>
          <a:xfrm>
            <a:off x="933387" y="1843760"/>
            <a:ext cx="4937760" cy="4023360"/>
          </a:xfrm>
        </p:spPr>
        <p:txBody>
          <a:bodyPr>
            <a:normAutofit/>
          </a:bodyPr>
          <a:lstStyle/>
          <a:p>
            <a:r>
              <a:rPr lang="en-US" b="1" dirty="0"/>
              <a:t>Quantitative</a:t>
            </a:r>
          </a:p>
          <a:p>
            <a:pPr>
              <a:buFont typeface="Arial" panose="020B0604020202020204" pitchFamily="34" charset="0"/>
              <a:buChar char="•"/>
            </a:pPr>
            <a:r>
              <a:rPr lang="en-US" sz="2400" dirty="0"/>
              <a:t> Site level data</a:t>
            </a:r>
          </a:p>
          <a:p>
            <a:pPr>
              <a:buFont typeface="Arial" panose="020B0604020202020204" pitchFamily="34" charset="0"/>
              <a:buChar char="•"/>
            </a:pPr>
            <a:r>
              <a:rPr lang="en-US" sz="2400" dirty="0"/>
              <a:t> Benchmark Testing Results</a:t>
            </a:r>
          </a:p>
          <a:p>
            <a:pPr>
              <a:buFont typeface="Arial" panose="020B0604020202020204" pitchFamily="34" charset="0"/>
              <a:buChar char="•"/>
            </a:pPr>
            <a:r>
              <a:rPr lang="en-US" sz="2400" dirty="0"/>
              <a:t> Teacher generated tests</a:t>
            </a:r>
          </a:p>
          <a:p>
            <a:pPr>
              <a:buFont typeface="Arial" panose="020B0604020202020204" pitchFamily="34" charset="0"/>
              <a:buChar char="•"/>
            </a:pPr>
            <a:r>
              <a:rPr lang="en-US" sz="2400" dirty="0"/>
              <a:t> Referral Data, Counselor usage</a:t>
            </a:r>
          </a:p>
          <a:p>
            <a:pPr>
              <a:buFont typeface="Arial" panose="020B0604020202020204" pitchFamily="34" charset="0"/>
              <a:buChar char="•"/>
            </a:pPr>
            <a:r>
              <a:rPr lang="en-US" sz="2400" dirty="0"/>
              <a:t> FAFSA completion </a:t>
            </a:r>
          </a:p>
          <a:p>
            <a:pPr>
              <a:spcAft>
                <a:spcPts val="200"/>
              </a:spcAft>
              <a:buFont typeface="Arial" panose="020B0604020202020204" pitchFamily="34" charset="0"/>
              <a:buChar char="•"/>
            </a:pPr>
            <a:r>
              <a:rPr lang="en-US" sz="2400" dirty="0"/>
              <a:t> College Applications</a:t>
            </a:r>
          </a:p>
          <a:p>
            <a:endParaRPr lang="en-US" dirty="0"/>
          </a:p>
        </p:txBody>
      </p:sp>
      <p:sp>
        <p:nvSpPr>
          <p:cNvPr id="4" name="Content Placeholder 3">
            <a:extLst>
              <a:ext uri="{FF2B5EF4-FFF2-40B4-BE49-F238E27FC236}">
                <a16:creationId xmlns:a16="http://schemas.microsoft.com/office/drawing/2014/main" id="{27025C8E-9377-A744-A068-598D818C05A5}"/>
              </a:ext>
            </a:extLst>
          </p:cNvPr>
          <p:cNvSpPr>
            <a:spLocks noGrp="1"/>
          </p:cNvSpPr>
          <p:nvPr>
            <p:ph sz="half" idx="1"/>
          </p:nvPr>
        </p:nvSpPr>
        <p:spPr>
          <a:xfrm>
            <a:off x="6096000" y="1843760"/>
            <a:ext cx="4937760" cy="4023360"/>
          </a:xfrm>
        </p:spPr>
        <p:txBody>
          <a:bodyPr>
            <a:normAutofit/>
          </a:bodyPr>
          <a:lstStyle/>
          <a:p>
            <a:r>
              <a:rPr lang="en-US" b="1" dirty="0"/>
              <a:t>Qualitative</a:t>
            </a:r>
          </a:p>
          <a:p>
            <a:pPr>
              <a:buFont typeface="Arial" panose="020B0604020202020204" pitchFamily="34" charset="0"/>
              <a:buChar char="•"/>
            </a:pPr>
            <a:r>
              <a:rPr lang="en-US" sz="2400" dirty="0"/>
              <a:t> Virtual Interviews, Observations</a:t>
            </a:r>
          </a:p>
          <a:p>
            <a:pPr>
              <a:buFont typeface="Arial" panose="020B0604020202020204" pitchFamily="34" charset="0"/>
              <a:buChar char="•"/>
            </a:pPr>
            <a:r>
              <a:rPr lang="en-US" sz="2400" dirty="0"/>
              <a:t> Electronic Surveys</a:t>
            </a:r>
          </a:p>
          <a:p>
            <a:pPr>
              <a:spcAft>
                <a:spcPts val="200"/>
              </a:spcAft>
              <a:buFont typeface="Arial" panose="020B0604020202020204" pitchFamily="34" charset="0"/>
              <a:buChar char="•"/>
            </a:pPr>
            <a:r>
              <a:rPr lang="en-US" sz="2400" dirty="0"/>
              <a:t> Online records reviews</a:t>
            </a:r>
          </a:p>
          <a:p>
            <a:pPr>
              <a:spcAft>
                <a:spcPts val="200"/>
              </a:spcAft>
            </a:pPr>
            <a:endParaRPr lang="en-US" sz="2400" dirty="0"/>
          </a:p>
          <a:p>
            <a:pPr>
              <a:spcAft>
                <a:spcPts val="200"/>
              </a:spcAft>
            </a:pPr>
            <a:r>
              <a:rPr lang="en-US" sz="2400" dirty="0">
                <a:solidFill>
                  <a:schemeClr val="accent3"/>
                </a:solidFill>
                <a:latin typeface="Libre Franklin"/>
                <a:ea typeface="Libre Franklin"/>
                <a:cs typeface="Libre Franklin"/>
                <a:sym typeface="Libre Franklin"/>
              </a:rPr>
              <a:t>NOTE: Candidates may use the years prior to COVID if their desired data set has gap years.</a:t>
            </a:r>
          </a:p>
          <a:p>
            <a:pPr>
              <a:spcAft>
                <a:spcPts val="200"/>
              </a:spcAft>
            </a:pPr>
            <a:endParaRPr lang="en-US" dirty="0"/>
          </a:p>
          <a:p>
            <a:pPr marL="0" indent="0">
              <a:buNone/>
            </a:pPr>
            <a:endParaRPr lang="en-US" dirty="0"/>
          </a:p>
        </p:txBody>
      </p:sp>
      <p:sp>
        <p:nvSpPr>
          <p:cNvPr id="7" name="Slide Number Placeholder 6">
            <a:extLst>
              <a:ext uri="{FF2B5EF4-FFF2-40B4-BE49-F238E27FC236}">
                <a16:creationId xmlns:a16="http://schemas.microsoft.com/office/drawing/2014/main" id="{EA2BE2B3-3C76-5F4A-A07E-C5A5881D5E25}"/>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0506813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75F02-9B36-8047-7AF6-D41A874E372B}"/>
            </a:ext>
          </a:extLst>
        </p:cNvPr>
        <p:cNvGrpSpPr/>
        <p:nvPr/>
      </p:nvGrpSpPr>
      <p:grpSpPr>
        <a:xfrm>
          <a:off x="0" y="0"/>
          <a:ext cx="0" cy="0"/>
          <a:chOff x="0" y="0"/>
          <a:chExt cx="0" cy="0"/>
        </a:xfrm>
      </p:grpSpPr>
      <p:sp>
        <p:nvSpPr>
          <p:cNvPr id="16" name="Title 15" descr="Overview of Cycle 1 Steps">
            <a:extLst>
              <a:ext uri="{FF2B5EF4-FFF2-40B4-BE49-F238E27FC236}">
                <a16:creationId xmlns:a16="http://schemas.microsoft.com/office/drawing/2014/main" id="{9E7B5E14-AF22-85EA-8E87-30D55305A758}"/>
              </a:ext>
            </a:extLst>
          </p:cNvPr>
          <p:cNvSpPr>
            <a:spLocks noGrp="1"/>
          </p:cNvSpPr>
          <p:nvPr>
            <p:ph type="title" idx="4294967295"/>
          </p:nvPr>
        </p:nvSpPr>
        <p:spPr>
          <a:xfrm>
            <a:off x="626252" y="2322589"/>
            <a:ext cx="3110852"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Overview of Cycle 1 Step 1:</a:t>
            </a:r>
            <a:r>
              <a:rPr kumimoji="0" lang="en-US" sz="4000" b="0" i="0" u="none" strike="noStrike" kern="1200" cap="none" spc="0" normalizeH="0" noProof="0" dirty="0">
                <a:ln>
                  <a:noFill/>
                </a:ln>
                <a:solidFill>
                  <a:schemeClr val="tx1"/>
                </a:solidFill>
                <a:effectLst/>
                <a:uLnTx/>
                <a:uFillTx/>
                <a:latin typeface="+mn-lt"/>
                <a:ea typeface="+mn-ea"/>
                <a:cs typeface="+mn-cs"/>
              </a:rPr>
              <a:t> Investigate</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riangle 1" descr="An isosceles triangle with the point at the bottom of the slide, illustrating that this cycle starts with broad categories and work down a list of every-narrowing steps until the candidate arrives at a self-reflection on the cycle.">
            <a:extLst>
              <a:ext uri="{FF2B5EF4-FFF2-40B4-BE49-F238E27FC236}">
                <a16:creationId xmlns:a16="http://schemas.microsoft.com/office/drawing/2014/main" id="{2EE6F06E-F494-BE7C-0237-A0D225E17512}"/>
              </a:ext>
            </a:extLst>
          </p:cNvPr>
          <p:cNvSpPr/>
          <p:nvPr/>
        </p:nvSpPr>
        <p:spPr>
          <a:xfrm rot="10800000">
            <a:off x="2236137" y="465825"/>
            <a:ext cx="7004649" cy="6096709"/>
          </a:xfrm>
          <a:prstGeom prst="triangle">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FED468-3EA0-D8DF-8A89-A7ABCE07983A}"/>
              </a:ext>
            </a:extLst>
          </p:cNvPr>
          <p:cNvSpPr/>
          <p:nvPr/>
        </p:nvSpPr>
        <p:spPr>
          <a:xfrm>
            <a:off x="4070433" y="465467"/>
            <a:ext cx="3397084" cy="369332"/>
          </a:xfrm>
          <a:prstGeom prst="rect">
            <a:avLst/>
          </a:prstGeom>
        </p:spPr>
        <p:txBody>
          <a:bodyPr wrap="none">
            <a:spAutoFit/>
          </a:bodyPr>
          <a:lstStyle/>
          <a:p>
            <a:r>
              <a:rPr lang="en-US" dirty="0"/>
              <a:t>Choose a CA state indicator</a:t>
            </a:r>
          </a:p>
        </p:txBody>
      </p:sp>
      <p:sp>
        <p:nvSpPr>
          <p:cNvPr id="7" name="Rectangle 6">
            <a:extLst>
              <a:ext uri="{FF2B5EF4-FFF2-40B4-BE49-F238E27FC236}">
                <a16:creationId xmlns:a16="http://schemas.microsoft.com/office/drawing/2014/main" id="{836FFE8B-C64E-21CE-0DC2-08451FBD06B9}"/>
              </a:ext>
            </a:extLst>
          </p:cNvPr>
          <p:cNvSpPr/>
          <p:nvPr/>
        </p:nvSpPr>
        <p:spPr>
          <a:xfrm>
            <a:off x="3673475" y="1155511"/>
            <a:ext cx="4129977" cy="369332"/>
          </a:xfrm>
          <a:prstGeom prst="rect">
            <a:avLst/>
          </a:prstGeom>
        </p:spPr>
        <p:txBody>
          <a:bodyPr wrap="none">
            <a:spAutoFit/>
          </a:bodyPr>
          <a:lstStyle/>
          <a:p>
            <a:r>
              <a:rPr lang="en-US" dirty="0"/>
              <a:t>Conduct quantitative Data Review</a:t>
            </a:r>
          </a:p>
        </p:txBody>
      </p:sp>
      <p:sp>
        <p:nvSpPr>
          <p:cNvPr id="8" name="Rectangle 7">
            <a:extLst>
              <a:ext uri="{FF2B5EF4-FFF2-40B4-BE49-F238E27FC236}">
                <a16:creationId xmlns:a16="http://schemas.microsoft.com/office/drawing/2014/main" id="{9B723515-8A17-0152-779F-9D64AFF31651}"/>
              </a:ext>
            </a:extLst>
          </p:cNvPr>
          <p:cNvSpPr/>
          <p:nvPr/>
        </p:nvSpPr>
        <p:spPr>
          <a:xfrm>
            <a:off x="4326057" y="1716853"/>
            <a:ext cx="2824812" cy="369332"/>
          </a:xfrm>
          <a:prstGeom prst="rect">
            <a:avLst/>
          </a:prstGeom>
        </p:spPr>
        <p:txBody>
          <a:bodyPr wrap="none">
            <a:spAutoFit/>
          </a:bodyPr>
          <a:lstStyle/>
          <a:p>
            <a:r>
              <a:rPr lang="en-US" dirty="0"/>
              <a:t>Select a student group</a:t>
            </a:r>
          </a:p>
        </p:txBody>
      </p:sp>
      <p:sp>
        <p:nvSpPr>
          <p:cNvPr id="10" name="Rectangle 9">
            <a:extLst>
              <a:ext uri="{FF2B5EF4-FFF2-40B4-BE49-F238E27FC236}">
                <a16:creationId xmlns:a16="http://schemas.microsoft.com/office/drawing/2014/main" id="{CCADF41C-7C75-983F-444E-3C6D412568D0}"/>
              </a:ext>
            </a:extLst>
          </p:cNvPr>
          <p:cNvSpPr/>
          <p:nvPr/>
        </p:nvSpPr>
        <p:spPr>
          <a:xfrm>
            <a:off x="3737104" y="2244088"/>
            <a:ext cx="4063741" cy="369332"/>
          </a:xfrm>
          <a:prstGeom prst="rect">
            <a:avLst/>
          </a:prstGeom>
        </p:spPr>
        <p:txBody>
          <a:bodyPr wrap="none">
            <a:spAutoFit/>
          </a:bodyPr>
          <a:lstStyle/>
          <a:p>
            <a:r>
              <a:rPr lang="en-US" dirty="0"/>
              <a:t>Collect &amp; analyze qualitative data</a:t>
            </a:r>
          </a:p>
        </p:txBody>
      </p:sp>
      <p:sp>
        <p:nvSpPr>
          <p:cNvPr id="11" name="Rectangle 10">
            <a:extLst>
              <a:ext uri="{FF2B5EF4-FFF2-40B4-BE49-F238E27FC236}">
                <a16:creationId xmlns:a16="http://schemas.microsoft.com/office/drawing/2014/main" id="{BC05E416-2322-1EB6-826F-38B5FC199F92}"/>
              </a:ext>
            </a:extLst>
          </p:cNvPr>
          <p:cNvSpPr/>
          <p:nvPr/>
        </p:nvSpPr>
        <p:spPr>
          <a:xfrm>
            <a:off x="3745010" y="2814238"/>
            <a:ext cx="4038926" cy="323165"/>
          </a:xfrm>
          <a:prstGeom prst="rect">
            <a:avLst/>
          </a:prstGeom>
        </p:spPr>
        <p:txBody>
          <a:bodyPr wrap="none">
            <a:spAutoFit/>
          </a:bodyPr>
          <a:lstStyle/>
          <a:p>
            <a:r>
              <a:rPr lang="en-US" sz="1500" dirty="0"/>
              <a:t>Determine equity gap for student group</a:t>
            </a:r>
          </a:p>
        </p:txBody>
      </p:sp>
      <p:sp>
        <p:nvSpPr>
          <p:cNvPr id="12" name="Rectangle 11">
            <a:extLst>
              <a:ext uri="{FF2B5EF4-FFF2-40B4-BE49-F238E27FC236}">
                <a16:creationId xmlns:a16="http://schemas.microsoft.com/office/drawing/2014/main" id="{3D74C152-F0C9-2B3B-7F68-4F29AD170D0F}"/>
              </a:ext>
            </a:extLst>
          </p:cNvPr>
          <p:cNvSpPr/>
          <p:nvPr/>
        </p:nvSpPr>
        <p:spPr>
          <a:xfrm>
            <a:off x="4480444" y="3221411"/>
            <a:ext cx="2449710" cy="646331"/>
          </a:xfrm>
          <a:prstGeom prst="rect">
            <a:avLst/>
          </a:prstGeom>
        </p:spPr>
        <p:txBody>
          <a:bodyPr wrap="none">
            <a:spAutoFit/>
          </a:bodyPr>
          <a:lstStyle/>
          <a:p>
            <a:r>
              <a:rPr lang="en-US" dirty="0"/>
              <a:t>Identify potential </a:t>
            </a:r>
          </a:p>
          <a:p>
            <a:r>
              <a:rPr lang="en-US" dirty="0"/>
              <a:t>contributing factors</a:t>
            </a:r>
          </a:p>
        </p:txBody>
      </p:sp>
      <p:sp>
        <p:nvSpPr>
          <p:cNvPr id="13" name="Rectangle 12">
            <a:extLst>
              <a:ext uri="{FF2B5EF4-FFF2-40B4-BE49-F238E27FC236}">
                <a16:creationId xmlns:a16="http://schemas.microsoft.com/office/drawing/2014/main" id="{3A041E2B-AE73-16FB-C9C7-E887BA9427F5}"/>
              </a:ext>
            </a:extLst>
          </p:cNvPr>
          <p:cNvSpPr/>
          <p:nvPr/>
        </p:nvSpPr>
        <p:spPr>
          <a:xfrm>
            <a:off x="4541488" y="4035327"/>
            <a:ext cx="2393950" cy="584775"/>
          </a:xfrm>
          <a:prstGeom prst="rect">
            <a:avLst/>
          </a:prstGeom>
        </p:spPr>
        <p:txBody>
          <a:bodyPr wrap="square">
            <a:spAutoFit/>
          </a:bodyPr>
          <a:lstStyle/>
          <a:p>
            <a:pPr algn="ctr"/>
            <a:r>
              <a:rPr lang="en-US" sz="1600" dirty="0"/>
              <a:t>Develop a </a:t>
            </a:r>
          </a:p>
          <a:p>
            <a:pPr algn="ctr"/>
            <a:r>
              <a:rPr lang="en-US" sz="1600" dirty="0"/>
              <a:t>problem statement</a:t>
            </a:r>
          </a:p>
        </p:txBody>
      </p:sp>
      <p:sp>
        <p:nvSpPr>
          <p:cNvPr id="15" name="Rectangle 14">
            <a:extLst>
              <a:ext uri="{FF2B5EF4-FFF2-40B4-BE49-F238E27FC236}">
                <a16:creationId xmlns:a16="http://schemas.microsoft.com/office/drawing/2014/main" id="{0A181AD8-6916-95FA-F5D5-8315E4C4D8C5}"/>
              </a:ext>
            </a:extLst>
          </p:cNvPr>
          <p:cNvSpPr/>
          <p:nvPr/>
        </p:nvSpPr>
        <p:spPr>
          <a:xfrm>
            <a:off x="4640163" y="4678861"/>
            <a:ext cx="2309813" cy="830997"/>
          </a:xfrm>
          <a:prstGeom prst="rect">
            <a:avLst/>
          </a:prstGeom>
        </p:spPr>
        <p:txBody>
          <a:bodyPr wrap="square">
            <a:spAutoFit/>
          </a:bodyPr>
          <a:lstStyle/>
          <a:p>
            <a:pPr algn="ctr"/>
            <a:r>
              <a:rPr lang="en-US" sz="1600" dirty="0"/>
              <a:t>Identify strategies </a:t>
            </a:r>
          </a:p>
          <a:p>
            <a:pPr algn="ctr"/>
            <a:r>
              <a:rPr lang="en-US" sz="1600" dirty="0"/>
              <a:t>seek feedback</a:t>
            </a:r>
          </a:p>
          <a:p>
            <a:pPr algn="ctr"/>
            <a:r>
              <a:rPr lang="en-US" sz="1600" dirty="0"/>
              <a:t>adjust</a:t>
            </a:r>
          </a:p>
        </p:txBody>
      </p:sp>
      <p:sp>
        <p:nvSpPr>
          <p:cNvPr id="14" name="Rectangle 13">
            <a:extLst>
              <a:ext uri="{FF2B5EF4-FFF2-40B4-BE49-F238E27FC236}">
                <a16:creationId xmlns:a16="http://schemas.microsoft.com/office/drawing/2014/main" id="{C41D05DE-C985-E013-3023-D4FB78B9DB82}"/>
              </a:ext>
            </a:extLst>
          </p:cNvPr>
          <p:cNvSpPr/>
          <p:nvPr/>
        </p:nvSpPr>
        <p:spPr>
          <a:xfrm>
            <a:off x="5235575" y="5677443"/>
            <a:ext cx="972510" cy="369332"/>
          </a:xfrm>
          <a:prstGeom prst="rect">
            <a:avLst/>
          </a:prstGeom>
        </p:spPr>
        <p:txBody>
          <a:bodyPr wrap="none">
            <a:spAutoFit/>
          </a:bodyPr>
          <a:lstStyle/>
          <a:p>
            <a:r>
              <a:rPr lang="en-US" dirty="0"/>
              <a:t>Reflect</a:t>
            </a:r>
          </a:p>
        </p:txBody>
      </p:sp>
      <p:sp>
        <p:nvSpPr>
          <p:cNvPr id="4" name="Slide Number Placeholder 3">
            <a:extLst>
              <a:ext uri="{FF2B5EF4-FFF2-40B4-BE49-F238E27FC236}">
                <a16:creationId xmlns:a16="http://schemas.microsoft.com/office/drawing/2014/main" id="{02F46BD8-50CE-845F-C9E8-F4168AFD402D}"/>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9597347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p:cNvSpPr>
            <a:spLocks noGrp="1"/>
          </p:cNvSpPr>
          <p:nvPr>
            <p:ph type="title"/>
          </p:nvPr>
        </p:nvSpPr>
        <p:spPr>
          <a:xfrm>
            <a:off x="457200" y="640080"/>
            <a:ext cx="3659246" cy="4204796"/>
          </a:xfrm>
        </p:spPr>
        <p:txBody>
          <a:bodyPr vert="horz" lIns="91440" tIns="45720" rIns="91440" bIns="45720" rtlCol="0" anchor="b">
            <a:normAutofit/>
          </a:bodyPr>
          <a:lstStyle/>
          <a:p>
            <a:r>
              <a:rPr lang="en-US" sz="4400" dirty="0">
                <a:solidFill>
                  <a:srgbClr val="FFFFFF"/>
                </a:solidFill>
              </a:rPr>
              <a:t>Cycle 1 </a:t>
            </a:r>
            <a:br>
              <a:rPr lang="en-US" sz="4400" dirty="0">
                <a:solidFill>
                  <a:srgbClr val="FFFFFF"/>
                </a:solidFill>
              </a:rPr>
            </a:br>
            <a:r>
              <a:rPr lang="en-US" sz="4400" dirty="0">
                <a:solidFill>
                  <a:srgbClr val="FFFFFF"/>
                </a:solidFill>
              </a:rPr>
              <a:t>Step 2: </a:t>
            </a:r>
            <a:br>
              <a:rPr lang="en-US" sz="4400" dirty="0">
                <a:solidFill>
                  <a:srgbClr val="FFFFFF"/>
                </a:solidFill>
              </a:rPr>
            </a:br>
            <a:r>
              <a:rPr lang="en-US" sz="4400" dirty="0">
                <a:solidFill>
                  <a:srgbClr val="FFFFFF"/>
                </a:solidFill>
              </a:rPr>
              <a:t>Plan</a:t>
            </a:r>
          </a:p>
        </p:txBody>
      </p:sp>
      <p:sp>
        <p:nvSpPr>
          <p:cNvPr id="5" name="Slide Number Placeholder 4"/>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3A51E27E-02B7-431C-94F3-7BAF2238D496}" type="slidenum">
              <a:rPr lang="en-US" smtClean="0"/>
              <a:pPr algn="l" defTabSz="914400">
                <a:spcAft>
                  <a:spcPts val="600"/>
                </a:spcAft>
              </a:pPr>
              <a:t>25</a:t>
            </a:fld>
            <a:endParaRPr lang="en-US"/>
          </a:p>
        </p:txBody>
      </p:sp>
      <p:pic>
        <p:nvPicPr>
          <p:cNvPr id="8" name="Picture 7">
            <a:extLst>
              <a:ext uri="{FF2B5EF4-FFF2-40B4-BE49-F238E27FC236}">
                <a16:creationId xmlns:a16="http://schemas.microsoft.com/office/drawing/2014/main" id="{B51E240A-6ADD-45A9-9E3E-703CB98AEAC3}"/>
              </a:ext>
              <a:ext uri="{C183D7F6-B498-43B3-948B-1728B52AA6E4}">
                <adec:decorative xmlns:adec="http://schemas.microsoft.com/office/drawing/2017/decorative" val="1"/>
              </a:ext>
            </a:extLst>
          </p:cNvPr>
          <p:cNvPicPr>
            <a:picLocks noChangeAspect="1"/>
          </p:cNvPicPr>
          <p:nvPr/>
        </p:nvPicPr>
        <p:blipFill rotWithShape="1">
          <a:blip r:embed="rId3"/>
          <a:srcRect l="10600" r="6807"/>
          <a:stretch/>
        </p:blipFill>
        <p:spPr>
          <a:xfrm>
            <a:off x="4639733" y="10"/>
            <a:ext cx="7552266" cy="6857990"/>
          </a:xfrm>
          <a:prstGeom prst="rect">
            <a:avLst/>
          </a:prstGeom>
        </p:spPr>
      </p:pic>
      <p:sp>
        <p:nvSpPr>
          <p:cNvPr id="20" name="Rectangle 1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96556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240796"/>
            <a:ext cx="11791421" cy="1107482"/>
          </a:xfrm>
        </p:spPr>
        <p:txBody>
          <a:bodyPr>
            <a:normAutofit fontScale="90000"/>
          </a:bodyPr>
          <a:lstStyle/>
          <a:p>
            <a:r>
              <a:rPr lang="en-US" dirty="0"/>
              <a:t>Cycle 1 Step 2:  </a:t>
            </a:r>
            <a:br>
              <a:rPr lang="en-US" dirty="0"/>
            </a:br>
            <a:r>
              <a:rPr lang="en-US" dirty="0"/>
              <a:t>                      </a:t>
            </a:r>
            <a:r>
              <a:rPr lang="en-US" sz="4400" dirty="0"/>
              <a:t>Assessment Guide (p 9-10)</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109507" y="1340612"/>
            <a:ext cx="12082072" cy="4980190"/>
          </a:xfrm>
        </p:spPr>
        <p:txBody>
          <a:bodyPr>
            <a:normAutofit/>
          </a:bodyPr>
          <a:lstStyle/>
          <a:p>
            <a:r>
              <a:rPr lang="en-US" sz="2400" b="1" dirty="0">
                <a:solidFill>
                  <a:schemeClr val="bg2">
                    <a:lumMod val="75000"/>
                  </a:schemeClr>
                </a:solidFill>
                <a:effectLst/>
                <a:latin typeface="Calibri" panose="020F0502020204030204" pitchFamily="34" charset="0"/>
              </a:rPr>
              <a:t>Part B: </a:t>
            </a:r>
            <a:r>
              <a:rPr lang="en-US" sz="2400" dirty="0">
                <a:solidFill>
                  <a:schemeClr val="bg2">
                    <a:lumMod val="75000"/>
                  </a:schemeClr>
                </a:solidFill>
                <a:effectLst/>
                <a:latin typeface="Calibri" panose="020F0502020204030204" pitchFamily="34" charset="0"/>
              </a:rPr>
              <a:t>Written Narrative: Contributing Factors and Problem Statement </a:t>
            </a:r>
            <a:endParaRPr lang="en-US" sz="2400" dirty="0">
              <a:solidFill>
                <a:schemeClr val="bg2">
                  <a:lumMod val="75000"/>
                </a:schemeClr>
              </a:solidFill>
            </a:endParaRPr>
          </a:p>
          <a:p>
            <a:pPr marL="342900" indent="-342900">
              <a:lnSpc>
                <a:spcPct val="120000"/>
              </a:lnSpc>
              <a:spcBef>
                <a:spcPts val="0"/>
              </a:spcBef>
              <a:spcAft>
                <a:spcPts val="0"/>
              </a:spcAft>
              <a:buFont typeface="+mj-lt"/>
              <a:buAutoNum type="romanUcPeriod"/>
            </a:pPr>
            <a:r>
              <a:rPr lang="en-US" sz="2400" dirty="0"/>
              <a:t> Institutional /Structural Factors</a:t>
            </a:r>
          </a:p>
          <a:p>
            <a:pPr marL="806958" lvl="1" indent="-514350">
              <a:lnSpc>
                <a:spcPct val="120000"/>
              </a:lnSpc>
              <a:spcBef>
                <a:spcPts val="0"/>
              </a:spcBef>
              <a:spcAft>
                <a:spcPts val="0"/>
              </a:spcAft>
              <a:buFont typeface="+mj-lt"/>
              <a:buAutoNum type="romanLcPeriod"/>
            </a:pPr>
            <a:r>
              <a:rPr lang="en-US" dirty="0"/>
              <a:t>Based on equity-gap analysis AND the quantitative AND the qualitative data –</a:t>
            </a:r>
            <a:r>
              <a:rPr lang="en-US" dirty="0">
                <a:solidFill>
                  <a:srgbClr val="FF0000"/>
                </a:solidFill>
              </a:rPr>
              <a:t>THROUGHLINE!</a:t>
            </a:r>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Determine </a:t>
            </a:r>
            <a:r>
              <a:rPr lang="en-US" dirty="0">
                <a:solidFill>
                  <a:srgbClr val="0560BF"/>
                </a:solidFill>
                <a:effectLst/>
                <a:latin typeface="Calibri" panose="020F0502020204030204" pitchFamily="34" charset="0"/>
              </a:rPr>
              <a:t>institutional </a:t>
            </a:r>
            <a:r>
              <a:rPr lang="en-US" dirty="0">
                <a:effectLst/>
                <a:latin typeface="Calibri" panose="020F0502020204030204" pitchFamily="34" charset="0"/>
              </a:rPr>
              <a:t>and/or </a:t>
            </a:r>
            <a:r>
              <a:rPr lang="en-US" dirty="0">
                <a:solidFill>
                  <a:srgbClr val="0560BF"/>
                </a:solidFill>
                <a:effectLst/>
                <a:latin typeface="Calibri" panose="020F0502020204030204" pitchFamily="34" charset="0"/>
              </a:rPr>
              <a:t>structural </a:t>
            </a:r>
            <a:r>
              <a:rPr lang="en-US" dirty="0">
                <a:effectLst/>
                <a:latin typeface="Calibri" panose="020F0502020204030204" pitchFamily="34" charset="0"/>
              </a:rPr>
              <a:t>factors – </a:t>
            </a:r>
            <a:r>
              <a:rPr lang="en-US" dirty="0">
                <a:solidFill>
                  <a:srgbClr val="FF0000"/>
                </a:solidFill>
                <a:effectLst/>
                <a:latin typeface="Calibri" panose="020F0502020204030204" pitchFamily="34" charset="0"/>
              </a:rPr>
              <a:t>GLOSSARY!</a:t>
            </a:r>
          </a:p>
          <a:p>
            <a:pPr marL="806958" lvl="1" indent="-514350">
              <a:lnSpc>
                <a:spcPct val="120000"/>
              </a:lnSpc>
              <a:spcBef>
                <a:spcPts val="0"/>
              </a:spcBef>
              <a:spcAft>
                <a:spcPts val="0"/>
              </a:spcAft>
              <a:buFont typeface="+mj-lt"/>
              <a:buAutoNum type="romanLcPeriod"/>
            </a:pPr>
            <a:r>
              <a:rPr lang="en-US" dirty="0">
                <a:solidFill>
                  <a:schemeClr val="tx1"/>
                </a:solidFill>
              </a:rPr>
              <a:t>Cite evidence, cite research</a:t>
            </a:r>
            <a:r>
              <a:rPr lang="en-US" dirty="0">
                <a:solidFill>
                  <a:srgbClr val="FF0000"/>
                </a:solidFill>
              </a:rPr>
              <a:t>—(Researcher’s name, year of research)</a:t>
            </a:r>
          </a:p>
          <a:p>
            <a:pPr marL="806958" lvl="1" indent="-514350">
              <a:lnSpc>
                <a:spcPct val="120000"/>
              </a:lnSpc>
              <a:spcBef>
                <a:spcPts val="0"/>
              </a:spcBef>
              <a:spcAft>
                <a:spcPts val="0"/>
              </a:spcAft>
              <a:buFont typeface="+mj-lt"/>
              <a:buAutoNum type="romanLcPeriod"/>
            </a:pPr>
            <a:r>
              <a:rPr lang="en-US" dirty="0">
                <a:solidFill>
                  <a:schemeClr val="tx1"/>
                </a:solidFill>
              </a:rPr>
              <a:t>Identify an education need related to equity gap for 1 group of students-</a:t>
            </a:r>
            <a:r>
              <a:rPr lang="en-US" dirty="0">
                <a:solidFill>
                  <a:srgbClr val="FF0000"/>
                </a:solidFill>
              </a:rPr>
              <a:t>-get better at...</a:t>
            </a:r>
          </a:p>
          <a:p>
            <a:pPr marL="514350" indent="-514350">
              <a:lnSpc>
                <a:spcPct val="120000"/>
              </a:lnSpc>
              <a:spcBef>
                <a:spcPts val="0"/>
              </a:spcBef>
              <a:spcAft>
                <a:spcPts val="0"/>
              </a:spcAft>
              <a:buFont typeface="+mj-lt"/>
              <a:buAutoNum type="romanUcPeriod"/>
            </a:pPr>
            <a:r>
              <a:rPr lang="en-US" sz="2400" dirty="0"/>
              <a:t>Problem Statement to Address Student Group’s Area of Need</a:t>
            </a:r>
          </a:p>
          <a:p>
            <a:pPr marL="514350" indent="-514350">
              <a:lnSpc>
                <a:spcPct val="120000"/>
              </a:lnSpc>
              <a:spcBef>
                <a:spcPts val="0"/>
              </a:spcBef>
              <a:spcAft>
                <a:spcPts val="0"/>
              </a:spcAft>
              <a:buFont typeface="+mj-lt"/>
              <a:buAutoNum type="romanUcPeriod"/>
            </a:pPr>
            <a:r>
              <a:rPr lang="en-US" sz="2400" dirty="0"/>
              <a:t>Prepare a Problem Statement—</a:t>
            </a:r>
            <a:r>
              <a:rPr lang="en-US" sz="2400" dirty="0">
                <a:solidFill>
                  <a:srgbClr val="FF0000"/>
                </a:solidFill>
              </a:rPr>
              <a:t>call out boxes support the glossary</a:t>
            </a:r>
          </a:p>
          <a:p>
            <a:pPr marL="0" indent="0">
              <a:lnSpc>
                <a:spcPct val="120000"/>
              </a:lnSpc>
              <a:spcBef>
                <a:spcPts val="0"/>
              </a:spcBef>
              <a:spcAft>
                <a:spcPts val="0"/>
              </a:spcAft>
              <a:buNone/>
            </a:pPr>
            <a:endParaRPr lang="en-US" sz="2200" dirty="0">
              <a:solidFill>
                <a:srgbClr val="FF0000"/>
              </a:solidFill>
            </a:endParaRPr>
          </a:p>
          <a:p>
            <a:pPr marL="806958" lvl="1" indent="-514350">
              <a:lnSpc>
                <a:spcPct val="120000"/>
              </a:lnSpc>
              <a:spcBef>
                <a:spcPts val="0"/>
              </a:spcBef>
              <a:spcAft>
                <a:spcPts val="0"/>
              </a:spcAft>
              <a:buFont typeface="+mj-lt"/>
              <a:buAutoNum type="romanLcPeriod"/>
            </a:pPr>
            <a:endParaRPr lang="en-US" sz="2200" dirty="0">
              <a:solidFill>
                <a:schemeClr val="tx1"/>
              </a:solidFill>
            </a:endParaRPr>
          </a:p>
          <a:p>
            <a:pPr marL="806958" lvl="1" indent="-514350">
              <a:lnSpc>
                <a:spcPct val="120000"/>
              </a:lnSpc>
              <a:spcBef>
                <a:spcPts val="0"/>
              </a:spcBef>
              <a:spcAft>
                <a:spcPts val="0"/>
              </a:spcAft>
              <a:buFont typeface="+mj-lt"/>
              <a:buAutoNum type="romanLcPeriod"/>
            </a:pPr>
            <a:endParaRPr lang="en-US" dirty="0">
              <a:effectLst/>
              <a:latin typeface="Calibri" panose="020F0502020204030204" pitchFamily="34" charset="0"/>
            </a:endParaRPr>
          </a:p>
          <a:p>
            <a:pPr marL="806958" lvl="1" indent="-514350">
              <a:buFont typeface="+mj-lt"/>
              <a:buAutoNum type="romanLcPeriod"/>
            </a:pPr>
            <a:endParaRPr lang="en-US" dirty="0"/>
          </a:p>
          <a:p>
            <a:pPr marL="0" indent="0">
              <a:buNone/>
            </a:pPr>
            <a:endParaRPr lang="en-US" dirty="0"/>
          </a:p>
        </p:txBody>
      </p:sp>
      <p:sp>
        <p:nvSpPr>
          <p:cNvPr id="2" name="TextBox 1">
            <a:extLst>
              <a:ext uri="{FF2B5EF4-FFF2-40B4-BE49-F238E27FC236}">
                <a16:creationId xmlns:a16="http://schemas.microsoft.com/office/drawing/2014/main" id="{CAA36D7E-D533-9D05-6715-264C32EAA646}"/>
              </a:ext>
            </a:extLst>
          </p:cNvPr>
          <p:cNvSpPr txBox="1"/>
          <p:nvPr/>
        </p:nvSpPr>
        <p:spPr>
          <a:xfrm>
            <a:off x="641160" y="5397472"/>
            <a:ext cx="10749082" cy="923330"/>
          </a:xfrm>
          <a:prstGeom prst="rect">
            <a:avLst/>
          </a:prstGeom>
          <a:solidFill>
            <a:srgbClr val="0F9341"/>
          </a:solidFill>
        </p:spPr>
        <p:txBody>
          <a:bodyPr wrap="square" rtlCol="0">
            <a:spAutoFit/>
          </a:bodyPr>
          <a:lstStyle/>
          <a:p>
            <a:r>
              <a:rPr lang="en-US" sz="1800" dirty="0">
                <a:solidFill>
                  <a:srgbClr val="FFFFFF"/>
                </a:solidFill>
                <a:effectLst/>
                <a:latin typeface="Calibri" panose="020F0502020204030204" pitchFamily="34" charset="0"/>
              </a:rPr>
              <a:t>A </a:t>
            </a:r>
            <a:r>
              <a:rPr lang="en-US" sz="1800" b="1" dirty="0">
                <a:solidFill>
                  <a:srgbClr val="FFFFFF"/>
                </a:solidFill>
                <a:effectLst/>
                <a:latin typeface="Calibri" panose="020F0502020204030204" pitchFamily="34" charset="0"/>
              </a:rPr>
              <a:t>problem statement </a:t>
            </a:r>
            <a:r>
              <a:rPr lang="en-US" sz="1800" dirty="0">
                <a:solidFill>
                  <a:srgbClr val="FFFFFF"/>
                </a:solidFill>
                <a:effectLst/>
                <a:latin typeface="Calibri" panose="020F0502020204030204" pitchFamily="34" charset="0"/>
              </a:rPr>
              <a:t>is a clear, concise description of the issue(s) that need(s) to be addressed by a problem-solving team. It is used to center and focus the team at the beginning of the effort, to keep the team on track during the effort, and to validate that the effort delivered an outcome that solves the problem statement. </a:t>
            </a:r>
            <a:endParaRPr lang="en-US" dirty="0">
              <a:effectLst/>
            </a:endParaRPr>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26</a:t>
            </a:fld>
            <a:endParaRPr lang="en-US"/>
          </a:p>
        </p:txBody>
      </p:sp>
    </p:spTree>
    <p:extLst>
      <p:ext uri="{BB962C8B-B14F-4D97-AF65-F5344CB8AC3E}">
        <p14:creationId xmlns:p14="http://schemas.microsoft.com/office/powerpoint/2010/main" val="8490121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7199" y="193430"/>
            <a:ext cx="11451353" cy="1325563"/>
          </a:xfrm>
        </p:spPr>
        <p:txBody>
          <a:bodyPr>
            <a:normAutofit/>
          </a:bodyPr>
          <a:lstStyle/>
          <a:p>
            <a:pPr algn="ctr"/>
            <a:r>
              <a:rPr lang="en-US" sz="4000" dirty="0"/>
              <a:t>C1 Step 2: Plan Rubric Essential Questions (2 Rubrics) </a:t>
            </a:r>
          </a:p>
        </p:txBody>
      </p:sp>
      <p:sp>
        <p:nvSpPr>
          <p:cNvPr id="3" name="Slide Number Placeholder 2">
            <a:extLst>
              <a:ext uri="{FF2B5EF4-FFF2-40B4-BE49-F238E27FC236}">
                <a16:creationId xmlns:a16="http://schemas.microsoft.com/office/drawing/2014/main" id="{EDFE48AF-5B5C-FE48-86EB-863104DC6082}"/>
              </a:ext>
            </a:extLst>
          </p:cNvPr>
          <p:cNvSpPr>
            <a:spLocks noGrp="1"/>
          </p:cNvSpPr>
          <p:nvPr>
            <p:ph type="sldNum" sz="quarter" idx="4294967295"/>
          </p:nvPr>
        </p:nvSpPr>
        <p:spPr>
          <a:xfrm>
            <a:off x="11224490" y="6192408"/>
            <a:ext cx="628073" cy="365125"/>
          </a:xfrm>
          <a:prstGeom prst="rect">
            <a:avLst/>
          </a:prstGeom>
        </p:spPr>
        <p:txBody>
          <a:bodyPr/>
          <a:lstStyle/>
          <a:p>
            <a:fld id="{A5D1AE26-2455-4631-AA3C-DD8B58682D5D}" type="slidenum">
              <a:rPr lang="en-US" smtClean="0"/>
              <a:pPr/>
              <a:t>27</a:t>
            </a:fld>
            <a:endParaRPr lang="en-US" dirty="0"/>
          </a:p>
        </p:txBody>
      </p:sp>
      <p:graphicFrame>
        <p:nvGraphicFramePr>
          <p:cNvPr id="8" name="Table 8">
            <a:extLst>
              <a:ext uri="{FF2B5EF4-FFF2-40B4-BE49-F238E27FC236}">
                <a16:creationId xmlns:a16="http://schemas.microsoft.com/office/drawing/2014/main" id="{2D09954C-C540-F880-A4BA-525FFE3F8135}"/>
              </a:ext>
            </a:extLst>
          </p:cNvPr>
          <p:cNvGraphicFramePr>
            <a:graphicFrameLocks noGrp="1"/>
          </p:cNvGraphicFramePr>
          <p:nvPr>
            <p:extLst>
              <p:ext uri="{D42A27DB-BD31-4B8C-83A1-F6EECF244321}">
                <p14:modId xmlns:p14="http://schemas.microsoft.com/office/powerpoint/2010/main" val="2334816354"/>
              </p:ext>
            </p:extLst>
          </p:nvPr>
        </p:nvGraphicFramePr>
        <p:xfrm>
          <a:off x="287199" y="2072620"/>
          <a:ext cx="11451353" cy="3566160"/>
        </p:xfrm>
        <a:graphic>
          <a:graphicData uri="http://schemas.openxmlformats.org/drawingml/2006/table">
            <a:tbl>
              <a:tblPr firstRow="1" bandRow="1">
                <a:tableStyleId>{5940675A-B579-460E-94D1-54222C63F5DA}</a:tableStyleId>
              </a:tblPr>
              <a:tblGrid>
                <a:gridCol w="11451353">
                  <a:extLst>
                    <a:ext uri="{9D8B030D-6E8A-4147-A177-3AD203B41FA5}">
                      <a16:colId xmlns:a16="http://schemas.microsoft.com/office/drawing/2014/main" val="792724475"/>
                    </a:ext>
                  </a:extLst>
                </a:gridCol>
              </a:tblGrid>
              <a:tr h="370840">
                <a:tc>
                  <a:txBody>
                    <a:bodyPr/>
                    <a:lstStyle/>
                    <a:p>
                      <a:pPr algn="ctr"/>
                      <a:r>
                        <a:rPr lang="en-US" sz="2400" dirty="0">
                          <a:solidFill>
                            <a:schemeClr val="bg1"/>
                          </a:solidFill>
                        </a:rPr>
                        <a:t>Step 2: Plan</a:t>
                      </a:r>
                    </a:p>
                  </a:txBody>
                  <a:tcPr>
                    <a:solidFill>
                      <a:srgbClr val="09652D"/>
                    </a:solidFill>
                  </a:tcPr>
                </a:tc>
                <a:extLst>
                  <a:ext uri="{0D108BD9-81ED-4DB2-BD59-A6C34878D82A}">
                    <a16:rowId xmlns:a16="http://schemas.microsoft.com/office/drawing/2014/main" val="22772915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1.4 </a:t>
                      </a:r>
                      <a:r>
                        <a:rPr lang="en-US" sz="2400" kern="1200" dirty="0">
                          <a:solidFill>
                            <a:schemeClr val="tx1"/>
                          </a:solidFill>
                          <a:effectLst/>
                          <a:latin typeface="+mn-lt"/>
                          <a:ea typeface="+mn-ea"/>
                          <a:cs typeface="+mn-cs"/>
                        </a:rPr>
                        <a:t>How does the candidate </a:t>
                      </a:r>
                      <a:r>
                        <a:rPr lang="en-US" sz="2400" kern="1200" dirty="0">
                          <a:solidFill>
                            <a:schemeClr val="tx1"/>
                          </a:solidFill>
                          <a:effectLst/>
                          <a:highlight>
                            <a:srgbClr val="FFFF00"/>
                          </a:highlight>
                          <a:latin typeface="+mn-lt"/>
                          <a:ea typeface="+mn-ea"/>
                          <a:cs typeface="+mn-cs"/>
                        </a:rPr>
                        <a:t>determine contributing factors</a:t>
                      </a:r>
                      <a:r>
                        <a:rPr lang="en-US" sz="2400" kern="1200" dirty="0">
                          <a:solidFill>
                            <a:schemeClr val="tx1"/>
                          </a:solidFill>
                          <a:effectLst/>
                          <a:latin typeface="+mn-lt"/>
                          <a:ea typeface="+mn-ea"/>
                          <a:cs typeface="+mn-cs"/>
                        </a:rPr>
                        <a:t>, including institutional and/or structural factors, that created or added to the identified equity gap affecting a student group and </a:t>
                      </a:r>
                      <a:r>
                        <a:rPr lang="en-US" sz="2400" kern="1200" dirty="0">
                          <a:solidFill>
                            <a:schemeClr val="tx1"/>
                          </a:solidFill>
                          <a:effectLst/>
                          <a:highlight>
                            <a:srgbClr val="00FF00"/>
                          </a:highlight>
                          <a:latin typeface="+mn-lt"/>
                          <a:ea typeface="+mn-ea"/>
                          <a:cs typeface="+mn-cs"/>
                        </a:rPr>
                        <a:t>cite the research </a:t>
                      </a:r>
                      <a:r>
                        <a:rPr lang="en-US" sz="2400" kern="1200" dirty="0">
                          <a:solidFill>
                            <a:schemeClr val="tx1"/>
                          </a:solidFill>
                          <a:effectLst/>
                          <a:latin typeface="+mn-lt"/>
                          <a:ea typeface="+mn-ea"/>
                          <a:cs typeface="+mn-cs"/>
                        </a:rPr>
                        <a:t>supporting their determination?</a:t>
                      </a:r>
                      <a:r>
                        <a:rPr lang="en-US" sz="2400" dirty="0">
                          <a:effectLst/>
                        </a:rPr>
                        <a:t> </a:t>
                      </a:r>
                    </a:p>
                  </a:txBody>
                  <a:tcPr/>
                </a:tc>
                <a:extLst>
                  <a:ext uri="{0D108BD9-81ED-4DB2-BD59-A6C34878D82A}">
                    <a16:rowId xmlns:a16="http://schemas.microsoft.com/office/drawing/2014/main" val="23734248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1.5 </a:t>
                      </a:r>
                      <a:r>
                        <a:rPr lang="en-US" sz="2400" kern="1200" dirty="0">
                          <a:solidFill>
                            <a:schemeClr val="tx1"/>
                          </a:solidFill>
                          <a:effectLst/>
                          <a:latin typeface="+mn-lt"/>
                          <a:ea typeface="+mn-ea"/>
                          <a:cs typeface="+mn-cs"/>
                        </a:rPr>
                        <a:t>How does the candidate use the equity gap analysis and identification of potential contributing factors to </a:t>
                      </a:r>
                      <a:r>
                        <a:rPr lang="en-US" sz="2400" kern="1200" dirty="0">
                          <a:solidFill>
                            <a:schemeClr val="tx1"/>
                          </a:solidFill>
                          <a:effectLst/>
                          <a:highlight>
                            <a:srgbClr val="FFFF00"/>
                          </a:highlight>
                          <a:latin typeface="+mn-lt"/>
                          <a:ea typeface="+mn-ea"/>
                          <a:cs typeface="+mn-cs"/>
                        </a:rPr>
                        <a:t>develop a feasible problem statement</a:t>
                      </a:r>
                      <a:r>
                        <a:rPr lang="en-US" sz="2400" kern="1200" dirty="0">
                          <a:solidFill>
                            <a:schemeClr val="tx1"/>
                          </a:solidFill>
                          <a:effectLst/>
                          <a:latin typeface="+mn-lt"/>
                          <a:ea typeface="+mn-ea"/>
                          <a:cs typeface="+mn-cs"/>
                        </a:rPr>
                        <a:t> related to student achievement and/or well-being?</a:t>
                      </a:r>
                      <a:r>
                        <a:rPr lang="en-US" sz="2400" dirty="0">
                          <a:effectLst/>
                        </a:rPr>
                        <a:t> </a:t>
                      </a:r>
                    </a:p>
                    <a:p>
                      <a:endParaRPr lang="en-US" sz="2400" dirty="0"/>
                    </a:p>
                  </a:txBody>
                  <a:tcPr/>
                </a:tc>
                <a:extLst>
                  <a:ext uri="{0D108BD9-81ED-4DB2-BD59-A6C34878D82A}">
                    <a16:rowId xmlns:a16="http://schemas.microsoft.com/office/drawing/2014/main" val="46623177"/>
                  </a:ext>
                </a:extLst>
              </a:tr>
            </a:tbl>
          </a:graphicData>
        </a:graphic>
      </p:graphicFrame>
    </p:spTree>
    <p:extLst>
      <p:ext uri="{BB962C8B-B14F-4D97-AF65-F5344CB8AC3E}">
        <p14:creationId xmlns:p14="http://schemas.microsoft.com/office/powerpoint/2010/main" val="1856891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396985"/>
          </a:xfrm>
        </p:spPr>
        <p:txBody>
          <a:bodyPr>
            <a:normAutofit/>
          </a:bodyPr>
          <a:lstStyle/>
          <a:p>
            <a:pPr algn="ctr"/>
            <a:r>
              <a:rPr lang="en-US" dirty="0"/>
              <a:t>Understanding Language is Key!</a:t>
            </a:r>
            <a:br>
              <a:rPr lang="en-US" sz="3600" dirty="0"/>
            </a:br>
            <a:r>
              <a:rPr lang="en-US" sz="3600" dirty="0"/>
              <a:t>Rubric 1.4</a:t>
            </a:r>
            <a:endParaRPr lang="en-US" dirty="0"/>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1617023385"/>
              </p:ext>
            </p:extLst>
          </p:nvPr>
        </p:nvGraphicFramePr>
        <p:xfrm>
          <a:off x="145747" y="1912969"/>
          <a:ext cx="11900505" cy="4282163"/>
        </p:xfrm>
        <a:graphic>
          <a:graphicData uri="http://schemas.openxmlformats.org/drawingml/2006/table">
            <a:tbl>
              <a:tblPr firstRow="1" bandRow="1">
                <a:tableStyleId>{5940675A-B579-460E-94D1-54222C63F5DA}</a:tableStyleId>
              </a:tblPr>
              <a:tblGrid>
                <a:gridCol w="2380101">
                  <a:extLst>
                    <a:ext uri="{9D8B030D-6E8A-4147-A177-3AD203B41FA5}">
                      <a16:colId xmlns:a16="http://schemas.microsoft.com/office/drawing/2014/main" val="3438398984"/>
                    </a:ext>
                  </a:extLst>
                </a:gridCol>
                <a:gridCol w="2380101">
                  <a:extLst>
                    <a:ext uri="{9D8B030D-6E8A-4147-A177-3AD203B41FA5}">
                      <a16:colId xmlns:a16="http://schemas.microsoft.com/office/drawing/2014/main" val="3683956884"/>
                    </a:ext>
                  </a:extLst>
                </a:gridCol>
                <a:gridCol w="2380101">
                  <a:extLst>
                    <a:ext uri="{9D8B030D-6E8A-4147-A177-3AD203B41FA5}">
                      <a16:colId xmlns:a16="http://schemas.microsoft.com/office/drawing/2014/main" val="1865759799"/>
                    </a:ext>
                  </a:extLst>
                </a:gridCol>
                <a:gridCol w="2380101">
                  <a:extLst>
                    <a:ext uri="{9D8B030D-6E8A-4147-A177-3AD203B41FA5}">
                      <a16:colId xmlns:a16="http://schemas.microsoft.com/office/drawing/2014/main" val="1227605337"/>
                    </a:ext>
                  </a:extLst>
                </a:gridCol>
                <a:gridCol w="2380101">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 biased, superficial, irrelevant  factors in analysis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cite, neglect to draw connections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 areas unrelated to analysis</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 but minimally describes relation to analysis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Attempts to draw connecting not related to gap</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 areas superficially related to analysis</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Used analysis and data to determine factors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Cites relevant research to support, add to gap understanding</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Explains in detail how factors create/add to differences of group</a:t>
                      </a:r>
                      <a:r>
                        <a:rPr lang="en-US" dirty="0">
                          <a:effectLst/>
                        </a:rPr>
                        <a:t> </a:t>
                      </a:r>
                      <a:endParaRPr lang="en-US" dirty="0"/>
                    </a:p>
                  </a:txBody>
                  <a:tcPr/>
                </a:tc>
                <a:tc>
                  <a:txBody>
                    <a:bodyPr/>
                    <a:lstStyle/>
                    <a:p>
                      <a:pPr marL="0" indent="0">
                        <a:buFont typeface="Arial" panose="020B0604020202020204" pitchFamily="34" charset="0"/>
                        <a:buNone/>
                      </a:pPr>
                      <a:r>
                        <a:rPr lang="en-US" sz="1800" kern="1200" dirty="0">
                          <a:solidFill>
                            <a:schemeClr val="tx1"/>
                          </a:solidFill>
                          <a:effectLst/>
                          <a:latin typeface="+mn-lt"/>
                          <a:ea typeface="+mn-ea"/>
                          <a:cs typeface="+mn-cs"/>
                        </a:rPr>
                        <a:t>All of levels 3 and 4 plus </a:t>
                      </a:r>
                    </a:p>
                    <a:p>
                      <a:pPr marL="0" indent="0">
                        <a:buFont typeface="Arial" panose="020B0604020202020204" pitchFamily="34" charset="0"/>
                        <a:buNone/>
                      </a:pPr>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Demonstrates sophisticated... understanding of causes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 relevant areas that would improve conditions</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15603925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290737"/>
          </a:xfrm>
        </p:spPr>
        <p:txBody>
          <a:bodyPr>
            <a:normAutofit/>
          </a:bodyPr>
          <a:lstStyle/>
          <a:p>
            <a:pPr algn="ctr"/>
            <a:r>
              <a:rPr lang="en-US" dirty="0"/>
              <a:t>Understanding Language is Key!</a:t>
            </a:r>
            <a:br>
              <a:rPr lang="en-US" dirty="0"/>
            </a:br>
            <a:r>
              <a:rPr lang="en-US" sz="3600" dirty="0"/>
              <a:t>Rubric 1.5</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594482095"/>
              </p:ext>
            </p:extLst>
          </p:nvPr>
        </p:nvGraphicFramePr>
        <p:xfrm>
          <a:off x="1066800" y="2350074"/>
          <a:ext cx="10058400" cy="3184883"/>
        </p:xfrm>
        <a:graphic>
          <a:graphicData uri="http://schemas.openxmlformats.org/drawingml/2006/table">
            <a:tbl>
              <a:tblPr firstRow="1" bandRow="1">
                <a:tableStyleId>{5940675A-B579-460E-94D1-54222C63F5DA}</a:tableStyleId>
              </a:tblPr>
              <a:tblGrid>
                <a:gridCol w="2011680">
                  <a:extLst>
                    <a:ext uri="{9D8B030D-6E8A-4147-A177-3AD203B41FA5}">
                      <a16:colId xmlns:a16="http://schemas.microsoft.com/office/drawing/2014/main" val="3438398984"/>
                    </a:ext>
                  </a:extLst>
                </a:gridCol>
                <a:gridCol w="2011680">
                  <a:extLst>
                    <a:ext uri="{9D8B030D-6E8A-4147-A177-3AD203B41FA5}">
                      <a16:colId xmlns:a16="http://schemas.microsoft.com/office/drawing/2014/main" val="3683956884"/>
                    </a:ext>
                  </a:extLst>
                </a:gridCol>
                <a:gridCol w="2011680">
                  <a:extLst>
                    <a:ext uri="{9D8B030D-6E8A-4147-A177-3AD203B41FA5}">
                      <a16:colId xmlns:a16="http://schemas.microsoft.com/office/drawing/2014/main" val="1865759799"/>
                    </a:ext>
                  </a:extLst>
                </a:gridCol>
                <a:gridCol w="2011680">
                  <a:extLst>
                    <a:ext uri="{9D8B030D-6E8A-4147-A177-3AD203B41FA5}">
                      <a16:colId xmlns:a16="http://schemas.microsoft.com/office/drawing/2014/main" val="1227605337"/>
                    </a:ext>
                  </a:extLst>
                </a:gridCol>
                <a:gridCol w="2011680">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use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Is not responsive</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Attempt to use....to develop, but is not clear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Only partially responsive</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Develops... that clearly draws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Is responsive</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 </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is responsive to culture, context...needs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 </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cites relevant practices or research on how...been addressed</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6162601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58F0-A03F-5EBE-179D-7D9BA99AB9C1}"/>
              </a:ext>
            </a:extLst>
          </p:cNvPr>
          <p:cNvSpPr>
            <a:spLocks noGrp="1"/>
          </p:cNvSpPr>
          <p:nvPr>
            <p:ph type="title"/>
          </p:nvPr>
        </p:nvSpPr>
        <p:spPr/>
        <p:txBody>
          <a:bodyPr>
            <a:normAutofit fontScale="90000"/>
          </a:bodyPr>
          <a:lstStyle/>
          <a:p>
            <a:r>
              <a:rPr lang="en-US" sz="54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Accessing 2024-2025 (Version 07) </a:t>
            </a:r>
            <a:r>
              <a:rPr lang="en-US" sz="5400" b="1"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CalAPA</a:t>
            </a:r>
            <a:r>
              <a:rPr lang="en-US" sz="54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Assessment Materials</a:t>
            </a:r>
            <a:endParaRPr lang="en-US" dirty="0"/>
          </a:p>
        </p:txBody>
      </p:sp>
      <p:sp>
        <p:nvSpPr>
          <p:cNvPr id="3" name="Content Placeholder 2">
            <a:extLst>
              <a:ext uri="{FF2B5EF4-FFF2-40B4-BE49-F238E27FC236}">
                <a16:creationId xmlns:a16="http://schemas.microsoft.com/office/drawing/2014/main" id="{11198D67-5330-CD73-F4C4-8DA231D766E8}"/>
              </a:ext>
            </a:extLst>
          </p:cNvPr>
          <p:cNvSpPr>
            <a:spLocks noGrp="1"/>
          </p:cNvSpPr>
          <p:nvPr>
            <p:ph idx="1"/>
          </p:nvPr>
        </p:nvSpPr>
        <p:spPr/>
        <p:txBody>
          <a:bodyPr/>
          <a:lstStyle/>
          <a:p>
            <a:pPr>
              <a:lnSpc>
                <a:spcPct val="100000"/>
              </a:lnSpc>
            </a:pPr>
            <a:r>
              <a:rPr lang="en-US" sz="2800" kern="0" dirty="0">
                <a:solidFill>
                  <a:srgbClr val="000000"/>
                </a:solidFill>
                <a:effectLst/>
                <a:latin typeface="+mn-lt"/>
                <a:ea typeface="Times New Roman" panose="02020603050405020304" pitchFamily="18" charset="0"/>
                <a:cs typeface="Times New Roman" panose="02020603050405020304" pitchFamily="18" charset="0"/>
              </a:rPr>
              <a:t>Preparation programs may download the 2024-2025 (Version 07) </a:t>
            </a:r>
            <a:r>
              <a:rPr lang="en-US" sz="2800" kern="0" dirty="0" err="1">
                <a:solidFill>
                  <a:srgbClr val="000000"/>
                </a:solidFill>
                <a:effectLst/>
                <a:latin typeface="+mn-lt"/>
                <a:ea typeface="Times New Roman" panose="02020603050405020304" pitchFamily="18" charset="0"/>
                <a:cs typeface="Times New Roman" panose="02020603050405020304" pitchFamily="18" charset="0"/>
              </a:rPr>
              <a:t>CalAPA</a:t>
            </a:r>
            <a:r>
              <a:rPr lang="en-US" sz="2800" kern="0" dirty="0">
                <a:solidFill>
                  <a:srgbClr val="000000"/>
                </a:solidFill>
                <a:effectLst/>
                <a:latin typeface="+mn-lt"/>
                <a:ea typeface="Times New Roman" panose="02020603050405020304" pitchFamily="18" charset="0"/>
                <a:cs typeface="Times New Roman" panose="02020603050405020304" pitchFamily="18" charset="0"/>
              </a:rPr>
              <a:t> assessment materials via password-protected a zip file located on the </a:t>
            </a:r>
            <a:r>
              <a:rPr lang="en-US" sz="2800" b="1" u="sng" kern="0" dirty="0">
                <a:solidFill>
                  <a:srgbClr val="0000FF"/>
                </a:solidFill>
                <a:effectLst/>
                <a:latin typeface="+mn-lt"/>
                <a:ea typeface="Times New Roman" panose="02020603050405020304" pitchFamily="18" charset="0"/>
                <a:cs typeface="Times New Roman" panose="02020603050405020304" pitchFamily="18" charset="0"/>
                <a:hlinkClick r:id="rId2" tooltip="https://gcc02.safelinks.protection.outlook.com/?url=https%3A%2F%2Fwww.ctcexams.nesinc.com%2FTestView.aspx%3Ff%3DCACBT_Faculty_CalAPA.html&amp;data=05%7C02%7Cgroby%40ctc.ca.gov%7Cc31133222b044c3c517f08dcab76ff0f%7C78276a93cafd497081b54e5074e42910%7C0%7C0%7C638"/>
              </a:rPr>
              <a:t>CalAPA Faculty Policies and Resources</a:t>
            </a:r>
            <a:r>
              <a:rPr lang="en-US" sz="2800" kern="0" dirty="0">
                <a:solidFill>
                  <a:srgbClr val="000000"/>
                </a:solidFill>
                <a:effectLst/>
                <a:latin typeface="+mn-lt"/>
                <a:ea typeface="Times New Roman" panose="02020603050405020304" pitchFamily="18" charset="0"/>
                <a:cs typeface="Times New Roman" panose="02020603050405020304" pitchFamily="18" charset="0"/>
              </a:rPr>
              <a:t> web page.</a:t>
            </a:r>
            <a:endParaRPr lang="en-US" sz="2800" kern="100" dirty="0">
              <a:effectLst/>
              <a:latin typeface="+mn-lt"/>
              <a:ea typeface="Aptos" panose="020B0004020202020204" pitchFamily="34" charset="0"/>
              <a:cs typeface="Times New Roman" panose="02020603050405020304" pitchFamily="18" charset="0"/>
            </a:endParaRPr>
          </a:p>
          <a:p>
            <a:pPr>
              <a:lnSpc>
                <a:spcPct val="100000"/>
              </a:lnSpc>
            </a:pPr>
            <a:r>
              <a:rPr lang="en-US" sz="28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2800" kern="100" dirty="0">
              <a:effectLst/>
              <a:latin typeface="+mn-lt"/>
              <a:ea typeface="Aptos" panose="020B0004020202020204" pitchFamily="34" charset="0"/>
              <a:cs typeface="Times New Roman" panose="02020603050405020304" pitchFamily="18" charset="0"/>
            </a:endParaRPr>
          </a:p>
          <a:p>
            <a:pPr>
              <a:lnSpc>
                <a:spcPct val="100000"/>
              </a:lnSpc>
            </a:pPr>
            <a:r>
              <a:rPr lang="en-US" sz="2800" kern="0" dirty="0">
                <a:solidFill>
                  <a:srgbClr val="000000"/>
                </a:solidFill>
                <a:effectLst/>
                <a:latin typeface="+mn-lt"/>
                <a:ea typeface="Times New Roman" panose="02020603050405020304" pitchFamily="18" charset="0"/>
                <a:cs typeface="Times New Roman" panose="02020603050405020304" pitchFamily="18" charset="0"/>
              </a:rPr>
              <a:t>2024-2025 Zip File Password: </a:t>
            </a:r>
            <a:r>
              <a:rPr lang="en-US" sz="2800" b="1" kern="0" dirty="0">
                <a:solidFill>
                  <a:srgbClr val="000000"/>
                </a:solidFill>
                <a:effectLst/>
                <a:latin typeface="+mn-lt"/>
                <a:ea typeface="Times New Roman" panose="02020603050405020304" pitchFamily="18" charset="0"/>
                <a:cs typeface="Times New Roman" panose="02020603050405020304" pitchFamily="18" charset="0"/>
              </a:rPr>
              <a:t>C@lapa24</a:t>
            </a:r>
            <a:endParaRPr lang="en-US" sz="2800" kern="100" dirty="0">
              <a:effectLst/>
              <a:latin typeface="+mn-lt"/>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8B4FFB1-BACD-10D8-84F5-3727A018DD7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729799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F2CE4C3-6DE0-E642-80F8-1FD8856EA2A5}"/>
              </a:ext>
            </a:extLst>
          </p:cNvPr>
          <p:cNvSpPr>
            <a:spLocks noGrp="1"/>
          </p:cNvSpPr>
          <p:nvPr>
            <p:ph type="title"/>
          </p:nvPr>
        </p:nvSpPr>
        <p:spPr>
          <a:xfrm>
            <a:off x="8071172" y="1670876"/>
            <a:ext cx="3659246" cy="2926080"/>
          </a:xfrm>
        </p:spPr>
        <p:txBody>
          <a:bodyPr vert="horz" lIns="91440" tIns="45720" rIns="91440" bIns="45720" rtlCol="0" anchor="b">
            <a:normAutofit fontScale="90000"/>
          </a:bodyPr>
          <a:lstStyle/>
          <a:p>
            <a:pPr>
              <a:lnSpc>
                <a:spcPct val="150000"/>
              </a:lnSpc>
            </a:pPr>
            <a:r>
              <a:rPr lang="en-US" sz="4400" dirty="0">
                <a:latin typeface="+mj-lt"/>
                <a:ea typeface="+mj-ea"/>
                <a:cs typeface="+mj-cs"/>
              </a:rPr>
              <a:t>Building a Cycle 1 Submission Review</a:t>
            </a:r>
          </a:p>
        </p:txBody>
      </p:sp>
      <p:sp>
        <p:nvSpPr>
          <p:cNvPr id="3" name="TextBox 2">
            <a:extLst>
              <a:ext uri="{FF2B5EF4-FFF2-40B4-BE49-F238E27FC236}">
                <a16:creationId xmlns:a16="http://schemas.microsoft.com/office/drawing/2014/main" id="{BC8B9D7B-720C-89AD-84B9-33C541EFACF0}"/>
              </a:ext>
            </a:extLst>
          </p:cNvPr>
          <p:cNvSpPr txBox="1"/>
          <p:nvPr/>
        </p:nvSpPr>
        <p:spPr>
          <a:xfrm>
            <a:off x="1207658" y="5896095"/>
            <a:ext cx="6103620" cy="523220"/>
          </a:xfrm>
          <a:prstGeom prst="rect">
            <a:avLst/>
          </a:prstGeom>
          <a:noFill/>
        </p:spPr>
        <p:txBody>
          <a:bodyPr wrap="square">
            <a:spAutoFit/>
          </a:bodyPr>
          <a:lstStyle/>
          <a:p>
            <a:r>
              <a:rPr lang="en-US" sz="2800" b="1" dirty="0"/>
              <a:t>The Through Line Concept</a:t>
            </a:r>
          </a:p>
        </p:txBody>
      </p:sp>
      <p:pic>
        <p:nvPicPr>
          <p:cNvPr id="5" name="Content Placeholder 4" descr="A graphic of the through line concept of Cycle one, illustrating the connections between vision, data gathered, the analysis of the data, and identified strategy to use.">
            <a:extLst>
              <a:ext uri="{FF2B5EF4-FFF2-40B4-BE49-F238E27FC236}">
                <a16:creationId xmlns:a16="http://schemas.microsoft.com/office/drawing/2014/main" id="{3D555E10-C7DE-404A-B002-BD64DDD677AA}"/>
              </a:ext>
            </a:extLst>
          </p:cNvPr>
          <p:cNvPicPr>
            <a:picLocks noChangeAspect="1"/>
          </p:cNvPicPr>
          <p:nvPr/>
        </p:nvPicPr>
        <p:blipFill>
          <a:blip r:embed="rId3"/>
          <a:stretch>
            <a:fillRect/>
          </a:stretch>
        </p:blipFill>
        <p:spPr>
          <a:xfrm>
            <a:off x="304782" y="470205"/>
            <a:ext cx="7187671" cy="4995431"/>
          </a:xfrm>
          <a:prstGeom prst="rect">
            <a:avLst/>
          </a:prstGeom>
        </p:spPr>
      </p:pic>
      <p:sp>
        <p:nvSpPr>
          <p:cNvPr id="4" name="Slide Number Placeholder 3">
            <a:extLst>
              <a:ext uri="{FF2B5EF4-FFF2-40B4-BE49-F238E27FC236}">
                <a16:creationId xmlns:a16="http://schemas.microsoft.com/office/drawing/2014/main" id="{6F768DEE-E613-4E2D-B9FC-49EB2B8B42DF}"/>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D57F1E4F-1CFF-5643-939E-217C01CDF565}" type="slidenum">
              <a:rPr lang="en-US" sz="1050">
                <a:solidFill>
                  <a:srgbClr val="FFFFFF"/>
                </a:solidFill>
              </a:rPr>
              <a:pPr defTabSz="914400">
                <a:spcAft>
                  <a:spcPts val="600"/>
                </a:spcAft>
              </a:pPr>
              <a:t>30</a:t>
            </a:fld>
            <a:endParaRPr lang="en-US" sz="1050">
              <a:solidFill>
                <a:srgbClr val="FFFFFF"/>
              </a:solidFill>
            </a:endParaRPr>
          </a:p>
        </p:txBody>
      </p:sp>
    </p:spTree>
    <p:extLst>
      <p:ext uri="{BB962C8B-B14F-4D97-AF65-F5344CB8AC3E}">
        <p14:creationId xmlns:p14="http://schemas.microsoft.com/office/powerpoint/2010/main" val="341144376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A5647-D9CF-8328-8F29-5D7405102900}"/>
            </a:ext>
          </a:extLst>
        </p:cNvPr>
        <p:cNvGrpSpPr/>
        <p:nvPr/>
      </p:nvGrpSpPr>
      <p:grpSpPr>
        <a:xfrm>
          <a:off x="0" y="0"/>
          <a:ext cx="0" cy="0"/>
          <a:chOff x="0" y="0"/>
          <a:chExt cx="0" cy="0"/>
        </a:xfrm>
      </p:grpSpPr>
      <p:sp>
        <p:nvSpPr>
          <p:cNvPr id="16" name="Title 15" descr="Overview of Cycle 1 Steps">
            <a:extLst>
              <a:ext uri="{FF2B5EF4-FFF2-40B4-BE49-F238E27FC236}">
                <a16:creationId xmlns:a16="http://schemas.microsoft.com/office/drawing/2014/main" id="{6212C863-1EC2-16D4-170F-45BFB581A0CE}"/>
              </a:ext>
            </a:extLst>
          </p:cNvPr>
          <p:cNvSpPr>
            <a:spLocks noGrp="1"/>
          </p:cNvSpPr>
          <p:nvPr>
            <p:ph type="title" idx="4294967295"/>
          </p:nvPr>
        </p:nvSpPr>
        <p:spPr>
          <a:xfrm>
            <a:off x="626252" y="2322589"/>
            <a:ext cx="281899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Overview of Cycle 1 Step 2:</a:t>
            </a:r>
            <a:r>
              <a:rPr kumimoji="0" lang="en-US" sz="4000" b="0" i="0" u="none" strike="noStrike" kern="1200" cap="none" spc="0" normalizeH="0" noProof="0" dirty="0">
                <a:ln>
                  <a:noFill/>
                </a:ln>
                <a:solidFill>
                  <a:schemeClr val="tx1"/>
                </a:solidFill>
                <a:effectLst/>
                <a:uLnTx/>
                <a:uFillTx/>
                <a:latin typeface="+mn-lt"/>
                <a:ea typeface="+mn-ea"/>
                <a:cs typeface="+mn-cs"/>
              </a:rPr>
              <a:t> Plan</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riangle 1" descr="An isosceles triangle with the point at the bottom of the slide, illustrating that this cycle starts with broad categories and work down a list of every-narrowing steps until the candidate arrives at a self-reflection on the cycle.">
            <a:extLst>
              <a:ext uri="{FF2B5EF4-FFF2-40B4-BE49-F238E27FC236}">
                <a16:creationId xmlns:a16="http://schemas.microsoft.com/office/drawing/2014/main" id="{34BF5B4D-B8E0-7BAB-6B7C-875D87E487E9}"/>
              </a:ext>
            </a:extLst>
          </p:cNvPr>
          <p:cNvSpPr/>
          <p:nvPr/>
        </p:nvSpPr>
        <p:spPr>
          <a:xfrm rot="10800000">
            <a:off x="2236137" y="465825"/>
            <a:ext cx="7004649" cy="6096709"/>
          </a:xfrm>
          <a:prstGeom prst="triangle">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D9BA17-D04E-A131-C32B-FDE5CF99E64E}"/>
              </a:ext>
            </a:extLst>
          </p:cNvPr>
          <p:cNvSpPr/>
          <p:nvPr/>
        </p:nvSpPr>
        <p:spPr>
          <a:xfrm>
            <a:off x="4070433" y="465467"/>
            <a:ext cx="3397084" cy="369332"/>
          </a:xfrm>
          <a:prstGeom prst="rect">
            <a:avLst/>
          </a:prstGeom>
        </p:spPr>
        <p:txBody>
          <a:bodyPr wrap="none">
            <a:spAutoFit/>
          </a:bodyPr>
          <a:lstStyle/>
          <a:p>
            <a:r>
              <a:rPr lang="en-US" dirty="0"/>
              <a:t>Choose a CA state indicator</a:t>
            </a:r>
          </a:p>
        </p:txBody>
      </p:sp>
      <p:sp>
        <p:nvSpPr>
          <p:cNvPr id="7" name="Rectangle 6">
            <a:extLst>
              <a:ext uri="{FF2B5EF4-FFF2-40B4-BE49-F238E27FC236}">
                <a16:creationId xmlns:a16="http://schemas.microsoft.com/office/drawing/2014/main" id="{2BAADBFD-21A9-37C9-2539-E23044D87452}"/>
              </a:ext>
            </a:extLst>
          </p:cNvPr>
          <p:cNvSpPr/>
          <p:nvPr/>
        </p:nvSpPr>
        <p:spPr>
          <a:xfrm>
            <a:off x="3673475" y="1155511"/>
            <a:ext cx="4129977" cy="369332"/>
          </a:xfrm>
          <a:prstGeom prst="rect">
            <a:avLst/>
          </a:prstGeom>
        </p:spPr>
        <p:txBody>
          <a:bodyPr wrap="none">
            <a:spAutoFit/>
          </a:bodyPr>
          <a:lstStyle/>
          <a:p>
            <a:r>
              <a:rPr lang="en-US" dirty="0"/>
              <a:t>Conduct quantitative Data Review</a:t>
            </a:r>
          </a:p>
        </p:txBody>
      </p:sp>
      <p:sp>
        <p:nvSpPr>
          <p:cNvPr id="8" name="Rectangle 7">
            <a:extLst>
              <a:ext uri="{FF2B5EF4-FFF2-40B4-BE49-F238E27FC236}">
                <a16:creationId xmlns:a16="http://schemas.microsoft.com/office/drawing/2014/main" id="{C52FD22F-1962-18AE-EF9E-A4EAF491D0C6}"/>
              </a:ext>
            </a:extLst>
          </p:cNvPr>
          <p:cNvSpPr/>
          <p:nvPr/>
        </p:nvSpPr>
        <p:spPr>
          <a:xfrm>
            <a:off x="4326057" y="1716853"/>
            <a:ext cx="2824812" cy="369332"/>
          </a:xfrm>
          <a:prstGeom prst="rect">
            <a:avLst/>
          </a:prstGeom>
        </p:spPr>
        <p:txBody>
          <a:bodyPr wrap="none">
            <a:spAutoFit/>
          </a:bodyPr>
          <a:lstStyle/>
          <a:p>
            <a:r>
              <a:rPr lang="en-US" dirty="0"/>
              <a:t>Select a student group</a:t>
            </a:r>
          </a:p>
        </p:txBody>
      </p:sp>
      <p:sp>
        <p:nvSpPr>
          <p:cNvPr id="10" name="Rectangle 9">
            <a:extLst>
              <a:ext uri="{FF2B5EF4-FFF2-40B4-BE49-F238E27FC236}">
                <a16:creationId xmlns:a16="http://schemas.microsoft.com/office/drawing/2014/main" id="{1AE4BBBE-DB65-246D-1844-B99F2F6B7CF9}"/>
              </a:ext>
            </a:extLst>
          </p:cNvPr>
          <p:cNvSpPr/>
          <p:nvPr/>
        </p:nvSpPr>
        <p:spPr>
          <a:xfrm>
            <a:off x="3737104" y="2244088"/>
            <a:ext cx="4063741" cy="369332"/>
          </a:xfrm>
          <a:prstGeom prst="rect">
            <a:avLst/>
          </a:prstGeom>
        </p:spPr>
        <p:txBody>
          <a:bodyPr wrap="none">
            <a:spAutoFit/>
          </a:bodyPr>
          <a:lstStyle/>
          <a:p>
            <a:r>
              <a:rPr lang="en-US" dirty="0"/>
              <a:t>Collect &amp; analyze qualitative data</a:t>
            </a:r>
          </a:p>
        </p:txBody>
      </p:sp>
      <p:sp>
        <p:nvSpPr>
          <p:cNvPr id="11" name="Rectangle 10">
            <a:extLst>
              <a:ext uri="{FF2B5EF4-FFF2-40B4-BE49-F238E27FC236}">
                <a16:creationId xmlns:a16="http://schemas.microsoft.com/office/drawing/2014/main" id="{883AEDF4-3614-CE8B-59C3-D87CCE10E1C5}"/>
              </a:ext>
            </a:extLst>
          </p:cNvPr>
          <p:cNvSpPr/>
          <p:nvPr/>
        </p:nvSpPr>
        <p:spPr>
          <a:xfrm>
            <a:off x="3745010" y="2814238"/>
            <a:ext cx="4038926" cy="323165"/>
          </a:xfrm>
          <a:prstGeom prst="rect">
            <a:avLst/>
          </a:prstGeom>
        </p:spPr>
        <p:txBody>
          <a:bodyPr wrap="none">
            <a:spAutoFit/>
          </a:bodyPr>
          <a:lstStyle/>
          <a:p>
            <a:r>
              <a:rPr lang="en-US" sz="1500" dirty="0"/>
              <a:t>Determine equity gap for student group</a:t>
            </a:r>
          </a:p>
        </p:txBody>
      </p:sp>
      <p:sp>
        <p:nvSpPr>
          <p:cNvPr id="12" name="Rectangle 11">
            <a:extLst>
              <a:ext uri="{FF2B5EF4-FFF2-40B4-BE49-F238E27FC236}">
                <a16:creationId xmlns:a16="http://schemas.microsoft.com/office/drawing/2014/main" id="{0195B88F-FA53-1F97-E07F-0721F84DF9B9}"/>
              </a:ext>
            </a:extLst>
          </p:cNvPr>
          <p:cNvSpPr/>
          <p:nvPr/>
        </p:nvSpPr>
        <p:spPr>
          <a:xfrm>
            <a:off x="4480444" y="3221411"/>
            <a:ext cx="2449710" cy="646331"/>
          </a:xfrm>
          <a:prstGeom prst="rect">
            <a:avLst/>
          </a:prstGeom>
        </p:spPr>
        <p:txBody>
          <a:bodyPr wrap="none">
            <a:spAutoFit/>
          </a:bodyPr>
          <a:lstStyle/>
          <a:p>
            <a:r>
              <a:rPr lang="en-US" dirty="0"/>
              <a:t>Identify potential </a:t>
            </a:r>
          </a:p>
          <a:p>
            <a:r>
              <a:rPr lang="en-US" dirty="0"/>
              <a:t>contributing factors</a:t>
            </a:r>
          </a:p>
        </p:txBody>
      </p:sp>
      <p:sp>
        <p:nvSpPr>
          <p:cNvPr id="13" name="Rectangle 12">
            <a:extLst>
              <a:ext uri="{FF2B5EF4-FFF2-40B4-BE49-F238E27FC236}">
                <a16:creationId xmlns:a16="http://schemas.microsoft.com/office/drawing/2014/main" id="{1F95DDA5-52BE-ABAF-CE0D-79920E1BD86B}"/>
              </a:ext>
            </a:extLst>
          </p:cNvPr>
          <p:cNvSpPr/>
          <p:nvPr/>
        </p:nvSpPr>
        <p:spPr>
          <a:xfrm>
            <a:off x="4541488" y="4035327"/>
            <a:ext cx="2393950" cy="584775"/>
          </a:xfrm>
          <a:prstGeom prst="rect">
            <a:avLst/>
          </a:prstGeom>
        </p:spPr>
        <p:txBody>
          <a:bodyPr wrap="square">
            <a:spAutoFit/>
          </a:bodyPr>
          <a:lstStyle/>
          <a:p>
            <a:pPr algn="ctr"/>
            <a:r>
              <a:rPr lang="en-US" sz="1600" dirty="0"/>
              <a:t>Develop a </a:t>
            </a:r>
          </a:p>
          <a:p>
            <a:pPr algn="ctr"/>
            <a:r>
              <a:rPr lang="en-US" sz="1600" dirty="0"/>
              <a:t>problem statement</a:t>
            </a:r>
          </a:p>
        </p:txBody>
      </p:sp>
      <p:sp>
        <p:nvSpPr>
          <p:cNvPr id="15" name="Rectangle 14">
            <a:extLst>
              <a:ext uri="{FF2B5EF4-FFF2-40B4-BE49-F238E27FC236}">
                <a16:creationId xmlns:a16="http://schemas.microsoft.com/office/drawing/2014/main" id="{0D2501C6-D718-3362-4B05-32C198EC20FA}"/>
              </a:ext>
            </a:extLst>
          </p:cNvPr>
          <p:cNvSpPr/>
          <p:nvPr/>
        </p:nvSpPr>
        <p:spPr>
          <a:xfrm>
            <a:off x="4640163" y="4678861"/>
            <a:ext cx="2309813" cy="830997"/>
          </a:xfrm>
          <a:prstGeom prst="rect">
            <a:avLst/>
          </a:prstGeom>
        </p:spPr>
        <p:txBody>
          <a:bodyPr wrap="square">
            <a:spAutoFit/>
          </a:bodyPr>
          <a:lstStyle/>
          <a:p>
            <a:pPr algn="ctr"/>
            <a:r>
              <a:rPr lang="en-US" sz="1600" dirty="0"/>
              <a:t>Identify strategies </a:t>
            </a:r>
          </a:p>
          <a:p>
            <a:pPr algn="ctr"/>
            <a:r>
              <a:rPr lang="en-US" sz="1600" dirty="0"/>
              <a:t>seek feedback</a:t>
            </a:r>
          </a:p>
          <a:p>
            <a:pPr algn="ctr"/>
            <a:r>
              <a:rPr lang="en-US" sz="1600" dirty="0"/>
              <a:t>adjust</a:t>
            </a:r>
          </a:p>
        </p:txBody>
      </p:sp>
      <p:sp>
        <p:nvSpPr>
          <p:cNvPr id="14" name="Rectangle 13">
            <a:extLst>
              <a:ext uri="{FF2B5EF4-FFF2-40B4-BE49-F238E27FC236}">
                <a16:creationId xmlns:a16="http://schemas.microsoft.com/office/drawing/2014/main" id="{69219C7A-1C32-ACAF-635E-2AD9BC6CF595}"/>
              </a:ext>
            </a:extLst>
          </p:cNvPr>
          <p:cNvSpPr/>
          <p:nvPr/>
        </p:nvSpPr>
        <p:spPr>
          <a:xfrm>
            <a:off x="5235575" y="5677443"/>
            <a:ext cx="972510" cy="369332"/>
          </a:xfrm>
          <a:prstGeom prst="rect">
            <a:avLst/>
          </a:prstGeom>
        </p:spPr>
        <p:txBody>
          <a:bodyPr wrap="none">
            <a:spAutoFit/>
          </a:bodyPr>
          <a:lstStyle/>
          <a:p>
            <a:r>
              <a:rPr lang="en-US" dirty="0"/>
              <a:t>Reflect</a:t>
            </a:r>
          </a:p>
        </p:txBody>
      </p:sp>
      <p:sp>
        <p:nvSpPr>
          <p:cNvPr id="4" name="Slide Number Placeholder 3">
            <a:extLst>
              <a:ext uri="{FF2B5EF4-FFF2-40B4-BE49-F238E27FC236}">
                <a16:creationId xmlns:a16="http://schemas.microsoft.com/office/drawing/2014/main" id="{55E74EEF-2DF4-4F45-7927-903445D59CBB}"/>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8287716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p:cNvSpPr>
            <a:spLocks noGrp="1"/>
          </p:cNvSpPr>
          <p:nvPr>
            <p:ph type="title"/>
          </p:nvPr>
        </p:nvSpPr>
        <p:spPr>
          <a:xfrm>
            <a:off x="486810" y="1737365"/>
            <a:ext cx="3659246" cy="2926080"/>
          </a:xfrm>
        </p:spPr>
        <p:txBody>
          <a:bodyPr vert="horz" lIns="91440" tIns="45720" rIns="91440" bIns="45720" rtlCol="0" anchor="b">
            <a:normAutofit fontScale="90000"/>
          </a:bodyPr>
          <a:lstStyle/>
          <a:p>
            <a:r>
              <a:rPr lang="en-US" sz="4400" dirty="0">
                <a:solidFill>
                  <a:srgbClr val="FFFFFF"/>
                </a:solidFill>
              </a:rPr>
              <a:t>Cycle 1 </a:t>
            </a:r>
            <a:br>
              <a:rPr lang="en-US" sz="4400" dirty="0">
                <a:solidFill>
                  <a:srgbClr val="FFFFFF"/>
                </a:solidFill>
              </a:rPr>
            </a:br>
            <a:br>
              <a:rPr lang="en-US" sz="4400" dirty="0">
                <a:solidFill>
                  <a:srgbClr val="FFFFFF"/>
                </a:solidFill>
              </a:rPr>
            </a:br>
            <a:r>
              <a:rPr lang="en-US" sz="4400" dirty="0">
                <a:solidFill>
                  <a:srgbClr val="FFFFFF"/>
                </a:solidFill>
              </a:rPr>
              <a:t>Step 3:</a:t>
            </a:r>
            <a:br>
              <a:rPr lang="en-US" sz="4400" dirty="0">
                <a:solidFill>
                  <a:srgbClr val="FFFFFF"/>
                </a:solidFill>
              </a:rPr>
            </a:br>
            <a:r>
              <a:rPr lang="en-US" sz="4400" dirty="0">
                <a:solidFill>
                  <a:srgbClr val="FFFFFF"/>
                </a:solidFill>
              </a:rPr>
              <a:t> </a:t>
            </a:r>
            <a:br>
              <a:rPr lang="en-US" sz="4400" dirty="0">
                <a:solidFill>
                  <a:srgbClr val="FFFFFF"/>
                </a:solidFill>
              </a:rPr>
            </a:br>
            <a:r>
              <a:rPr lang="en-US" sz="4400" dirty="0">
                <a:solidFill>
                  <a:srgbClr val="FFFFFF"/>
                </a:solidFill>
              </a:rPr>
              <a:t>Act</a:t>
            </a:r>
          </a:p>
        </p:txBody>
      </p:sp>
      <p:sp>
        <p:nvSpPr>
          <p:cNvPr id="5" name="Slide Number Placeholder 4"/>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3A51E27E-02B7-431C-94F3-7BAF2238D496}" type="slidenum">
              <a:rPr lang="en-US" smtClean="0"/>
              <a:pPr algn="l" defTabSz="914400">
                <a:spcAft>
                  <a:spcPts val="600"/>
                </a:spcAft>
              </a:pPr>
              <a:t>32</a:t>
            </a:fld>
            <a:endParaRPr lang="en-US"/>
          </a:p>
        </p:txBody>
      </p:sp>
      <p:pic>
        <p:nvPicPr>
          <p:cNvPr id="8" name="Picture 7">
            <a:extLst>
              <a:ext uri="{FF2B5EF4-FFF2-40B4-BE49-F238E27FC236}">
                <a16:creationId xmlns:a16="http://schemas.microsoft.com/office/drawing/2014/main" id="{8C845000-B15F-41BA-9D27-A7F20BB5C30C}"/>
              </a:ext>
              <a:ext uri="{C183D7F6-B498-43B3-948B-1728B52AA6E4}">
                <adec:decorative xmlns:adec="http://schemas.microsoft.com/office/drawing/2017/decorative" val="1"/>
              </a:ext>
            </a:extLst>
          </p:cNvPr>
          <p:cNvPicPr>
            <a:picLocks noChangeAspect="1"/>
          </p:cNvPicPr>
          <p:nvPr/>
        </p:nvPicPr>
        <p:blipFill rotWithShape="1">
          <a:blip r:embed="rId3"/>
          <a:srcRect l="19754" r="6737" b="-1"/>
          <a:stretch/>
        </p:blipFill>
        <p:spPr>
          <a:xfrm>
            <a:off x="4639733" y="10"/>
            <a:ext cx="7552266" cy="6857990"/>
          </a:xfrm>
          <a:prstGeom prst="rect">
            <a:avLst/>
          </a:prstGeom>
        </p:spPr>
      </p:pic>
      <p:sp>
        <p:nvSpPr>
          <p:cNvPr id="20" name="Rectangle 1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15098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393025"/>
            <a:ext cx="11791421" cy="1107482"/>
          </a:xfrm>
        </p:spPr>
        <p:txBody>
          <a:bodyPr>
            <a:normAutofit fontScale="90000"/>
          </a:bodyPr>
          <a:lstStyle/>
          <a:p>
            <a:r>
              <a:rPr lang="en-US" dirty="0"/>
              <a:t>Cycle 1 Step 3:  </a:t>
            </a:r>
            <a:br>
              <a:rPr lang="en-US" dirty="0"/>
            </a:br>
            <a:r>
              <a:rPr lang="en-US" dirty="0"/>
              <a:t>                           </a:t>
            </a:r>
            <a:r>
              <a:rPr lang="en-US" sz="4000" dirty="0"/>
              <a:t>Assessment Guide (p 11)</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467484" y="1877810"/>
            <a:ext cx="11578770" cy="4980190"/>
          </a:xfrm>
        </p:spPr>
        <p:txBody>
          <a:bodyPr>
            <a:normAutofit/>
          </a:bodyPr>
          <a:lstStyle/>
          <a:p>
            <a:r>
              <a:rPr lang="en-US" sz="2400" b="1" dirty="0">
                <a:solidFill>
                  <a:schemeClr val="bg2">
                    <a:lumMod val="50000"/>
                  </a:schemeClr>
                </a:solidFill>
                <a:effectLst/>
                <a:latin typeface="Calibri" panose="020F0502020204030204" pitchFamily="34" charset="0"/>
              </a:rPr>
              <a:t>Part C: </a:t>
            </a:r>
            <a:r>
              <a:rPr lang="en-US" sz="2400" dirty="0">
                <a:solidFill>
                  <a:schemeClr val="bg2">
                    <a:lumMod val="50000"/>
                  </a:schemeClr>
                </a:solidFill>
                <a:effectLst/>
                <a:latin typeface="Calibri" panose="020F0502020204030204" pitchFamily="34" charset="0"/>
              </a:rPr>
              <a:t>Written Narrative: Planning for School Improvement and Promoting Equity </a:t>
            </a:r>
          </a:p>
          <a:p>
            <a:r>
              <a:rPr lang="en-US" sz="2400" b="1" dirty="0">
                <a:solidFill>
                  <a:srgbClr val="4F757F"/>
                </a:solidFill>
                <a:effectLst/>
                <a:latin typeface="Calibri" panose="020F0502020204030204" pitchFamily="34" charset="0"/>
              </a:rPr>
              <a:t>I. Planning for School Improvement and Promoting Equity </a:t>
            </a:r>
            <a:endParaRPr lang="en-US" sz="2400" dirty="0"/>
          </a:p>
          <a:p>
            <a:pPr marL="806958" lvl="1" indent="-514350">
              <a:lnSpc>
                <a:spcPct val="120000"/>
              </a:lnSpc>
              <a:spcBef>
                <a:spcPts val="0"/>
              </a:spcBef>
              <a:spcAft>
                <a:spcPts val="0"/>
              </a:spcAft>
              <a:buFont typeface="+mj-lt"/>
              <a:buAutoNum type="romanLcPeriod"/>
            </a:pPr>
            <a:r>
              <a:rPr lang="en-US" dirty="0"/>
              <a:t>Based on (</a:t>
            </a:r>
            <a:r>
              <a:rPr lang="en-US" dirty="0">
                <a:solidFill>
                  <a:srgbClr val="FF0000"/>
                </a:solidFill>
              </a:rPr>
              <a:t>THROUGHLINE!) </a:t>
            </a:r>
            <a:r>
              <a:rPr lang="en-US" dirty="0">
                <a:solidFill>
                  <a:schemeClr val="tx1"/>
                </a:solidFill>
              </a:rPr>
              <a:t>data and equity gap analysis, a develop strategy (research-based) to address your problem statement</a:t>
            </a:r>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Solicit targeted feedback (</a:t>
            </a:r>
            <a:r>
              <a:rPr lang="en-US" dirty="0">
                <a:solidFill>
                  <a:srgbClr val="FF0000"/>
                </a:solidFill>
                <a:effectLst/>
                <a:latin typeface="Calibri" panose="020F0502020204030204" pitchFamily="34" charset="0"/>
              </a:rPr>
              <a:t>not just pat-on-the-back</a:t>
            </a:r>
            <a:r>
              <a:rPr lang="en-US" dirty="0">
                <a:effectLst/>
                <a:latin typeface="Calibri" panose="020F0502020204030204" pitchFamily="34" charset="0"/>
              </a:rPr>
              <a:t>) and alter strategy accordingly</a:t>
            </a:r>
          </a:p>
          <a:p>
            <a:pPr marL="658368" lvl="3" indent="0">
              <a:lnSpc>
                <a:spcPct val="120000"/>
              </a:lnSpc>
              <a:spcBef>
                <a:spcPts val="0"/>
              </a:spcBef>
              <a:spcAft>
                <a:spcPts val="0"/>
              </a:spcAft>
              <a:buNone/>
            </a:pPr>
            <a:r>
              <a:rPr lang="en-US" sz="2400" dirty="0">
                <a:solidFill>
                  <a:srgbClr val="FF0000"/>
                </a:solidFill>
              </a:rPr>
              <a:t>THROUGHLINE</a:t>
            </a:r>
            <a:r>
              <a:rPr lang="en-US" sz="2400" dirty="0"/>
              <a:t>  evidence—aligns with school vision/mission/goals, addresses equity gap, takes into account contributing factors, meets students’ needs, </a:t>
            </a:r>
            <a:r>
              <a:rPr lang="en-US" sz="2400" dirty="0">
                <a:effectLst/>
                <a:latin typeface="Calibri" panose="020F0502020204030204" pitchFamily="34" charset="0"/>
              </a:rPr>
              <a:t> incorporated school improvement</a:t>
            </a:r>
            <a:endParaRPr lang="en-US" sz="2400" dirty="0">
              <a:solidFill>
                <a:srgbClr val="FF0000"/>
              </a:solidFill>
            </a:endParaRPr>
          </a:p>
          <a:p>
            <a:pPr marL="692658" lvl="1" indent="-400050">
              <a:lnSpc>
                <a:spcPct val="120000"/>
              </a:lnSpc>
              <a:spcBef>
                <a:spcPts val="0"/>
              </a:spcBef>
              <a:spcAft>
                <a:spcPts val="0"/>
              </a:spcAft>
              <a:buFont typeface="+mj-lt"/>
              <a:buAutoNum type="romanLcPeriod"/>
            </a:pPr>
            <a:r>
              <a:rPr lang="en-US" dirty="0">
                <a:solidFill>
                  <a:schemeClr val="tx1"/>
                </a:solidFill>
              </a:rPr>
              <a:t>Describe steps you would take to get buy-in from the school community and proactive work to ensure positive reception</a:t>
            </a:r>
          </a:p>
          <a:p>
            <a:pPr marL="806958" lvl="1" indent="-514350">
              <a:lnSpc>
                <a:spcPct val="120000"/>
              </a:lnSpc>
              <a:spcBef>
                <a:spcPts val="0"/>
              </a:spcBef>
              <a:spcAft>
                <a:spcPts val="0"/>
              </a:spcAft>
              <a:buFont typeface="+mj-lt"/>
              <a:buAutoNum type="romanLcPeriod"/>
            </a:pPr>
            <a:endParaRPr lang="en-US" dirty="0">
              <a:effectLst/>
              <a:latin typeface="Calibri" panose="020F0502020204030204" pitchFamily="34" charset="0"/>
            </a:endParaRPr>
          </a:p>
          <a:p>
            <a:pPr marL="806958" lvl="1" indent="-514350">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33</a:t>
            </a:fld>
            <a:endParaRPr lang="en-US"/>
          </a:p>
        </p:txBody>
      </p:sp>
    </p:spTree>
    <p:extLst>
      <p:ext uri="{BB962C8B-B14F-4D97-AF65-F5344CB8AC3E}">
        <p14:creationId xmlns:p14="http://schemas.microsoft.com/office/powerpoint/2010/main" val="20674786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593" y="249293"/>
            <a:ext cx="11033933" cy="1325563"/>
          </a:xfrm>
        </p:spPr>
        <p:txBody>
          <a:bodyPr>
            <a:normAutofit/>
          </a:bodyPr>
          <a:lstStyle/>
          <a:p>
            <a:r>
              <a:rPr lang="en-US" sz="4000" dirty="0"/>
              <a:t>Step 3: Act Rubric Essential Questions </a:t>
            </a:r>
            <a:br>
              <a:rPr lang="en-US" sz="4000" dirty="0"/>
            </a:br>
            <a:r>
              <a:rPr lang="en-US" sz="4000" dirty="0"/>
              <a:t>(2 Rubrics)</a:t>
            </a:r>
          </a:p>
        </p:txBody>
      </p:sp>
      <p:graphicFrame>
        <p:nvGraphicFramePr>
          <p:cNvPr id="4" name="Table 4">
            <a:extLst>
              <a:ext uri="{FF2B5EF4-FFF2-40B4-BE49-F238E27FC236}">
                <a16:creationId xmlns:a16="http://schemas.microsoft.com/office/drawing/2014/main" id="{481E0598-E863-C143-8BCF-DF5D41F510CE}"/>
              </a:ext>
            </a:extLst>
          </p:cNvPr>
          <p:cNvGraphicFramePr>
            <a:graphicFrameLocks noGrp="1"/>
          </p:cNvGraphicFramePr>
          <p:nvPr>
            <p:extLst>
              <p:ext uri="{D42A27DB-BD31-4B8C-83A1-F6EECF244321}">
                <p14:modId xmlns:p14="http://schemas.microsoft.com/office/powerpoint/2010/main" val="624915721"/>
              </p:ext>
            </p:extLst>
          </p:nvPr>
        </p:nvGraphicFramePr>
        <p:xfrm>
          <a:off x="767405" y="1928723"/>
          <a:ext cx="10457085" cy="4297680"/>
        </p:xfrm>
        <a:graphic>
          <a:graphicData uri="http://schemas.openxmlformats.org/drawingml/2006/table">
            <a:tbl>
              <a:tblPr firstRow="1" bandRow="1">
                <a:tableStyleId>{5940675A-B579-460E-94D1-54222C63F5DA}</a:tableStyleId>
              </a:tblPr>
              <a:tblGrid>
                <a:gridCol w="10457085">
                  <a:extLst>
                    <a:ext uri="{9D8B030D-6E8A-4147-A177-3AD203B41FA5}">
                      <a16:colId xmlns:a16="http://schemas.microsoft.com/office/drawing/2014/main" val="3430387871"/>
                    </a:ext>
                  </a:extLst>
                </a:gridCol>
              </a:tblGrid>
              <a:tr h="370840">
                <a:tc>
                  <a:txBody>
                    <a:bodyPr/>
                    <a:lstStyle/>
                    <a:p>
                      <a:pPr algn="ctr"/>
                      <a:r>
                        <a:rPr lang="en-US" sz="2400" dirty="0">
                          <a:solidFill>
                            <a:schemeClr val="bg1"/>
                          </a:solidFill>
                        </a:rPr>
                        <a:t>Step 3:  Act</a:t>
                      </a:r>
                    </a:p>
                  </a:txBody>
                  <a:tcPr>
                    <a:solidFill>
                      <a:srgbClr val="09652D"/>
                    </a:solidFill>
                  </a:tcPr>
                </a:tc>
                <a:extLst>
                  <a:ext uri="{0D108BD9-81ED-4DB2-BD59-A6C34878D82A}">
                    <a16:rowId xmlns:a16="http://schemas.microsoft.com/office/drawing/2014/main" val="114159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1.6  </a:t>
                      </a:r>
                      <a:r>
                        <a:rPr lang="en-US" sz="2400" kern="1200" dirty="0">
                          <a:solidFill>
                            <a:schemeClr val="tx1"/>
                          </a:solidFill>
                          <a:effectLst/>
                          <a:latin typeface="+mn-lt"/>
                          <a:ea typeface="+mn-ea"/>
                          <a:cs typeface="+mn-cs"/>
                        </a:rPr>
                        <a:t>Are the </a:t>
                      </a:r>
                      <a:r>
                        <a:rPr lang="en-US" sz="2400" kern="1200" dirty="0">
                          <a:solidFill>
                            <a:schemeClr val="tx1"/>
                          </a:solidFill>
                          <a:effectLst/>
                          <a:highlight>
                            <a:srgbClr val="FFFF00"/>
                          </a:highlight>
                          <a:latin typeface="+mn-lt"/>
                          <a:ea typeface="+mn-ea"/>
                          <a:cs typeface="+mn-cs"/>
                        </a:rPr>
                        <a:t>strategy(</a:t>
                      </a:r>
                      <a:r>
                        <a:rPr lang="en-US" sz="2400" kern="1200" dirty="0" err="1">
                          <a:solidFill>
                            <a:schemeClr val="tx1"/>
                          </a:solidFill>
                          <a:effectLst/>
                          <a:highlight>
                            <a:srgbClr val="FFFF00"/>
                          </a:highlight>
                          <a:latin typeface="+mn-lt"/>
                          <a:ea typeface="+mn-ea"/>
                          <a:cs typeface="+mn-cs"/>
                        </a:rPr>
                        <a:t>ies</a:t>
                      </a:r>
                      <a:r>
                        <a:rPr lang="en-US" sz="2400" kern="1200" dirty="0">
                          <a:solidFill>
                            <a:schemeClr val="tx1"/>
                          </a:solidFill>
                          <a:effectLst/>
                          <a:highlight>
                            <a:srgbClr val="FFFF00"/>
                          </a:highlight>
                          <a:latin typeface="+mn-lt"/>
                          <a:ea typeface="+mn-ea"/>
                          <a:cs typeface="+mn-cs"/>
                        </a:rPr>
                        <a:t>) </a:t>
                      </a:r>
                      <a:r>
                        <a:rPr lang="en-US" sz="2400" kern="1200" dirty="0">
                          <a:solidFill>
                            <a:schemeClr val="tx1"/>
                          </a:solidFill>
                          <a:effectLst/>
                          <a:latin typeface="+mn-lt"/>
                          <a:ea typeface="+mn-ea"/>
                          <a:cs typeface="+mn-cs"/>
                        </a:rPr>
                        <a:t>proposed for equitable school improvement for the student group </a:t>
                      </a:r>
                      <a:r>
                        <a:rPr lang="en-US" sz="2400" kern="1200" dirty="0">
                          <a:solidFill>
                            <a:schemeClr val="tx1"/>
                          </a:solidFill>
                          <a:effectLst/>
                          <a:highlight>
                            <a:srgbClr val="FFFF00"/>
                          </a:highlight>
                          <a:latin typeface="+mn-lt"/>
                          <a:ea typeface="+mn-ea"/>
                          <a:cs typeface="+mn-cs"/>
                        </a:rPr>
                        <a:t>well informed by the findings of the equity gap analysis</a:t>
                      </a:r>
                      <a:r>
                        <a:rPr lang="en-US" sz="2400" kern="1200" dirty="0">
                          <a:solidFill>
                            <a:schemeClr val="tx1"/>
                          </a:solidFill>
                          <a:effectLst/>
                          <a:latin typeface="+mn-lt"/>
                          <a:ea typeface="+mn-ea"/>
                          <a:cs typeface="+mn-cs"/>
                        </a:rPr>
                        <a:t>, including contributing factors, and responsive to the problem statement? Is proposed strategy(</a:t>
                      </a:r>
                      <a:r>
                        <a:rPr lang="en-US" sz="2400" kern="1200" dirty="0" err="1">
                          <a:solidFill>
                            <a:schemeClr val="tx1"/>
                          </a:solidFill>
                          <a:effectLst/>
                          <a:latin typeface="+mn-lt"/>
                          <a:ea typeface="+mn-ea"/>
                          <a:cs typeface="+mn-cs"/>
                        </a:rPr>
                        <a:t>ies</a:t>
                      </a:r>
                      <a:r>
                        <a:rPr lang="en-US" sz="2400" kern="1200" dirty="0">
                          <a:solidFill>
                            <a:schemeClr val="tx1"/>
                          </a:solidFill>
                          <a:effectLst/>
                          <a:latin typeface="+mn-lt"/>
                          <a:ea typeface="+mn-ea"/>
                          <a:cs typeface="+mn-cs"/>
                        </a:rPr>
                        <a:t>) </a:t>
                      </a:r>
                      <a:r>
                        <a:rPr lang="en-US" sz="2400" kern="1200" dirty="0">
                          <a:solidFill>
                            <a:schemeClr val="tx1"/>
                          </a:solidFill>
                          <a:effectLst/>
                          <a:highlight>
                            <a:srgbClr val="00FF00"/>
                          </a:highlight>
                          <a:latin typeface="+mn-lt"/>
                          <a:ea typeface="+mn-ea"/>
                          <a:cs typeface="+mn-cs"/>
                        </a:rPr>
                        <a:t>aligned to the school’s vision, mission, and/or goals</a:t>
                      </a:r>
                      <a:r>
                        <a:rPr lang="en-US" sz="2400" kern="1200" dirty="0">
                          <a:solidFill>
                            <a:schemeClr val="tx1"/>
                          </a:solidFill>
                          <a:effectLst/>
                          <a:latin typeface="+mn-lt"/>
                          <a:ea typeface="+mn-ea"/>
                          <a:cs typeface="+mn-cs"/>
                        </a:rPr>
                        <a:t>?</a:t>
                      </a:r>
                      <a:r>
                        <a:rPr lang="en-US" sz="2400" dirty="0">
                          <a:effectLst/>
                        </a:rPr>
                        <a:t> </a:t>
                      </a:r>
                    </a:p>
                  </a:txBody>
                  <a:tcPr/>
                </a:tc>
                <a:extLst>
                  <a:ext uri="{0D108BD9-81ED-4DB2-BD59-A6C34878D82A}">
                    <a16:rowId xmlns:a16="http://schemas.microsoft.com/office/drawing/2014/main" val="20816122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1.7 </a:t>
                      </a:r>
                      <a:r>
                        <a:rPr lang="en-US" sz="2400" kern="1200" dirty="0">
                          <a:solidFill>
                            <a:schemeClr val="tx1"/>
                          </a:solidFill>
                          <a:effectLst/>
                          <a:latin typeface="+mn-lt"/>
                          <a:ea typeface="+mn-ea"/>
                          <a:cs typeface="+mn-cs"/>
                        </a:rPr>
                        <a:t>How does the candidate </a:t>
                      </a:r>
                      <a:r>
                        <a:rPr lang="en-US" sz="2400" kern="1200" dirty="0">
                          <a:solidFill>
                            <a:schemeClr val="tx1"/>
                          </a:solidFill>
                          <a:effectLst/>
                          <a:highlight>
                            <a:srgbClr val="FFFF00"/>
                          </a:highlight>
                          <a:latin typeface="+mn-lt"/>
                          <a:ea typeface="+mn-ea"/>
                          <a:cs typeface="+mn-cs"/>
                        </a:rPr>
                        <a:t>apply the feedback received </a:t>
                      </a:r>
                      <a:r>
                        <a:rPr lang="en-US" sz="2400" kern="1200" dirty="0">
                          <a:solidFill>
                            <a:schemeClr val="tx1"/>
                          </a:solidFill>
                          <a:effectLst/>
                          <a:latin typeface="+mn-lt"/>
                          <a:ea typeface="+mn-ea"/>
                          <a:cs typeface="+mn-cs"/>
                        </a:rPr>
                        <a:t>from educational partners familiar with the school culture and context and </a:t>
                      </a:r>
                      <a:r>
                        <a:rPr lang="en-US" sz="2400" kern="1200" dirty="0">
                          <a:solidFill>
                            <a:schemeClr val="tx1"/>
                          </a:solidFill>
                          <a:effectLst/>
                          <a:highlight>
                            <a:srgbClr val="00FF00"/>
                          </a:highlight>
                          <a:latin typeface="+mn-lt"/>
                          <a:ea typeface="+mn-ea"/>
                          <a:cs typeface="+mn-cs"/>
                        </a:rPr>
                        <a:t>describe next steps for</a:t>
                      </a:r>
                      <a:r>
                        <a:rPr lang="en-US" sz="2400" kern="1200" dirty="0">
                          <a:solidFill>
                            <a:schemeClr val="tx1"/>
                          </a:solidFill>
                          <a:effectLst/>
                          <a:latin typeface="+mn-lt"/>
                          <a:ea typeface="+mn-ea"/>
                          <a:cs typeface="+mn-cs"/>
                        </a:rPr>
                        <a:t> creating educational partner </a:t>
                      </a:r>
                      <a:r>
                        <a:rPr lang="en-US" sz="2400" kern="1200" dirty="0">
                          <a:solidFill>
                            <a:schemeClr val="tx1"/>
                          </a:solidFill>
                          <a:effectLst/>
                          <a:highlight>
                            <a:srgbClr val="00FF00"/>
                          </a:highlight>
                          <a:latin typeface="+mn-lt"/>
                          <a:ea typeface="+mn-ea"/>
                          <a:cs typeface="+mn-cs"/>
                        </a:rPr>
                        <a:t>buy-in </a:t>
                      </a:r>
                      <a:r>
                        <a:rPr lang="en-US" sz="2400" kern="1200" dirty="0">
                          <a:solidFill>
                            <a:schemeClr val="tx1"/>
                          </a:solidFill>
                          <a:effectLst/>
                          <a:latin typeface="+mn-lt"/>
                          <a:ea typeface="+mn-ea"/>
                          <a:cs typeface="+mn-cs"/>
                        </a:rPr>
                        <a:t>and potential implications for the adjusted set of strategy(</a:t>
                      </a:r>
                      <a:r>
                        <a:rPr lang="en-US" sz="2400" kern="1200" dirty="0" err="1">
                          <a:solidFill>
                            <a:schemeClr val="tx1"/>
                          </a:solidFill>
                          <a:effectLst/>
                          <a:latin typeface="+mn-lt"/>
                          <a:ea typeface="+mn-ea"/>
                          <a:cs typeface="+mn-cs"/>
                        </a:rPr>
                        <a:t>ies</a:t>
                      </a:r>
                      <a:r>
                        <a:rPr lang="en-US" sz="2400" kern="1200" dirty="0">
                          <a:solidFill>
                            <a:schemeClr val="tx1"/>
                          </a:solidFill>
                          <a:effectLst/>
                          <a:latin typeface="+mn-lt"/>
                          <a:ea typeface="+mn-ea"/>
                          <a:cs typeface="+mn-cs"/>
                        </a:rPr>
                        <a:t>)?</a:t>
                      </a:r>
                      <a:r>
                        <a:rPr lang="en-US" sz="2400" dirty="0">
                          <a:effectLst/>
                        </a:rPr>
                        <a:t> </a:t>
                      </a:r>
                    </a:p>
                  </a:txBody>
                  <a:tcPr/>
                </a:tc>
                <a:extLst>
                  <a:ext uri="{0D108BD9-81ED-4DB2-BD59-A6C34878D82A}">
                    <a16:rowId xmlns:a16="http://schemas.microsoft.com/office/drawing/2014/main" val="3110626188"/>
                  </a:ext>
                </a:extLst>
              </a:tr>
            </a:tbl>
          </a:graphicData>
        </a:graphic>
      </p:graphicFrame>
      <p:sp>
        <p:nvSpPr>
          <p:cNvPr id="2" name="Slide Number Placeholder 1">
            <a:extLst>
              <a:ext uri="{FF2B5EF4-FFF2-40B4-BE49-F238E27FC236}">
                <a16:creationId xmlns:a16="http://schemas.microsoft.com/office/drawing/2014/main" id="{36C1A735-DFE1-4743-9CB2-DAF70DAB0F45}"/>
              </a:ext>
            </a:extLst>
          </p:cNvPr>
          <p:cNvSpPr>
            <a:spLocks noGrp="1"/>
          </p:cNvSpPr>
          <p:nvPr>
            <p:ph type="sldNum" sz="quarter" idx="4294967295"/>
          </p:nvPr>
        </p:nvSpPr>
        <p:spPr>
          <a:xfrm>
            <a:off x="11224490" y="6192408"/>
            <a:ext cx="628073" cy="365125"/>
          </a:xfrm>
          <a:prstGeom prst="rect">
            <a:avLst/>
          </a:prstGeom>
        </p:spPr>
        <p:txBody>
          <a:bodyPr/>
          <a:lstStyle/>
          <a:p>
            <a:fld id="{A5D1AE26-2455-4631-AA3C-DD8B58682D5D}" type="slidenum">
              <a:rPr lang="en-US" smtClean="0"/>
              <a:pPr/>
              <a:t>34</a:t>
            </a:fld>
            <a:endParaRPr lang="en-US" dirty="0"/>
          </a:p>
        </p:txBody>
      </p:sp>
    </p:spTree>
    <p:extLst>
      <p:ext uri="{BB962C8B-B14F-4D97-AF65-F5344CB8AC3E}">
        <p14:creationId xmlns:p14="http://schemas.microsoft.com/office/powerpoint/2010/main" val="15299006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614317"/>
          </a:xfrm>
        </p:spPr>
        <p:txBody>
          <a:bodyPr>
            <a:normAutofit fontScale="90000"/>
          </a:bodyPr>
          <a:lstStyle/>
          <a:p>
            <a:pPr algn="ctr"/>
            <a:r>
              <a:rPr lang="en-US" dirty="0"/>
              <a:t>Understanding Language is Key! </a:t>
            </a:r>
            <a:br>
              <a:rPr lang="en-US" dirty="0"/>
            </a:br>
            <a:r>
              <a:rPr lang="en-US" sz="3600" dirty="0"/>
              <a:t>Rubric 1.6</a:t>
            </a:r>
            <a:br>
              <a:rPr lang="en-US" sz="3600" dirty="0"/>
            </a:br>
            <a:endParaRPr lang="en-US" sz="3600" dirty="0"/>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586400474"/>
              </p:ext>
            </p:extLst>
          </p:nvPr>
        </p:nvGraphicFramePr>
        <p:xfrm>
          <a:off x="311284" y="1900920"/>
          <a:ext cx="11362555" cy="3184883"/>
        </p:xfrm>
        <a:graphic>
          <a:graphicData uri="http://schemas.openxmlformats.org/drawingml/2006/table">
            <a:tbl>
              <a:tblPr firstRow="1" bandRow="1">
                <a:tableStyleId>{5940675A-B579-460E-94D1-54222C63F5DA}</a:tableStyleId>
              </a:tblPr>
              <a:tblGrid>
                <a:gridCol w="2272511">
                  <a:extLst>
                    <a:ext uri="{9D8B030D-6E8A-4147-A177-3AD203B41FA5}">
                      <a16:colId xmlns:a16="http://schemas.microsoft.com/office/drawing/2014/main" val="3438398984"/>
                    </a:ext>
                  </a:extLst>
                </a:gridCol>
                <a:gridCol w="2272511">
                  <a:extLst>
                    <a:ext uri="{9D8B030D-6E8A-4147-A177-3AD203B41FA5}">
                      <a16:colId xmlns:a16="http://schemas.microsoft.com/office/drawing/2014/main" val="3683956884"/>
                    </a:ext>
                  </a:extLst>
                </a:gridCol>
                <a:gridCol w="2272511">
                  <a:extLst>
                    <a:ext uri="{9D8B030D-6E8A-4147-A177-3AD203B41FA5}">
                      <a16:colId xmlns:a16="http://schemas.microsoft.com/office/drawing/2014/main" val="1865759799"/>
                    </a:ext>
                  </a:extLst>
                </a:gridCol>
                <a:gridCol w="2272511">
                  <a:extLst>
                    <a:ext uri="{9D8B030D-6E8A-4147-A177-3AD203B41FA5}">
                      <a16:colId xmlns:a16="http://schemas.microsoft.com/office/drawing/2014/main" val="1227605337"/>
                    </a:ext>
                  </a:extLst>
                </a:gridCol>
                <a:gridCol w="2272511">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propose strategies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Strategies are not based...and are not aligned</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Strategies are minimally informed</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Strategies proposed are not clearly aligned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Strategies...are well informed by ... are responsive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Strategies proposed are clearly aligned</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 </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relevant strategies... represents.. approach to addressing equity</a:t>
                      </a:r>
                      <a:r>
                        <a:rPr lang="en-US" dirty="0">
                          <a:effectLst/>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All of levels 3 and 4 plus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provides ...evidence of....and their implementation</a:t>
                      </a:r>
                    </a:p>
                    <a:p>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85932197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907957"/>
          </a:xfrm>
        </p:spPr>
        <p:txBody>
          <a:bodyPr>
            <a:normAutofit fontScale="90000"/>
          </a:bodyPr>
          <a:lstStyle/>
          <a:p>
            <a:pPr algn="ctr"/>
            <a:r>
              <a:rPr lang="en-US" dirty="0"/>
              <a:t>Understanding Language is Key!</a:t>
            </a:r>
            <a:br>
              <a:rPr lang="en-US" dirty="0"/>
            </a:br>
            <a:r>
              <a:rPr lang="en-US" sz="3600" dirty="0"/>
              <a:t>Rubric 1.7</a:t>
            </a:r>
            <a:br>
              <a:rPr lang="en-US" dirty="0"/>
            </a:br>
            <a:endParaRPr lang="en-US" dirty="0"/>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798393273"/>
              </p:ext>
            </p:extLst>
          </p:nvPr>
        </p:nvGraphicFramePr>
        <p:xfrm>
          <a:off x="145744" y="1988820"/>
          <a:ext cx="11900510" cy="3733523"/>
        </p:xfrm>
        <a:graphic>
          <a:graphicData uri="http://schemas.openxmlformats.org/drawingml/2006/table">
            <a:tbl>
              <a:tblPr firstRow="1" bandRow="1">
                <a:tableStyleId>{5940675A-B579-460E-94D1-54222C63F5DA}</a:tableStyleId>
              </a:tblPr>
              <a:tblGrid>
                <a:gridCol w="2380102">
                  <a:extLst>
                    <a:ext uri="{9D8B030D-6E8A-4147-A177-3AD203B41FA5}">
                      <a16:colId xmlns:a16="http://schemas.microsoft.com/office/drawing/2014/main" val="3438398984"/>
                    </a:ext>
                  </a:extLst>
                </a:gridCol>
                <a:gridCol w="2380102">
                  <a:extLst>
                    <a:ext uri="{9D8B030D-6E8A-4147-A177-3AD203B41FA5}">
                      <a16:colId xmlns:a16="http://schemas.microsoft.com/office/drawing/2014/main" val="3683956884"/>
                    </a:ext>
                  </a:extLst>
                </a:gridCol>
                <a:gridCol w="2380102">
                  <a:extLst>
                    <a:ext uri="{9D8B030D-6E8A-4147-A177-3AD203B41FA5}">
                      <a16:colId xmlns:a16="http://schemas.microsoft.com/office/drawing/2014/main" val="1865759799"/>
                    </a:ext>
                  </a:extLst>
                </a:gridCol>
                <a:gridCol w="2380102">
                  <a:extLst>
                    <a:ext uri="{9D8B030D-6E8A-4147-A177-3AD203B41FA5}">
                      <a16:colId xmlns:a16="http://schemas.microsoft.com/office/drawing/2014/main" val="1227605337"/>
                    </a:ext>
                  </a:extLst>
                </a:gridCol>
                <a:gridCol w="2380102">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apply</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States plans with little or no explanation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identify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Vaguely describes feedback and makes minimal or irrelevant....</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Briefly describes proposed strategies to address...it is not clear</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Applies feedback received to adjust or strengthen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relevant and appropriate next steps...to address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Describes </a:t>
                      </a:r>
                      <a:endParaRPr lang="en-US" dirty="0"/>
                    </a:p>
                  </a:txBody>
                  <a:tcPr/>
                </a:tc>
                <a:tc>
                  <a:txBody>
                    <a:bodyPr/>
                    <a:lstStyle/>
                    <a:p>
                      <a:r>
                        <a:rPr lang="en-US" sz="1800" kern="1200" dirty="0">
                          <a:solidFill>
                            <a:schemeClr val="tx1"/>
                          </a:solidFill>
                          <a:effectLst/>
                          <a:latin typeface="+mn-lt"/>
                          <a:ea typeface="+mn-ea"/>
                          <a:cs typeface="+mn-cs"/>
                        </a:rPr>
                        <a:t>All of level 3 plus </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seeks additional...feedback to ensure they are proposing</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strategically plans and shares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Plans to coach stakeholders to examine and address...is transparent</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96064353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descr="Building a Cycle 1 Submission">
            <a:extLst>
              <a:ext uri="{FF2B5EF4-FFF2-40B4-BE49-F238E27FC236}">
                <a16:creationId xmlns:a16="http://schemas.microsoft.com/office/drawing/2014/main" id="{BEDDC4E4-38F4-1B48-BE57-0CDB56E79B14}"/>
              </a:ext>
            </a:extLst>
          </p:cNvPr>
          <p:cNvSpPr txBox="1">
            <a:spLocks noGrp="1"/>
          </p:cNvSpPr>
          <p:nvPr>
            <p:ph type="title" idx="4294967295"/>
          </p:nvPr>
        </p:nvSpPr>
        <p:spPr>
          <a:xfrm>
            <a:off x="8268154" y="1514315"/>
            <a:ext cx="3659246" cy="2926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marL="0" algn="l" defTabSz="914400" rtl="0" eaLnBrk="1" latinLnBrk="0" hangingPunct="1">
              <a:lnSpc>
                <a:spcPct val="85000"/>
              </a:lnSpc>
              <a:spcBef>
                <a:spcPct val="0"/>
              </a:spcBef>
              <a:buNone/>
              <a:defRPr sz="5400" kern="12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4400" b="0" i="0" u="none" strike="noStrike" kern="1200" cap="none" spc="-50" normalizeH="0" baseline="0" noProof="0" dirty="0">
                <a:ln>
                  <a:noFill/>
                </a:ln>
                <a:effectLst/>
                <a:uLnTx/>
                <a:uFillTx/>
                <a:latin typeface="+mj-lt"/>
                <a:ea typeface="+mj-ea"/>
                <a:cs typeface="+mj-cs"/>
              </a:rPr>
              <a:t>Building a Cycle 1 </a:t>
            </a:r>
            <a:r>
              <a:rPr kumimoji="0" lang="en-US" sz="4400" b="0" i="0" u="none" strike="noStrike" kern="1200" cap="none" spc="-50" normalizeH="0" baseline="0" noProof="0" dirty="0" err="1">
                <a:ln>
                  <a:noFill/>
                </a:ln>
                <a:effectLst/>
                <a:uLnTx/>
                <a:uFillTx/>
                <a:latin typeface="+mj-lt"/>
                <a:ea typeface="+mj-ea"/>
                <a:cs typeface="+mj-cs"/>
              </a:rPr>
              <a:t>Submis</a:t>
            </a:r>
            <a:r>
              <a:rPr kumimoji="0" lang="en-US" sz="4400" b="0" i="0" u="none" strike="noStrike" kern="1200" cap="none" spc="-50" normalizeH="0" baseline="0" noProof="0" dirty="0">
                <a:ln>
                  <a:noFill/>
                </a:ln>
                <a:effectLst/>
                <a:uLnTx/>
                <a:uFillTx/>
                <a:latin typeface="+mj-lt"/>
                <a:ea typeface="+mj-ea"/>
                <a:cs typeface="+mj-cs"/>
              </a:rPr>
              <a:t> 3sion</a:t>
            </a:r>
          </a:p>
        </p:txBody>
      </p:sp>
      <p:pic>
        <p:nvPicPr>
          <p:cNvPr id="5" name="Content Placeholder 4" descr="A graphic of the through line concept of Cycle one, illustrating the connections between vision, data gathered, the analysis of the data, and identified strategy to use.">
            <a:extLst>
              <a:ext uri="{FF2B5EF4-FFF2-40B4-BE49-F238E27FC236}">
                <a16:creationId xmlns:a16="http://schemas.microsoft.com/office/drawing/2014/main" id="{3D555E10-C7DE-404A-B002-BD64DDD677AA}"/>
              </a:ext>
            </a:extLst>
          </p:cNvPr>
          <p:cNvPicPr>
            <a:picLocks noChangeAspect="1"/>
          </p:cNvPicPr>
          <p:nvPr/>
        </p:nvPicPr>
        <p:blipFill>
          <a:blip r:embed="rId3"/>
          <a:stretch>
            <a:fillRect/>
          </a:stretch>
        </p:blipFill>
        <p:spPr>
          <a:xfrm>
            <a:off x="154030" y="607626"/>
            <a:ext cx="7269902" cy="5052581"/>
          </a:xfrm>
          <a:prstGeom prst="rect">
            <a:avLst/>
          </a:prstGeom>
        </p:spPr>
      </p:pic>
      <p:sp>
        <p:nvSpPr>
          <p:cNvPr id="46" name="Rectangle 4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F768DEE-E613-4E2D-B9FC-49EB2B8B42DF}"/>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D57F1E4F-1CFF-5643-939E-217C01CDF565}" type="slidenum">
              <a:rPr lang="en-US" sz="1050">
                <a:solidFill>
                  <a:srgbClr val="FFFFFF"/>
                </a:solidFill>
              </a:rPr>
              <a:pPr defTabSz="914400">
                <a:spcAft>
                  <a:spcPts val="600"/>
                </a:spcAft>
              </a:pPr>
              <a:t>37</a:t>
            </a:fld>
            <a:endParaRPr lang="en-US" sz="1050">
              <a:solidFill>
                <a:srgbClr val="FFFFFF"/>
              </a:solidFill>
            </a:endParaRPr>
          </a:p>
        </p:txBody>
      </p:sp>
    </p:spTree>
    <p:extLst>
      <p:ext uri="{BB962C8B-B14F-4D97-AF65-F5344CB8AC3E}">
        <p14:creationId xmlns:p14="http://schemas.microsoft.com/office/powerpoint/2010/main" val="95215349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B542B-B07E-4E07-32B9-BEC38492259B}"/>
            </a:ext>
          </a:extLst>
        </p:cNvPr>
        <p:cNvGrpSpPr/>
        <p:nvPr/>
      </p:nvGrpSpPr>
      <p:grpSpPr>
        <a:xfrm>
          <a:off x="0" y="0"/>
          <a:ext cx="0" cy="0"/>
          <a:chOff x="0" y="0"/>
          <a:chExt cx="0" cy="0"/>
        </a:xfrm>
      </p:grpSpPr>
      <p:sp>
        <p:nvSpPr>
          <p:cNvPr id="16" name="Title 15" descr="Overview of Cycle 1 Steps">
            <a:extLst>
              <a:ext uri="{FF2B5EF4-FFF2-40B4-BE49-F238E27FC236}">
                <a16:creationId xmlns:a16="http://schemas.microsoft.com/office/drawing/2014/main" id="{609480D4-59C7-02FC-5C91-5B2270DC460F}"/>
              </a:ext>
            </a:extLst>
          </p:cNvPr>
          <p:cNvSpPr>
            <a:spLocks noGrp="1"/>
          </p:cNvSpPr>
          <p:nvPr>
            <p:ph type="title" idx="4294967295"/>
          </p:nvPr>
        </p:nvSpPr>
        <p:spPr>
          <a:xfrm>
            <a:off x="626252" y="2322589"/>
            <a:ext cx="281899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Overview of Cycle 1 Step 3:</a:t>
            </a:r>
            <a:r>
              <a:rPr kumimoji="0" lang="en-US" sz="4000" b="0" i="0" u="none" strike="noStrike" kern="1200" cap="none" spc="0" normalizeH="0" noProof="0" dirty="0">
                <a:ln>
                  <a:noFill/>
                </a:ln>
                <a:solidFill>
                  <a:schemeClr val="tx1"/>
                </a:solidFill>
                <a:effectLst/>
                <a:uLnTx/>
                <a:uFillTx/>
                <a:latin typeface="+mn-lt"/>
                <a:ea typeface="+mn-ea"/>
                <a:cs typeface="+mn-cs"/>
              </a:rPr>
              <a:t> Act</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riangle 1" descr="An isosceles triangle with the point at the bottom of the slide, illustrating that this cycle starts with broad categories and work down a list of every-narrowing steps until the candidate arrives at a self-reflection on the cycle.">
            <a:extLst>
              <a:ext uri="{FF2B5EF4-FFF2-40B4-BE49-F238E27FC236}">
                <a16:creationId xmlns:a16="http://schemas.microsoft.com/office/drawing/2014/main" id="{7A142CEA-B8B7-3DF8-2B92-E4B3AE03719E}"/>
              </a:ext>
            </a:extLst>
          </p:cNvPr>
          <p:cNvSpPr/>
          <p:nvPr/>
        </p:nvSpPr>
        <p:spPr>
          <a:xfrm rot="10800000">
            <a:off x="2236137" y="465825"/>
            <a:ext cx="7004649" cy="6096709"/>
          </a:xfrm>
          <a:prstGeom prst="triangle">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933DE5F-B7F5-2059-4A28-3BBE76F719F4}"/>
              </a:ext>
            </a:extLst>
          </p:cNvPr>
          <p:cNvSpPr/>
          <p:nvPr/>
        </p:nvSpPr>
        <p:spPr>
          <a:xfrm>
            <a:off x="4070433" y="465467"/>
            <a:ext cx="3397084" cy="369332"/>
          </a:xfrm>
          <a:prstGeom prst="rect">
            <a:avLst/>
          </a:prstGeom>
        </p:spPr>
        <p:txBody>
          <a:bodyPr wrap="none">
            <a:spAutoFit/>
          </a:bodyPr>
          <a:lstStyle/>
          <a:p>
            <a:r>
              <a:rPr lang="en-US" dirty="0"/>
              <a:t>Choose a CA state indicator</a:t>
            </a:r>
          </a:p>
        </p:txBody>
      </p:sp>
      <p:sp>
        <p:nvSpPr>
          <p:cNvPr id="7" name="Rectangle 6">
            <a:extLst>
              <a:ext uri="{FF2B5EF4-FFF2-40B4-BE49-F238E27FC236}">
                <a16:creationId xmlns:a16="http://schemas.microsoft.com/office/drawing/2014/main" id="{95FE8C91-051B-3D84-C8CD-2D37EDA66031}"/>
              </a:ext>
            </a:extLst>
          </p:cNvPr>
          <p:cNvSpPr/>
          <p:nvPr/>
        </p:nvSpPr>
        <p:spPr>
          <a:xfrm>
            <a:off x="3673475" y="1155511"/>
            <a:ext cx="4129977" cy="369332"/>
          </a:xfrm>
          <a:prstGeom prst="rect">
            <a:avLst/>
          </a:prstGeom>
        </p:spPr>
        <p:txBody>
          <a:bodyPr wrap="none">
            <a:spAutoFit/>
          </a:bodyPr>
          <a:lstStyle/>
          <a:p>
            <a:r>
              <a:rPr lang="en-US" dirty="0"/>
              <a:t>Conduct quantitative Data Review</a:t>
            </a:r>
          </a:p>
        </p:txBody>
      </p:sp>
      <p:sp>
        <p:nvSpPr>
          <p:cNvPr id="8" name="Rectangle 7">
            <a:extLst>
              <a:ext uri="{FF2B5EF4-FFF2-40B4-BE49-F238E27FC236}">
                <a16:creationId xmlns:a16="http://schemas.microsoft.com/office/drawing/2014/main" id="{B5A15850-66F4-FA64-9FB5-9B301EF1F7DC}"/>
              </a:ext>
            </a:extLst>
          </p:cNvPr>
          <p:cNvSpPr/>
          <p:nvPr/>
        </p:nvSpPr>
        <p:spPr>
          <a:xfrm>
            <a:off x="4326057" y="1716853"/>
            <a:ext cx="2824812" cy="369332"/>
          </a:xfrm>
          <a:prstGeom prst="rect">
            <a:avLst/>
          </a:prstGeom>
        </p:spPr>
        <p:txBody>
          <a:bodyPr wrap="none">
            <a:spAutoFit/>
          </a:bodyPr>
          <a:lstStyle/>
          <a:p>
            <a:r>
              <a:rPr lang="en-US" dirty="0"/>
              <a:t>Select a student group</a:t>
            </a:r>
          </a:p>
        </p:txBody>
      </p:sp>
      <p:sp>
        <p:nvSpPr>
          <p:cNvPr id="10" name="Rectangle 9">
            <a:extLst>
              <a:ext uri="{FF2B5EF4-FFF2-40B4-BE49-F238E27FC236}">
                <a16:creationId xmlns:a16="http://schemas.microsoft.com/office/drawing/2014/main" id="{7A1C5DD7-1FCB-BE46-236F-B343B1AD8540}"/>
              </a:ext>
            </a:extLst>
          </p:cNvPr>
          <p:cNvSpPr/>
          <p:nvPr/>
        </p:nvSpPr>
        <p:spPr>
          <a:xfrm>
            <a:off x="3737104" y="2244088"/>
            <a:ext cx="4063741" cy="369332"/>
          </a:xfrm>
          <a:prstGeom prst="rect">
            <a:avLst/>
          </a:prstGeom>
        </p:spPr>
        <p:txBody>
          <a:bodyPr wrap="none">
            <a:spAutoFit/>
          </a:bodyPr>
          <a:lstStyle/>
          <a:p>
            <a:r>
              <a:rPr lang="en-US" dirty="0"/>
              <a:t>Collect &amp; analyze qualitative data</a:t>
            </a:r>
          </a:p>
        </p:txBody>
      </p:sp>
      <p:sp>
        <p:nvSpPr>
          <p:cNvPr id="11" name="Rectangle 10">
            <a:extLst>
              <a:ext uri="{FF2B5EF4-FFF2-40B4-BE49-F238E27FC236}">
                <a16:creationId xmlns:a16="http://schemas.microsoft.com/office/drawing/2014/main" id="{F3251255-12F1-6B19-C832-208130E56C95}"/>
              </a:ext>
            </a:extLst>
          </p:cNvPr>
          <p:cNvSpPr/>
          <p:nvPr/>
        </p:nvSpPr>
        <p:spPr>
          <a:xfrm>
            <a:off x="3745010" y="2814238"/>
            <a:ext cx="4038926" cy="323165"/>
          </a:xfrm>
          <a:prstGeom prst="rect">
            <a:avLst/>
          </a:prstGeom>
        </p:spPr>
        <p:txBody>
          <a:bodyPr wrap="none">
            <a:spAutoFit/>
          </a:bodyPr>
          <a:lstStyle/>
          <a:p>
            <a:r>
              <a:rPr lang="en-US" sz="1500" dirty="0"/>
              <a:t>Determine equity gap for student group</a:t>
            </a:r>
          </a:p>
        </p:txBody>
      </p:sp>
      <p:sp>
        <p:nvSpPr>
          <p:cNvPr id="12" name="Rectangle 11">
            <a:extLst>
              <a:ext uri="{FF2B5EF4-FFF2-40B4-BE49-F238E27FC236}">
                <a16:creationId xmlns:a16="http://schemas.microsoft.com/office/drawing/2014/main" id="{F88A6FE2-E157-9885-12EC-4331E20457FA}"/>
              </a:ext>
            </a:extLst>
          </p:cNvPr>
          <p:cNvSpPr/>
          <p:nvPr/>
        </p:nvSpPr>
        <p:spPr>
          <a:xfrm>
            <a:off x="4480444" y="3221411"/>
            <a:ext cx="2449710" cy="646331"/>
          </a:xfrm>
          <a:prstGeom prst="rect">
            <a:avLst/>
          </a:prstGeom>
        </p:spPr>
        <p:txBody>
          <a:bodyPr wrap="none">
            <a:spAutoFit/>
          </a:bodyPr>
          <a:lstStyle/>
          <a:p>
            <a:r>
              <a:rPr lang="en-US" dirty="0"/>
              <a:t>Identify potential </a:t>
            </a:r>
          </a:p>
          <a:p>
            <a:r>
              <a:rPr lang="en-US" dirty="0"/>
              <a:t>contributing factors</a:t>
            </a:r>
          </a:p>
        </p:txBody>
      </p:sp>
      <p:sp>
        <p:nvSpPr>
          <p:cNvPr id="13" name="Rectangle 12">
            <a:extLst>
              <a:ext uri="{FF2B5EF4-FFF2-40B4-BE49-F238E27FC236}">
                <a16:creationId xmlns:a16="http://schemas.microsoft.com/office/drawing/2014/main" id="{1385C314-1B63-8CD8-EE34-6045C8178B2C}"/>
              </a:ext>
            </a:extLst>
          </p:cNvPr>
          <p:cNvSpPr/>
          <p:nvPr/>
        </p:nvSpPr>
        <p:spPr>
          <a:xfrm>
            <a:off x="4541488" y="4035327"/>
            <a:ext cx="2393950" cy="584775"/>
          </a:xfrm>
          <a:prstGeom prst="rect">
            <a:avLst/>
          </a:prstGeom>
        </p:spPr>
        <p:txBody>
          <a:bodyPr wrap="square">
            <a:spAutoFit/>
          </a:bodyPr>
          <a:lstStyle/>
          <a:p>
            <a:pPr algn="ctr"/>
            <a:r>
              <a:rPr lang="en-US" sz="1600" dirty="0"/>
              <a:t>Develop a </a:t>
            </a:r>
          </a:p>
          <a:p>
            <a:pPr algn="ctr"/>
            <a:r>
              <a:rPr lang="en-US" sz="1600" dirty="0"/>
              <a:t>problem statement</a:t>
            </a:r>
          </a:p>
        </p:txBody>
      </p:sp>
      <p:sp>
        <p:nvSpPr>
          <p:cNvPr id="15" name="Rectangle 14">
            <a:extLst>
              <a:ext uri="{FF2B5EF4-FFF2-40B4-BE49-F238E27FC236}">
                <a16:creationId xmlns:a16="http://schemas.microsoft.com/office/drawing/2014/main" id="{DC154A39-6BDF-DF70-5803-EE964D564415}"/>
              </a:ext>
            </a:extLst>
          </p:cNvPr>
          <p:cNvSpPr/>
          <p:nvPr/>
        </p:nvSpPr>
        <p:spPr>
          <a:xfrm>
            <a:off x="4640163" y="4678861"/>
            <a:ext cx="2309813" cy="830997"/>
          </a:xfrm>
          <a:prstGeom prst="rect">
            <a:avLst/>
          </a:prstGeom>
        </p:spPr>
        <p:txBody>
          <a:bodyPr wrap="square">
            <a:spAutoFit/>
          </a:bodyPr>
          <a:lstStyle/>
          <a:p>
            <a:pPr algn="ctr"/>
            <a:r>
              <a:rPr lang="en-US" sz="1600" dirty="0"/>
              <a:t>Identify strategies </a:t>
            </a:r>
          </a:p>
          <a:p>
            <a:pPr algn="ctr"/>
            <a:r>
              <a:rPr lang="en-US" sz="1600" dirty="0"/>
              <a:t>seek feedback</a:t>
            </a:r>
          </a:p>
          <a:p>
            <a:pPr algn="ctr"/>
            <a:r>
              <a:rPr lang="en-US" sz="1600" dirty="0"/>
              <a:t>adjust</a:t>
            </a:r>
          </a:p>
        </p:txBody>
      </p:sp>
      <p:sp>
        <p:nvSpPr>
          <p:cNvPr id="14" name="Rectangle 13">
            <a:extLst>
              <a:ext uri="{FF2B5EF4-FFF2-40B4-BE49-F238E27FC236}">
                <a16:creationId xmlns:a16="http://schemas.microsoft.com/office/drawing/2014/main" id="{E3D2D708-7711-F735-E223-FD206EA3106F}"/>
              </a:ext>
            </a:extLst>
          </p:cNvPr>
          <p:cNvSpPr/>
          <p:nvPr/>
        </p:nvSpPr>
        <p:spPr>
          <a:xfrm>
            <a:off x="5235575" y="5677443"/>
            <a:ext cx="972510" cy="369332"/>
          </a:xfrm>
          <a:prstGeom prst="rect">
            <a:avLst/>
          </a:prstGeom>
        </p:spPr>
        <p:txBody>
          <a:bodyPr wrap="none">
            <a:spAutoFit/>
          </a:bodyPr>
          <a:lstStyle/>
          <a:p>
            <a:r>
              <a:rPr lang="en-US" dirty="0"/>
              <a:t>Reflect</a:t>
            </a:r>
          </a:p>
        </p:txBody>
      </p:sp>
      <p:sp>
        <p:nvSpPr>
          <p:cNvPr id="4" name="Slide Number Placeholder 3">
            <a:extLst>
              <a:ext uri="{FF2B5EF4-FFF2-40B4-BE49-F238E27FC236}">
                <a16:creationId xmlns:a16="http://schemas.microsoft.com/office/drawing/2014/main" id="{17C6B01E-5FB2-9C5D-7F1F-69669CD8ED95}"/>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7348098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p:cNvSpPr>
            <a:spLocks noGrp="1"/>
          </p:cNvSpPr>
          <p:nvPr>
            <p:ph type="title"/>
          </p:nvPr>
        </p:nvSpPr>
        <p:spPr>
          <a:xfrm>
            <a:off x="957509" y="1051560"/>
            <a:ext cx="3659246" cy="2926080"/>
          </a:xfrm>
        </p:spPr>
        <p:txBody>
          <a:bodyPr vert="horz" lIns="91440" tIns="45720" rIns="91440" bIns="45720" rtlCol="0" anchor="b">
            <a:normAutofit fontScale="90000"/>
          </a:bodyPr>
          <a:lstStyle/>
          <a:p>
            <a:pPr>
              <a:lnSpc>
                <a:spcPct val="150000"/>
              </a:lnSpc>
            </a:pPr>
            <a:r>
              <a:rPr lang="en-US" sz="4400" dirty="0">
                <a:solidFill>
                  <a:srgbClr val="FFFFFF"/>
                </a:solidFill>
              </a:rPr>
              <a:t>Cycle 1 </a:t>
            </a:r>
            <a:br>
              <a:rPr lang="en-US" sz="4400" dirty="0">
                <a:solidFill>
                  <a:srgbClr val="FFFFFF"/>
                </a:solidFill>
              </a:rPr>
            </a:br>
            <a:r>
              <a:rPr lang="en-US" sz="4400" dirty="0">
                <a:solidFill>
                  <a:srgbClr val="FFFFFF"/>
                </a:solidFill>
              </a:rPr>
              <a:t>Step 4 Reflect</a:t>
            </a:r>
          </a:p>
        </p:txBody>
      </p:sp>
      <p:sp>
        <p:nvSpPr>
          <p:cNvPr id="5" name="Slide Number Placeholder 4"/>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3A51E27E-02B7-431C-94F3-7BAF2238D496}" type="slidenum">
              <a:rPr lang="en-US" smtClean="0"/>
              <a:pPr algn="l" defTabSz="914400">
                <a:spcAft>
                  <a:spcPts val="600"/>
                </a:spcAft>
              </a:pPr>
              <a:t>39</a:t>
            </a:fld>
            <a:endParaRPr lang="en-US"/>
          </a:p>
        </p:txBody>
      </p:sp>
      <p:pic>
        <p:nvPicPr>
          <p:cNvPr id="2" name="Picture 1" descr="writing tablet and pencil.  Person is holding both as he prepares to write.">
            <a:extLst>
              <a:ext uri="{FF2B5EF4-FFF2-40B4-BE49-F238E27FC236}">
                <a16:creationId xmlns:a16="http://schemas.microsoft.com/office/drawing/2014/main" id="{CD7E925A-AC8F-634A-9E35-D9E78E897440}"/>
              </a:ext>
            </a:extLst>
          </p:cNvPr>
          <p:cNvPicPr>
            <a:picLocks noChangeAspect="1"/>
          </p:cNvPicPr>
          <p:nvPr/>
        </p:nvPicPr>
        <p:blipFill rotWithShape="1">
          <a:blip r:embed="rId3"/>
          <a:srcRect t="3964" r="2" b="4775"/>
          <a:stretch/>
        </p:blipFill>
        <p:spPr>
          <a:xfrm>
            <a:off x="4639733" y="10"/>
            <a:ext cx="7552266" cy="6857990"/>
          </a:xfrm>
          <a:prstGeom prst="rect">
            <a:avLst/>
          </a:prstGeom>
        </p:spPr>
      </p:pic>
      <p:sp>
        <p:nvSpPr>
          <p:cNvPr id="36" name="Rectangle 35">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7050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C129B-1BD5-2148-AB0B-823DAF0C2936}"/>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7400"/>
              <a:t>CalAPA Overview</a:t>
            </a:r>
          </a:p>
        </p:txBody>
      </p:sp>
      <p:pic>
        <p:nvPicPr>
          <p:cNvPr id="6" name="Picture 5">
            <a:extLst>
              <a:ext uri="{FF2B5EF4-FFF2-40B4-BE49-F238E27FC236}">
                <a16:creationId xmlns:a16="http://schemas.microsoft.com/office/drawing/2014/main" id="{71ECCA9F-DC41-1C41-8BB8-188C0F07CCAB}"/>
              </a:ext>
              <a:ext uri="{C183D7F6-B498-43B3-948B-1728B52AA6E4}">
                <adec:decorative xmlns:adec="http://schemas.microsoft.com/office/drawing/2017/decorative" val="1"/>
              </a:ext>
            </a:extLst>
          </p:cNvPr>
          <p:cNvPicPr>
            <a:picLocks noChangeAspect="1"/>
          </p:cNvPicPr>
          <p:nvPr/>
        </p:nvPicPr>
        <p:blipFill rotWithShape="1">
          <a:blip r:embed="rId3"/>
          <a:srcRect l="15632" r="12322" b="1"/>
          <a:stretch/>
        </p:blipFill>
        <p:spPr>
          <a:xfrm>
            <a:off x="633999" y="640081"/>
            <a:ext cx="5462001" cy="5054156"/>
          </a:xfrm>
          <a:prstGeom prst="rect">
            <a:avLst/>
          </a:prstGeom>
        </p:spPr>
      </p:pic>
      <p:cxnSp>
        <p:nvCxnSpPr>
          <p:cNvPr id="35" name="Straight Connector 34">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D5B0473-602D-1042-993C-A23ABCA7F33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4</a:t>
            </a:fld>
            <a:endParaRPr lang="en-US"/>
          </a:p>
        </p:txBody>
      </p:sp>
    </p:spTree>
    <p:extLst>
      <p:ext uri="{BB962C8B-B14F-4D97-AF65-F5344CB8AC3E}">
        <p14:creationId xmlns:p14="http://schemas.microsoft.com/office/powerpoint/2010/main" val="263500300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8"/>
        <p:cNvGrpSpPr/>
        <p:nvPr/>
      </p:nvGrpSpPr>
      <p:grpSpPr>
        <a:xfrm>
          <a:off x="0" y="0"/>
          <a:ext cx="0" cy="0"/>
          <a:chOff x="0" y="0"/>
          <a:chExt cx="0" cy="0"/>
        </a:xfrm>
      </p:grpSpPr>
      <p:sp>
        <p:nvSpPr>
          <p:cNvPr id="123" name="Rectangle 12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5" name="Rectangle 12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7" name="Straight Connector 12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0" name="Rectangle 18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85ACCD-D310-6F4A-9203-C5A13C45AAC1}"/>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4100" kern="1200" spc="-50" baseline="0" dirty="0">
                <a:solidFill>
                  <a:schemeClr val="tx1">
                    <a:lumMod val="75000"/>
                    <a:lumOff val="25000"/>
                  </a:schemeClr>
                </a:solidFill>
                <a:latin typeface="+mj-lt"/>
                <a:ea typeface="+mj-ea"/>
                <a:cs typeface="+mj-cs"/>
              </a:rPr>
              <a:t>Reflective Writing (1.8)</a:t>
            </a:r>
          </a:p>
        </p:txBody>
      </p:sp>
      <p:pic>
        <p:nvPicPr>
          <p:cNvPr id="181" name="Google Shape;181;p25" descr="A graphic of how to prepare for reflective writing."/>
          <p:cNvPicPr preferRelativeResize="0"/>
          <p:nvPr/>
        </p:nvPicPr>
        <p:blipFill rotWithShape="1">
          <a:blip r:embed="rId3"/>
          <a:srcRect l="1025" r="16413" b="1"/>
          <a:stretch/>
        </p:blipFill>
        <p:spPr>
          <a:xfrm>
            <a:off x="634000" y="640081"/>
            <a:ext cx="6868894" cy="5314406"/>
          </a:xfrm>
          <a:prstGeom prst="rect">
            <a:avLst/>
          </a:prstGeom>
          <a:noFill/>
        </p:spPr>
      </p:pic>
      <p:cxnSp>
        <p:nvCxnSpPr>
          <p:cNvPr id="192" name="Straight Connector 19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80" name="Google Shape;180;p25"/>
          <p:cNvSpPr txBox="1">
            <a:spLocks noGrp="1"/>
          </p:cNvSpPr>
          <p:nvPr>
            <p:ph sz="half" idx="1"/>
          </p:nvPr>
        </p:nvSpPr>
        <p:spPr>
          <a:xfrm>
            <a:off x="7859485" y="2198913"/>
            <a:ext cx="3690257" cy="3755565"/>
          </a:xfrm>
          <a:prstGeom prst="rect">
            <a:avLst/>
          </a:prstGeom>
        </p:spPr>
        <p:txBody>
          <a:bodyPr spcFirstLastPara="1" vert="horz" lIns="0" tIns="45720" rIns="0" bIns="45720" rtlCol="0" anchorCtr="0">
            <a:normAutofit/>
          </a:bodyPr>
          <a:lstStyle/>
          <a:p>
            <a:pPr marL="382588" marR="0" lvl="0" indent="-255588">
              <a:spcBef>
                <a:spcPts val="0"/>
              </a:spcBef>
              <a:spcAft>
                <a:spcPts val="600"/>
              </a:spcAft>
              <a:buSzPts val="2000"/>
              <a:buFont typeface="Calibri" panose="020F0502020204030204" pitchFamily="34" charset="0"/>
              <a:buNone/>
            </a:pPr>
            <a:r>
              <a:rPr lang="en-US" b="1" dirty="0">
                <a:solidFill>
                  <a:schemeClr val="tx1">
                    <a:lumMod val="75000"/>
                    <a:lumOff val="25000"/>
                  </a:schemeClr>
                </a:solidFill>
                <a:latin typeface="+mn-lt"/>
                <a:cs typeface="+mn-cs"/>
              </a:rPr>
              <a:t>  Reflective writing</a:t>
            </a:r>
            <a:r>
              <a:rPr lang="en-US" dirty="0">
                <a:solidFill>
                  <a:schemeClr val="tx1">
                    <a:lumMod val="75000"/>
                    <a:lumOff val="25000"/>
                  </a:schemeClr>
                </a:solidFill>
                <a:latin typeface="+mn-lt"/>
                <a:cs typeface="+mn-cs"/>
              </a:rPr>
              <a:t> is a processing phase in which candidates can communicate their learning in light of their experiences.</a:t>
            </a:r>
            <a:endParaRPr lang="en-US" dirty="0">
              <a:solidFill>
                <a:schemeClr val="tx1">
                  <a:lumMod val="75000"/>
                  <a:lumOff val="25000"/>
                </a:schemeClr>
              </a:solidFill>
              <a:latin typeface="+mn-lt"/>
              <a:cs typeface="+mn-cs"/>
              <a:sym typeface="Libre Franklin"/>
            </a:endParaRPr>
          </a:p>
        </p:txBody>
      </p:sp>
      <p:sp>
        <p:nvSpPr>
          <p:cNvPr id="194" name="Rectangle 193">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6" name="Rectangle 195">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2" name="Google Shape;182;p25"/>
          <p:cNvSpPr txBox="1">
            <a:spLocks noGrp="1"/>
          </p:cNvSpPr>
          <p:nvPr>
            <p:ph type="sldNum" sz="quarter" idx="12"/>
          </p:nvPr>
        </p:nvSpPr>
        <p:spPr bwMode="gray">
          <a:xfrm>
            <a:off x="9900458" y="6459785"/>
            <a:ext cx="1312025" cy="365125"/>
          </a:xfrm>
          <a:prstGeom prst="rect">
            <a:avLst/>
          </a:prstGeom>
        </p:spPr>
        <p:txBody>
          <a:bodyPr spcFirstLastPara="1" vert="horz" lIns="91440" tIns="45720" rIns="91440" bIns="45720" rtlCol="0" anchor="ctr" anchorCtr="0">
            <a:normAutofit/>
          </a:bodyP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indent="0" defTabSz="914400">
              <a:spcBef>
                <a:spcPts val="0"/>
              </a:spcBef>
              <a:spcAft>
                <a:spcPts val="600"/>
              </a:spcAft>
              <a:buClr>
                <a:schemeClr val="dk2"/>
              </a:buClr>
              <a:buSzPts val="1200"/>
              <a:buFont typeface="Libre Franklin"/>
              <a:buNone/>
            </a:pPr>
            <a:fld id="{D57F1E4F-1CFF-5643-939E-217C01CDF565}" type="slidenum">
              <a:rPr lang="en-US" sz="1050" smtClean="0">
                <a:solidFill>
                  <a:srgbClr val="FFFFFF"/>
                </a:solidFill>
              </a:rPr>
              <a:pPr lvl="0" indent="0" defTabSz="914400">
                <a:spcBef>
                  <a:spcPts val="0"/>
                </a:spcBef>
                <a:spcAft>
                  <a:spcPts val="600"/>
                </a:spcAft>
                <a:buClr>
                  <a:schemeClr val="dk2"/>
                </a:buClr>
                <a:buSzPts val="1200"/>
                <a:buFont typeface="Libre Franklin"/>
                <a:buNone/>
              </a:pPr>
              <a:t>40</a:t>
            </a:fld>
            <a:endParaRPr lang="en-US" sz="1050">
              <a:solidFill>
                <a:srgbClr val="FFFFFF"/>
              </a:solidFill>
            </a:endParaRPr>
          </a:p>
        </p:txBody>
      </p:sp>
      <p:sp>
        <p:nvSpPr>
          <p:cNvPr id="2" name="TextBox 1">
            <a:extLst>
              <a:ext uri="{FF2B5EF4-FFF2-40B4-BE49-F238E27FC236}">
                <a16:creationId xmlns:a16="http://schemas.microsoft.com/office/drawing/2014/main" id="{6E43C488-F04C-C14C-5A42-F65E6BCCE8A4}"/>
              </a:ext>
              <a:ext uri="{C183D7F6-B498-43B3-948B-1728B52AA6E4}">
                <adec:decorative xmlns:adec="http://schemas.microsoft.com/office/drawing/2017/decorative" val="1"/>
              </a:ext>
            </a:extLst>
          </p:cNvPr>
          <p:cNvSpPr txBox="1"/>
          <p:nvPr/>
        </p:nvSpPr>
        <p:spPr>
          <a:xfrm>
            <a:off x="7040880" y="1463040"/>
            <a:ext cx="624840" cy="196596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419970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436114"/>
            <a:ext cx="11791421" cy="1107482"/>
          </a:xfrm>
        </p:spPr>
        <p:txBody>
          <a:bodyPr>
            <a:normAutofit fontScale="90000"/>
          </a:bodyPr>
          <a:lstStyle/>
          <a:p>
            <a:r>
              <a:rPr lang="en-US" dirty="0"/>
              <a:t>Cycle 1 Step 4:  Reflect</a:t>
            </a:r>
            <a:br>
              <a:rPr lang="en-US" dirty="0"/>
            </a:br>
            <a:r>
              <a:rPr lang="en-US" dirty="0"/>
              <a:t>                  </a:t>
            </a:r>
            <a:r>
              <a:rPr lang="en-US" sz="4400" dirty="0"/>
              <a:t>Assessment Guide (p 12)</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467484" y="1877810"/>
            <a:ext cx="11578770" cy="4980190"/>
          </a:xfrm>
        </p:spPr>
        <p:txBody>
          <a:bodyPr>
            <a:normAutofit/>
          </a:bodyPr>
          <a:lstStyle/>
          <a:p>
            <a:pPr marL="0" indent="0">
              <a:buNone/>
            </a:pPr>
            <a:r>
              <a:rPr lang="en-US" sz="2400" b="1" dirty="0">
                <a:solidFill>
                  <a:schemeClr val="bg2">
                    <a:lumMod val="50000"/>
                  </a:schemeClr>
                </a:solidFill>
                <a:effectLst/>
                <a:latin typeface="Calibri" panose="020F0502020204030204" pitchFamily="34" charset="0"/>
              </a:rPr>
              <a:t>Part D: </a:t>
            </a:r>
            <a:r>
              <a:rPr lang="en-US" sz="2400" dirty="0">
                <a:solidFill>
                  <a:schemeClr val="bg2">
                    <a:lumMod val="50000"/>
                  </a:schemeClr>
                </a:solidFill>
                <a:effectLst/>
                <a:latin typeface="Calibri" panose="020F0502020204030204" pitchFamily="34" charset="0"/>
              </a:rPr>
              <a:t>Reflective Narrative (no more than 5 pages of written or no more than 5 minutes of video explanation) </a:t>
            </a:r>
            <a:endParaRPr lang="en-US" sz="2400" dirty="0">
              <a:solidFill>
                <a:schemeClr val="bg2">
                  <a:lumMod val="50000"/>
                </a:schemeClr>
              </a:solidFill>
              <a:effectLst/>
            </a:endParaRPr>
          </a:p>
          <a:p>
            <a:r>
              <a:rPr lang="en-US" sz="2400" b="1" dirty="0">
                <a:solidFill>
                  <a:srgbClr val="4F757F"/>
                </a:solidFill>
                <a:effectLst/>
                <a:latin typeface="Calibri" panose="020F0502020204030204" pitchFamily="34" charset="0"/>
              </a:rPr>
              <a:t>I. </a:t>
            </a:r>
            <a:r>
              <a:rPr lang="en-US" sz="2400" b="1" dirty="0">
                <a:solidFill>
                  <a:srgbClr val="4F757F"/>
                </a:solidFill>
              </a:rPr>
              <a:t>Reflecting Narrative</a:t>
            </a:r>
            <a:endParaRPr lang="en-US" sz="2400" dirty="0"/>
          </a:p>
          <a:p>
            <a:pPr marL="806958" lvl="1" indent="-514350">
              <a:lnSpc>
                <a:spcPct val="120000"/>
              </a:lnSpc>
              <a:spcBef>
                <a:spcPts val="0"/>
              </a:spcBef>
              <a:spcAft>
                <a:spcPts val="0"/>
              </a:spcAft>
              <a:buFont typeface="+mj-lt"/>
              <a:buAutoNum type="romanLcPeriod"/>
            </a:pPr>
            <a:r>
              <a:rPr lang="en-US" dirty="0">
                <a:solidFill>
                  <a:schemeClr val="tx1"/>
                </a:solidFill>
              </a:rPr>
              <a:t>Reflect on what you have learned...focus on your leadership capacity</a:t>
            </a:r>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Learnings specific to contributing factors</a:t>
            </a:r>
          </a:p>
          <a:p>
            <a:pPr marL="806958" lvl="1" indent="-514350">
              <a:lnSpc>
                <a:spcPct val="120000"/>
              </a:lnSpc>
              <a:spcBef>
                <a:spcPts val="0"/>
              </a:spcBef>
              <a:spcAft>
                <a:spcPts val="0"/>
              </a:spcAft>
              <a:buFont typeface="+mj-lt"/>
              <a:buAutoNum type="romanLcPeriod"/>
            </a:pPr>
            <a:r>
              <a:rPr lang="en-US" dirty="0"/>
              <a:t>Learnings specific to equity-driven leadership</a:t>
            </a:r>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Reflect on </a:t>
            </a:r>
            <a:r>
              <a:rPr lang="en-US" dirty="0"/>
              <a:t>what you have learned from all the activities of Cycle 1 (</a:t>
            </a:r>
            <a:r>
              <a:rPr lang="en-US" dirty="0">
                <a:solidFill>
                  <a:srgbClr val="FF0000"/>
                </a:solidFill>
              </a:rPr>
              <a:t>THROUGH-LINE</a:t>
            </a:r>
            <a:r>
              <a:rPr lang="en-US" dirty="0"/>
              <a:t>)</a:t>
            </a:r>
          </a:p>
          <a:p>
            <a:pPr marL="989838" lvl="2" indent="-514350">
              <a:lnSpc>
                <a:spcPct val="120000"/>
              </a:lnSpc>
              <a:spcBef>
                <a:spcPts val="0"/>
              </a:spcBef>
              <a:spcAft>
                <a:spcPts val="0"/>
              </a:spcAft>
              <a:buFont typeface="+mj-lt"/>
              <a:buAutoNum type="romanLcPeriod"/>
            </a:pPr>
            <a:r>
              <a:rPr lang="en-US" dirty="0">
                <a:effectLst/>
                <a:latin typeface="Calibri" panose="020F0502020204030204" pitchFamily="34" charset="0"/>
              </a:rPr>
              <a:t>Rationale for selecting feedback provider (why </a:t>
            </a:r>
            <a:r>
              <a:rPr lang="en-US" dirty="0"/>
              <a:t>them</a:t>
            </a:r>
            <a:r>
              <a:rPr lang="en-US" dirty="0">
                <a:effectLst/>
                <a:latin typeface="Calibri" panose="020F0502020204030204" pitchFamily="34" charset="0"/>
              </a:rPr>
              <a:t>?)</a:t>
            </a:r>
          </a:p>
          <a:p>
            <a:pPr marL="989838" lvl="2" indent="-514350">
              <a:lnSpc>
                <a:spcPct val="120000"/>
              </a:lnSpc>
              <a:spcBef>
                <a:spcPts val="0"/>
              </a:spcBef>
              <a:spcAft>
                <a:spcPts val="0"/>
              </a:spcAft>
              <a:buFont typeface="+mj-lt"/>
              <a:buAutoNum type="romanLcPeriod"/>
            </a:pPr>
            <a:r>
              <a:rPr lang="en-US" dirty="0"/>
              <a:t>Growth as an equity-driven leader</a:t>
            </a:r>
          </a:p>
          <a:p>
            <a:pPr marL="989838" lvl="2" indent="-514350">
              <a:lnSpc>
                <a:spcPct val="120000"/>
              </a:lnSpc>
              <a:spcBef>
                <a:spcPts val="0"/>
              </a:spcBef>
              <a:spcAft>
                <a:spcPts val="0"/>
              </a:spcAft>
              <a:buFont typeface="+mj-lt"/>
              <a:buAutoNum type="romanLcPeriod"/>
            </a:pPr>
            <a:r>
              <a:rPr lang="en-US" dirty="0">
                <a:effectLst/>
                <a:latin typeface="Calibri" panose="020F0502020204030204" pitchFamily="34" charset="0"/>
              </a:rPr>
              <a:t>Your next steps for </a:t>
            </a:r>
            <a:r>
              <a:rPr lang="en-US" dirty="0"/>
              <a:t>professional learning</a:t>
            </a:r>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41</a:t>
            </a:fld>
            <a:endParaRPr lang="en-US"/>
          </a:p>
        </p:txBody>
      </p:sp>
    </p:spTree>
    <p:extLst>
      <p:ext uri="{BB962C8B-B14F-4D97-AF65-F5344CB8AC3E}">
        <p14:creationId xmlns:p14="http://schemas.microsoft.com/office/powerpoint/2010/main" val="378635893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480" y="378372"/>
            <a:ext cx="11276046" cy="1325563"/>
          </a:xfrm>
        </p:spPr>
        <p:txBody>
          <a:bodyPr>
            <a:normAutofit/>
          </a:bodyPr>
          <a:lstStyle/>
          <a:p>
            <a:pPr algn="ctr"/>
            <a:r>
              <a:rPr lang="en-US" sz="4000" dirty="0"/>
              <a:t>C1 Step 4: Reflect Rubric Essential Question </a:t>
            </a:r>
            <a:br>
              <a:rPr lang="en-US" sz="4000" dirty="0"/>
            </a:br>
            <a:r>
              <a:rPr lang="en-US" sz="4000" dirty="0"/>
              <a:t>(1 Rubric)</a:t>
            </a:r>
          </a:p>
        </p:txBody>
      </p:sp>
      <p:graphicFrame>
        <p:nvGraphicFramePr>
          <p:cNvPr id="4" name="Table 4">
            <a:extLst>
              <a:ext uri="{FF2B5EF4-FFF2-40B4-BE49-F238E27FC236}">
                <a16:creationId xmlns:a16="http://schemas.microsoft.com/office/drawing/2014/main" id="{1AB67FD7-5982-546A-2EFF-D261975D10B1}"/>
              </a:ext>
            </a:extLst>
          </p:cNvPr>
          <p:cNvGraphicFramePr>
            <a:graphicFrameLocks noGrp="1"/>
          </p:cNvGraphicFramePr>
          <p:nvPr>
            <p:extLst>
              <p:ext uri="{D42A27DB-BD31-4B8C-83A1-F6EECF244321}">
                <p14:modId xmlns:p14="http://schemas.microsoft.com/office/powerpoint/2010/main" val="552489719"/>
              </p:ext>
            </p:extLst>
          </p:nvPr>
        </p:nvGraphicFramePr>
        <p:xfrm>
          <a:off x="505838" y="1961853"/>
          <a:ext cx="11032688" cy="4389120"/>
        </p:xfrm>
        <a:graphic>
          <a:graphicData uri="http://schemas.openxmlformats.org/drawingml/2006/table">
            <a:tbl>
              <a:tblPr firstRow="1" bandRow="1">
                <a:tableStyleId>{5940675A-B579-460E-94D1-54222C63F5DA}</a:tableStyleId>
              </a:tblPr>
              <a:tblGrid>
                <a:gridCol w="11032688">
                  <a:extLst>
                    <a:ext uri="{9D8B030D-6E8A-4147-A177-3AD203B41FA5}">
                      <a16:colId xmlns:a16="http://schemas.microsoft.com/office/drawing/2014/main" val="2014235232"/>
                    </a:ext>
                  </a:extLst>
                </a:gridCol>
              </a:tblGrid>
              <a:tr h="370840">
                <a:tc>
                  <a:txBody>
                    <a:bodyPr/>
                    <a:lstStyle/>
                    <a:p>
                      <a:pPr algn="ctr"/>
                      <a:r>
                        <a:rPr lang="en-US" sz="2400" dirty="0">
                          <a:solidFill>
                            <a:schemeClr val="bg1"/>
                          </a:solidFill>
                        </a:rPr>
                        <a:t>Step 4:  Reflect</a:t>
                      </a:r>
                    </a:p>
                  </a:txBody>
                  <a:tcPr>
                    <a:solidFill>
                      <a:srgbClr val="09652D"/>
                    </a:solidFill>
                  </a:tcPr>
                </a:tc>
                <a:extLst>
                  <a:ext uri="{0D108BD9-81ED-4DB2-BD59-A6C34878D82A}">
                    <a16:rowId xmlns:a16="http://schemas.microsoft.com/office/drawing/2014/main" val="2430748537"/>
                  </a:ext>
                </a:extLst>
              </a:tr>
              <a:tr h="370840">
                <a:tc>
                  <a:txBody>
                    <a:bodyPr/>
                    <a:lstStyle/>
                    <a:p>
                      <a:r>
                        <a:rPr lang="en-US" sz="2400" b="1" kern="1200" dirty="0">
                          <a:solidFill>
                            <a:schemeClr val="tx1"/>
                          </a:solidFill>
                          <a:effectLst/>
                          <a:latin typeface="+mn-lt"/>
                          <a:ea typeface="+mn-ea"/>
                          <a:cs typeface="+mn-cs"/>
                        </a:rPr>
                        <a:t>Rubric 1.8  </a:t>
                      </a:r>
                      <a:r>
                        <a:rPr lang="en-US" sz="2800" kern="1200" dirty="0">
                          <a:solidFill>
                            <a:schemeClr val="tx1"/>
                          </a:solidFill>
                          <a:effectLst/>
                          <a:latin typeface="+mn-lt"/>
                          <a:ea typeface="+mn-ea"/>
                          <a:cs typeface="+mn-cs"/>
                        </a:rPr>
                        <a:t>How does the candidate reflect on and analyze what they have learned about </a:t>
                      </a:r>
                      <a:r>
                        <a:rPr lang="en-US" sz="2800" kern="1200" dirty="0">
                          <a:solidFill>
                            <a:schemeClr val="tx1"/>
                          </a:solidFill>
                          <a:effectLst/>
                          <a:highlight>
                            <a:srgbClr val="FFFF00"/>
                          </a:highlight>
                          <a:latin typeface="+mn-lt"/>
                          <a:ea typeface="+mn-ea"/>
                          <a:cs typeface="+mn-cs"/>
                        </a:rPr>
                        <a:t>equity-driven leadership </a:t>
                      </a:r>
                      <a:r>
                        <a:rPr lang="en-US" sz="2800" kern="1200" dirty="0">
                          <a:solidFill>
                            <a:schemeClr val="tx1"/>
                          </a:solidFill>
                          <a:effectLst/>
                          <a:latin typeface="+mn-lt"/>
                          <a:ea typeface="+mn-ea"/>
                          <a:cs typeface="+mn-cs"/>
                        </a:rPr>
                        <a:t>in Cycle 1 (citing from Steps 1, 2, and/or 3) </a:t>
                      </a:r>
                      <a:r>
                        <a:rPr lang="en-US" sz="2800" b="1" kern="1200" dirty="0">
                          <a:solidFill>
                            <a:schemeClr val="tx1"/>
                          </a:solidFill>
                          <a:effectLst/>
                          <a:latin typeface="+mn-lt"/>
                          <a:ea typeface="+mn-ea"/>
                          <a:cs typeface="+mn-cs"/>
                        </a:rPr>
                        <a:t>and</a:t>
                      </a:r>
                      <a:r>
                        <a:rPr lang="en-US" sz="2800" kern="1200" dirty="0">
                          <a:solidFill>
                            <a:schemeClr val="tx1"/>
                          </a:solidFill>
                          <a:effectLst/>
                          <a:latin typeface="+mn-lt"/>
                          <a:ea typeface="+mn-ea"/>
                          <a:cs typeface="+mn-cs"/>
                        </a:rPr>
                        <a:t> how, based on the school contexts, they might </a:t>
                      </a:r>
                      <a:r>
                        <a:rPr lang="en-US" sz="2800" kern="1200" dirty="0">
                          <a:solidFill>
                            <a:schemeClr val="tx1"/>
                          </a:solidFill>
                          <a:effectLst/>
                          <a:highlight>
                            <a:srgbClr val="00FF00"/>
                          </a:highlight>
                          <a:latin typeface="+mn-lt"/>
                          <a:ea typeface="+mn-ea"/>
                          <a:cs typeface="+mn-cs"/>
                        </a:rPr>
                        <a:t>address a single equity gap </a:t>
                      </a:r>
                      <a:r>
                        <a:rPr lang="en-US" sz="2800" kern="1200" dirty="0">
                          <a:solidFill>
                            <a:schemeClr val="tx1"/>
                          </a:solidFill>
                          <a:effectLst/>
                          <a:latin typeface="+mn-lt"/>
                          <a:ea typeface="+mn-ea"/>
                          <a:cs typeface="+mn-cs"/>
                        </a:rPr>
                        <a:t>for a group of students at the school? How does the candidate use </a:t>
                      </a:r>
                      <a:r>
                        <a:rPr lang="en-US" sz="2800" kern="1200" dirty="0">
                          <a:solidFill>
                            <a:schemeClr val="tx1"/>
                          </a:solidFill>
                          <a:effectLst/>
                          <a:highlight>
                            <a:srgbClr val="00FFFF"/>
                          </a:highlight>
                          <a:latin typeface="+mn-lt"/>
                          <a:ea typeface="+mn-ea"/>
                          <a:cs typeface="+mn-cs"/>
                        </a:rPr>
                        <a:t>reflection</a:t>
                      </a:r>
                      <a:r>
                        <a:rPr lang="en-US" sz="2800" kern="1200" dirty="0">
                          <a:solidFill>
                            <a:schemeClr val="tx1"/>
                          </a:solidFill>
                          <a:effectLst/>
                          <a:latin typeface="+mn-lt"/>
                          <a:ea typeface="+mn-ea"/>
                          <a:cs typeface="+mn-cs"/>
                        </a:rPr>
                        <a:t> on their own strengths and areas for growth as an equity-driven leader to </a:t>
                      </a:r>
                      <a:r>
                        <a:rPr lang="en-US" sz="2800" kern="1200" dirty="0">
                          <a:solidFill>
                            <a:schemeClr val="tx1"/>
                          </a:solidFill>
                          <a:effectLst/>
                          <a:highlight>
                            <a:srgbClr val="00FFFF"/>
                          </a:highlight>
                          <a:latin typeface="+mn-lt"/>
                          <a:ea typeface="+mn-ea"/>
                          <a:cs typeface="+mn-cs"/>
                        </a:rPr>
                        <a:t>address equity needs</a:t>
                      </a:r>
                      <a:r>
                        <a:rPr lang="en-US" sz="2800" kern="1200" dirty="0">
                          <a:solidFill>
                            <a:schemeClr val="tx1"/>
                          </a:solidFill>
                          <a:effectLst/>
                          <a:latin typeface="+mn-lt"/>
                          <a:ea typeface="+mn-ea"/>
                          <a:cs typeface="+mn-cs"/>
                        </a:rPr>
                        <a:t> for the identified group(s) of students at their chosen school?</a:t>
                      </a:r>
                      <a:r>
                        <a:rPr lang="en-US" sz="2800" dirty="0">
                          <a:effectLst/>
                        </a:rPr>
                        <a:t> </a:t>
                      </a:r>
                      <a:endParaRPr lang="en-US" sz="2800" dirty="0"/>
                    </a:p>
                  </a:txBody>
                  <a:tcPr/>
                </a:tc>
                <a:extLst>
                  <a:ext uri="{0D108BD9-81ED-4DB2-BD59-A6C34878D82A}">
                    <a16:rowId xmlns:a16="http://schemas.microsoft.com/office/drawing/2014/main" val="3309395127"/>
                  </a:ext>
                </a:extLst>
              </a:tr>
            </a:tbl>
          </a:graphicData>
        </a:graphic>
      </p:graphicFrame>
      <p:sp>
        <p:nvSpPr>
          <p:cNvPr id="3" name="Slide Number Placeholder 2">
            <a:extLst>
              <a:ext uri="{FF2B5EF4-FFF2-40B4-BE49-F238E27FC236}">
                <a16:creationId xmlns:a16="http://schemas.microsoft.com/office/drawing/2014/main" id="{CD0DC731-3366-EA4F-8551-F16FE055EAF6}"/>
              </a:ext>
            </a:extLst>
          </p:cNvPr>
          <p:cNvSpPr>
            <a:spLocks noGrp="1"/>
          </p:cNvSpPr>
          <p:nvPr>
            <p:ph type="sldNum" sz="quarter" idx="4294967295"/>
          </p:nvPr>
        </p:nvSpPr>
        <p:spPr>
          <a:xfrm>
            <a:off x="11224490" y="6192408"/>
            <a:ext cx="628073" cy="365125"/>
          </a:xfrm>
          <a:prstGeom prst="rect">
            <a:avLst/>
          </a:prstGeom>
        </p:spPr>
        <p:txBody>
          <a:bodyPr/>
          <a:lstStyle/>
          <a:p>
            <a:fld id="{A5D1AE26-2455-4631-AA3C-DD8B58682D5D}" type="slidenum">
              <a:rPr lang="en-US" smtClean="0"/>
              <a:pPr/>
              <a:t>42</a:t>
            </a:fld>
            <a:endParaRPr lang="en-US" dirty="0"/>
          </a:p>
        </p:txBody>
      </p:sp>
    </p:spTree>
    <p:extLst>
      <p:ext uri="{BB962C8B-B14F-4D97-AF65-F5344CB8AC3E}">
        <p14:creationId xmlns:p14="http://schemas.microsoft.com/office/powerpoint/2010/main" val="61853794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313597"/>
          </a:xfrm>
        </p:spPr>
        <p:txBody>
          <a:bodyPr>
            <a:normAutofit/>
          </a:bodyPr>
          <a:lstStyle/>
          <a:p>
            <a:pPr algn="ctr"/>
            <a:r>
              <a:rPr lang="en-US" dirty="0"/>
              <a:t>Understanding Language is Key!</a:t>
            </a:r>
            <a:br>
              <a:rPr lang="en-US" dirty="0"/>
            </a:br>
            <a:r>
              <a:rPr lang="en-US" sz="3600" dirty="0"/>
              <a:t>Rubric 1.8</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802793367"/>
              </p:ext>
            </p:extLst>
          </p:nvPr>
        </p:nvGraphicFramePr>
        <p:xfrm>
          <a:off x="119919" y="2106660"/>
          <a:ext cx="11926335" cy="4007843"/>
        </p:xfrm>
        <a:graphic>
          <a:graphicData uri="http://schemas.openxmlformats.org/drawingml/2006/table">
            <a:tbl>
              <a:tblPr firstRow="1" bandRow="1">
                <a:tableStyleId>{5940675A-B579-460E-94D1-54222C63F5DA}</a:tableStyleId>
              </a:tblPr>
              <a:tblGrid>
                <a:gridCol w="2385267">
                  <a:extLst>
                    <a:ext uri="{9D8B030D-6E8A-4147-A177-3AD203B41FA5}">
                      <a16:colId xmlns:a16="http://schemas.microsoft.com/office/drawing/2014/main" val="3438398984"/>
                    </a:ext>
                  </a:extLst>
                </a:gridCol>
                <a:gridCol w="2203972">
                  <a:extLst>
                    <a:ext uri="{9D8B030D-6E8A-4147-A177-3AD203B41FA5}">
                      <a16:colId xmlns:a16="http://schemas.microsoft.com/office/drawing/2014/main" val="3683956884"/>
                    </a:ext>
                  </a:extLst>
                </a:gridCol>
                <a:gridCol w="2566562">
                  <a:extLst>
                    <a:ext uri="{9D8B030D-6E8A-4147-A177-3AD203B41FA5}">
                      <a16:colId xmlns:a16="http://schemas.microsoft.com/office/drawing/2014/main" val="1865759799"/>
                    </a:ext>
                  </a:extLst>
                </a:gridCol>
                <a:gridCol w="2385267">
                  <a:extLst>
                    <a:ext uri="{9D8B030D-6E8A-4147-A177-3AD203B41FA5}">
                      <a16:colId xmlns:a16="http://schemas.microsoft.com/office/drawing/2014/main" val="1227605337"/>
                    </a:ext>
                  </a:extLst>
                </a:gridCol>
                <a:gridCol w="2385267">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Is irrelevant ....are not discussed or present bias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Are not aligned...buy-in is not discussed</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discuss strengths and/or growth</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Demonstrates limited understanding ...to address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Limited insight into...in developing</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Are provided but are loosely related</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Reflects on and analyzes...to address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a clear ..and how impacted...to build</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Assesses ...draws from...to identify strengths/growth</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Demonstrates  how...to providing equity-driven leadership</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Develops steps to address...to improve learning/well-being</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Reflection... influences.... analyzes challenges...to address and to act on</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93588641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descr="Overview of Cycle 1 Steps">
            <a:extLst>
              <a:ext uri="{FF2B5EF4-FFF2-40B4-BE49-F238E27FC236}">
                <a16:creationId xmlns:a16="http://schemas.microsoft.com/office/drawing/2014/main" id="{3E5B7C42-6064-BA41-921B-91B4BA8158B1}"/>
              </a:ext>
            </a:extLst>
          </p:cNvPr>
          <p:cNvSpPr>
            <a:spLocks noGrp="1"/>
          </p:cNvSpPr>
          <p:nvPr>
            <p:ph type="title" idx="4294967295"/>
          </p:nvPr>
        </p:nvSpPr>
        <p:spPr>
          <a:xfrm>
            <a:off x="626252" y="2322589"/>
            <a:ext cx="281899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Overview of Cycle 1 Steps:</a:t>
            </a:r>
            <a:r>
              <a:rPr kumimoji="0" lang="en-US" sz="4000" b="0" i="0" u="none" strike="noStrike" kern="1200" cap="none" spc="0" normalizeH="0" noProof="0" dirty="0">
                <a:ln>
                  <a:noFill/>
                </a:ln>
                <a:solidFill>
                  <a:schemeClr val="tx1"/>
                </a:solidFill>
                <a:effectLst/>
                <a:uLnTx/>
                <a:uFillTx/>
                <a:latin typeface="+mn-lt"/>
                <a:ea typeface="+mn-ea"/>
                <a:cs typeface="+mn-cs"/>
              </a:rPr>
              <a:t> Reflect</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riangle 1" descr="An isosceles triangle with the point at the bottom of the slide, illustrating that this cycle starts with broad categories and work down a list of every-narrowing steps until the candidate arrives at a self-reflection on the cycle.">
            <a:extLst>
              <a:ext uri="{FF2B5EF4-FFF2-40B4-BE49-F238E27FC236}">
                <a16:creationId xmlns:a16="http://schemas.microsoft.com/office/drawing/2014/main" id="{7FC8F3B4-DB72-8211-B7F4-98EEF5176FC1}"/>
              </a:ext>
            </a:extLst>
          </p:cNvPr>
          <p:cNvSpPr/>
          <p:nvPr/>
        </p:nvSpPr>
        <p:spPr>
          <a:xfrm rot="10800000">
            <a:off x="2236137" y="465825"/>
            <a:ext cx="7004649" cy="6096709"/>
          </a:xfrm>
          <a:prstGeom prst="triangle">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D7C505-7D51-D640-B50C-0EB3AA716655}"/>
              </a:ext>
            </a:extLst>
          </p:cNvPr>
          <p:cNvSpPr/>
          <p:nvPr/>
        </p:nvSpPr>
        <p:spPr>
          <a:xfrm>
            <a:off x="4070433" y="465467"/>
            <a:ext cx="3397084" cy="369332"/>
          </a:xfrm>
          <a:prstGeom prst="rect">
            <a:avLst/>
          </a:prstGeom>
        </p:spPr>
        <p:txBody>
          <a:bodyPr wrap="none">
            <a:spAutoFit/>
          </a:bodyPr>
          <a:lstStyle/>
          <a:p>
            <a:r>
              <a:rPr lang="en-US" dirty="0"/>
              <a:t>Choose a CA state indicator</a:t>
            </a:r>
          </a:p>
        </p:txBody>
      </p:sp>
      <p:sp>
        <p:nvSpPr>
          <p:cNvPr id="7" name="Rectangle 6">
            <a:extLst>
              <a:ext uri="{FF2B5EF4-FFF2-40B4-BE49-F238E27FC236}">
                <a16:creationId xmlns:a16="http://schemas.microsoft.com/office/drawing/2014/main" id="{6EF588CB-032F-3A4D-97EF-67D7B6DFD810}"/>
              </a:ext>
            </a:extLst>
          </p:cNvPr>
          <p:cNvSpPr/>
          <p:nvPr/>
        </p:nvSpPr>
        <p:spPr>
          <a:xfrm>
            <a:off x="3673475" y="1155511"/>
            <a:ext cx="4129977" cy="369332"/>
          </a:xfrm>
          <a:prstGeom prst="rect">
            <a:avLst/>
          </a:prstGeom>
        </p:spPr>
        <p:txBody>
          <a:bodyPr wrap="none">
            <a:spAutoFit/>
          </a:bodyPr>
          <a:lstStyle/>
          <a:p>
            <a:r>
              <a:rPr lang="en-US" dirty="0"/>
              <a:t>Conduct quantitative Data Review</a:t>
            </a:r>
          </a:p>
        </p:txBody>
      </p:sp>
      <p:sp>
        <p:nvSpPr>
          <p:cNvPr id="8" name="Rectangle 7">
            <a:extLst>
              <a:ext uri="{FF2B5EF4-FFF2-40B4-BE49-F238E27FC236}">
                <a16:creationId xmlns:a16="http://schemas.microsoft.com/office/drawing/2014/main" id="{9970BFB6-39F6-4844-9704-972A7F8F68DB}"/>
              </a:ext>
            </a:extLst>
          </p:cNvPr>
          <p:cNvSpPr/>
          <p:nvPr/>
        </p:nvSpPr>
        <p:spPr>
          <a:xfrm>
            <a:off x="4326057" y="1716853"/>
            <a:ext cx="2824812" cy="369332"/>
          </a:xfrm>
          <a:prstGeom prst="rect">
            <a:avLst/>
          </a:prstGeom>
        </p:spPr>
        <p:txBody>
          <a:bodyPr wrap="none">
            <a:spAutoFit/>
          </a:bodyPr>
          <a:lstStyle/>
          <a:p>
            <a:r>
              <a:rPr lang="en-US" dirty="0"/>
              <a:t>Select a student group</a:t>
            </a:r>
          </a:p>
        </p:txBody>
      </p:sp>
      <p:sp>
        <p:nvSpPr>
          <p:cNvPr id="10" name="Rectangle 9">
            <a:extLst>
              <a:ext uri="{FF2B5EF4-FFF2-40B4-BE49-F238E27FC236}">
                <a16:creationId xmlns:a16="http://schemas.microsoft.com/office/drawing/2014/main" id="{416DFD6F-AA33-1B4D-8796-D8F60FC18794}"/>
              </a:ext>
            </a:extLst>
          </p:cNvPr>
          <p:cNvSpPr/>
          <p:nvPr/>
        </p:nvSpPr>
        <p:spPr>
          <a:xfrm>
            <a:off x="3737104" y="2244088"/>
            <a:ext cx="4063741" cy="369332"/>
          </a:xfrm>
          <a:prstGeom prst="rect">
            <a:avLst/>
          </a:prstGeom>
        </p:spPr>
        <p:txBody>
          <a:bodyPr wrap="none">
            <a:spAutoFit/>
          </a:bodyPr>
          <a:lstStyle/>
          <a:p>
            <a:r>
              <a:rPr lang="en-US" dirty="0"/>
              <a:t>Collect &amp; analyze qualitative data</a:t>
            </a:r>
          </a:p>
        </p:txBody>
      </p:sp>
      <p:sp>
        <p:nvSpPr>
          <p:cNvPr id="11" name="Rectangle 10">
            <a:extLst>
              <a:ext uri="{FF2B5EF4-FFF2-40B4-BE49-F238E27FC236}">
                <a16:creationId xmlns:a16="http://schemas.microsoft.com/office/drawing/2014/main" id="{22461A42-C497-B14D-B187-C5C77C793524}"/>
              </a:ext>
            </a:extLst>
          </p:cNvPr>
          <p:cNvSpPr/>
          <p:nvPr/>
        </p:nvSpPr>
        <p:spPr>
          <a:xfrm>
            <a:off x="3745010" y="2814238"/>
            <a:ext cx="4038926" cy="323165"/>
          </a:xfrm>
          <a:prstGeom prst="rect">
            <a:avLst/>
          </a:prstGeom>
        </p:spPr>
        <p:txBody>
          <a:bodyPr wrap="none">
            <a:spAutoFit/>
          </a:bodyPr>
          <a:lstStyle/>
          <a:p>
            <a:r>
              <a:rPr lang="en-US" sz="1500" dirty="0"/>
              <a:t>Determine equity gap for student group</a:t>
            </a:r>
          </a:p>
        </p:txBody>
      </p:sp>
      <p:sp>
        <p:nvSpPr>
          <p:cNvPr id="12" name="Rectangle 11">
            <a:extLst>
              <a:ext uri="{FF2B5EF4-FFF2-40B4-BE49-F238E27FC236}">
                <a16:creationId xmlns:a16="http://schemas.microsoft.com/office/drawing/2014/main" id="{CCD2A991-2446-5D49-99BF-8EF0B763ECEC}"/>
              </a:ext>
            </a:extLst>
          </p:cNvPr>
          <p:cNvSpPr/>
          <p:nvPr/>
        </p:nvSpPr>
        <p:spPr>
          <a:xfrm>
            <a:off x="4480444" y="3221411"/>
            <a:ext cx="2449710" cy="646331"/>
          </a:xfrm>
          <a:prstGeom prst="rect">
            <a:avLst/>
          </a:prstGeom>
        </p:spPr>
        <p:txBody>
          <a:bodyPr wrap="none">
            <a:spAutoFit/>
          </a:bodyPr>
          <a:lstStyle/>
          <a:p>
            <a:r>
              <a:rPr lang="en-US" dirty="0"/>
              <a:t>Identify potential </a:t>
            </a:r>
          </a:p>
          <a:p>
            <a:r>
              <a:rPr lang="en-US" dirty="0"/>
              <a:t>contributing factors</a:t>
            </a:r>
          </a:p>
        </p:txBody>
      </p:sp>
      <p:sp>
        <p:nvSpPr>
          <p:cNvPr id="13" name="Rectangle 12">
            <a:extLst>
              <a:ext uri="{FF2B5EF4-FFF2-40B4-BE49-F238E27FC236}">
                <a16:creationId xmlns:a16="http://schemas.microsoft.com/office/drawing/2014/main" id="{9FD0D54C-8CBD-FF49-B540-E217C8AFDEAF}"/>
              </a:ext>
            </a:extLst>
          </p:cNvPr>
          <p:cNvSpPr/>
          <p:nvPr/>
        </p:nvSpPr>
        <p:spPr>
          <a:xfrm>
            <a:off x="4541488" y="4035327"/>
            <a:ext cx="2393950" cy="584775"/>
          </a:xfrm>
          <a:prstGeom prst="rect">
            <a:avLst/>
          </a:prstGeom>
        </p:spPr>
        <p:txBody>
          <a:bodyPr wrap="square">
            <a:spAutoFit/>
          </a:bodyPr>
          <a:lstStyle/>
          <a:p>
            <a:pPr algn="ctr"/>
            <a:r>
              <a:rPr lang="en-US" sz="1600" dirty="0"/>
              <a:t>Develop a </a:t>
            </a:r>
          </a:p>
          <a:p>
            <a:pPr algn="ctr"/>
            <a:r>
              <a:rPr lang="en-US" sz="1600" dirty="0"/>
              <a:t>problem statement</a:t>
            </a:r>
          </a:p>
        </p:txBody>
      </p:sp>
      <p:sp>
        <p:nvSpPr>
          <p:cNvPr id="15" name="Rectangle 14">
            <a:extLst>
              <a:ext uri="{FF2B5EF4-FFF2-40B4-BE49-F238E27FC236}">
                <a16:creationId xmlns:a16="http://schemas.microsoft.com/office/drawing/2014/main" id="{8586994A-4B11-3947-A10B-72FF83E7ECDC}"/>
              </a:ext>
            </a:extLst>
          </p:cNvPr>
          <p:cNvSpPr/>
          <p:nvPr/>
        </p:nvSpPr>
        <p:spPr>
          <a:xfrm>
            <a:off x="4640163" y="4678861"/>
            <a:ext cx="2309813" cy="830997"/>
          </a:xfrm>
          <a:prstGeom prst="rect">
            <a:avLst/>
          </a:prstGeom>
        </p:spPr>
        <p:txBody>
          <a:bodyPr wrap="square">
            <a:spAutoFit/>
          </a:bodyPr>
          <a:lstStyle/>
          <a:p>
            <a:pPr algn="ctr"/>
            <a:r>
              <a:rPr lang="en-US" sz="1600" dirty="0"/>
              <a:t>Identify strategies </a:t>
            </a:r>
          </a:p>
          <a:p>
            <a:pPr algn="ctr"/>
            <a:r>
              <a:rPr lang="en-US" sz="1600" dirty="0"/>
              <a:t>seek feedback</a:t>
            </a:r>
          </a:p>
          <a:p>
            <a:pPr algn="ctr"/>
            <a:r>
              <a:rPr lang="en-US" sz="1600" dirty="0"/>
              <a:t>adjust</a:t>
            </a:r>
          </a:p>
        </p:txBody>
      </p:sp>
      <p:sp>
        <p:nvSpPr>
          <p:cNvPr id="14" name="Rectangle 13">
            <a:extLst>
              <a:ext uri="{FF2B5EF4-FFF2-40B4-BE49-F238E27FC236}">
                <a16:creationId xmlns:a16="http://schemas.microsoft.com/office/drawing/2014/main" id="{37BE84F3-5E3F-494A-92AB-F549227E02F7}"/>
              </a:ext>
            </a:extLst>
          </p:cNvPr>
          <p:cNvSpPr/>
          <p:nvPr/>
        </p:nvSpPr>
        <p:spPr>
          <a:xfrm>
            <a:off x="5235575" y="5677443"/>
            <a:ext cx="972510" cy="369332"/>
          </a:xfrm>
          <a:prstGeom prst="rect">
            <a:avLst/>
          </a:prstGeom>
        </p:spPr>
        <p:txBody>
          <a:bodyPr wrap="none">
            <a:spAutoFit/>
          </a:bodyPr>
          <a:lstStyle/>
          <a:p>
            <a:r>
              <a:rPr lang="en-US" dirty="0"/>
              <a:t>Reflect</a:t>
            </a:r>
          </a:p>
        </p:txBody>
      </p:sp>
      <p:sp>
        <p:nvSpPr>
          <p:cNvPr id="4" name="Slide Number Placeholder 3">
            <a:extLst>
              <a:ext uri="{FF2B5EF4-FFF2-40B4-BE49-F238E27FC236}">
                <a16:creationId xmlns:a16="http://schemas.microsoft.com/office/drawing/2014/main" id="{92557D5F-2D49-024F-AF26-E50A22B78F64}"/>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2888107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ecorative &quot;Thank You!&quot;">
            <a:extLst>
              <a:ext uri="{FF2B5EF4-FFF2-40B4-BE49-F238E27FC236}">
                <a16:creationId xmlns:a16="http://schemas.microsoft.com/office/drawing/2014/main" id="{4347E45E-40DD-E249-8CE1-D3E8EE934A2B}"/>
              </a:ext>
            </a:extLst>
          </p:cNvPr>
          <p:cNvPicPr>
            <a:picLocks noChangeAspect="1"/>
          </p:cNvPicPr>
          <p:nvPr/>
        </p:nvPicPr>
        <p:blipFill>
          <a:blip r:embed="rId3"/>
          <a:stretch>
            <a:fillRect/>
          </a:stretch>
        </p:blipFill>
        <p:spPr>
          <a:xfrm>
            <a:off x="4993552" y="807055"/>
            <a:ext cx="6070986" cy="3426903"/>
          </a:xfrm>
          <a:prstGeom prst="rect">
            <a:avLst/>
          </a:prstGeom>
        </p:spPr>
      </p:pic>
      <p:sp>
        <p:nvSpPr>
          <p:cNvPr id="7" name="Content Placeholder 6" descr="Contact information:&#10;Technical questions: es-calapa@pearson.com&#13;&#10;Policy questions: CalAPA@ctc.ca.gov&#13;&#10;Website: www.ctcexams.nesinc.com &#13;&#10;">
            <a:extLst>
              <a:ext uri="{FF2B5EF4-FFF2-40B4-BE49-F238E27FC236}">
                <a16:creationId xmlns:a16="http://schemas.microsoft.com/office/drawing/2014/main" id="{93A82C2B-E113-B944-801A-40FD5A2BBACC}"/>
              </a:ext>
            </a:extLst>
          </p:cNvPr>
          <p:cNvSpPr>
            <a:spLocks noGrp="1"/>
          </p:cNvSpPr>
          <p:nvPr>
            <p:ph type="title" idx="4294967295"/>
          </p:nvPr>
        </p:nvSpPr>
        <p:spPr>
          <a:xfrm>
            <a:off x="4975225" y="4267200"/>
            <a:ext cx="6573838" cy="1601788"/>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rmAutofit/>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Technical questions: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4"/>
              </a:rPr>
              <a:t>es-calapa@pearson.com</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Policy questions: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5"/>
              </a:rPr>
              <a:t>CalAPA@ctc.ca.gov</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Website: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6"/>
              </a:rPr>
              <a:t>www.ctcexams.nesinc.com</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pic>
        <p:nvPicPr>
          <p:cNvPr id="5" name="Picture 4" descr="Commission on Teacher Credentialing Logo" title="Logo">
            <a:extLst>
              <a:ext uri="{FF2B5EF4-FFF2-40B4-BE49-F238E27FC236}">
                <a16:creationId xmlns:a16="http://schemas.microsoft.com/office/drawing/2014/main" id="{F0DBEEFA-69DA-E945-9D9E-0386F9E178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999" y="1296626"/>
            <a:ext cx="4001315" cy="4001315"/>
          </a:xfrm>
          <a:prstGeom prst="rect">
            <a:avLst/>
          </a:prstGeom>
        </p:spPr>
      </p:pic>
      <p:sp>
        <p:nvSpPr>
          <p:cNvPr id="4" name="Slide Number Placeholder 3">
            <a:extLst>
              <a:ext uri="{FF2B5EF4-FFF2-40B4-BE49-F238E27FC236}">
                <a16:creationId xmlns:a16="http://schemas.microsoft.com/office/drawing/2014/main" id="{D77EEEA4-D183-A24C-A6CC-6A465663EE29}"/>
              </a:ext>
            </a:extLst>
          </p:cNvPr>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45</a:t>
            </a:fld>
            <a:endParaRPr lang="en-US"/>
          </a:p>
        </p:txBody>
      </p:sp>
    </p:spTree>
    <p:extLst>
      <p:ext uri="{BB962C8B-B14F-4D97-AF65-F5344CB8AC3E}">
        <p14:creationId xmlns:p14="http://schemas.microsoft.com/office/powerpoint/2010/main" val="985544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D5AD5-9A56-A84F-82E5-F6D3BF856F2C}"/>
              </a:ext>
            </a:extLst>
          </p:cNvPr>
          <p:cNvSpPr>
            <a:spLocks noGrp="1"/>
          </p:cNvSpPr>
          <p:nvPr>
            <p:ph type="title"/>
          </p:nvPr>
        </p:nvSpPr>
        <p:spPr/>
        <p:txBody>
          <a:bodyPr>
            <a:normAutofit fontScale="90000"/>
          </a:bodyPr>
          <a:lstStyle/>
          <a:p>
            <a:r>
              <a:rPr lang="en-US" dirty="0"/>
              <a:t>Why performance assessment?</a:t>
            </a:r>
          </a:p>
        </p:txBody>
      </p:sp>
      <p:sp>
        <p:nvSpPr>
          <p:cNvPr id="6" name="Content Placeholder 5">
            <a:extLst>
              <a:ext uri="{FF2B5EF4-FFF2-40B4-BE49-F238E27FC236}">
                <a16:creationId xmlns:a16="http://schemas.microsoft.com/office/drawing/2014/main" id="{DA32E57E-986C-9E4E-B5B2-1819EB51B764}"/>
              </a:ext>
            </a:extLst>
          </p:cNvPr>
          <p:cNvSpPr>
            <a:spLocks noGrp="1"/>
          </p:cNvSpPr>
          <p:nvPr>
            <p:ph idx="1"/>
          </p:nvPr>
        </p:nvSpPr>
        <p:spPr>
          <a:xfrm>
            <a:off x="1097279" y="1845734"/>
            <a:ext cx="10435959" cy="4023360"/>
          </a:xfrm>
        </p:spPr>
        <p:txBody>
          <a:bodyPr>
            <a:normAutofit fontScale="92500"/>
          </a:bodyPr>
          <a:lstStyle/>
          <a:p>
            <a:pPr marL="233363" indent="-233363">
              <a:buFont typeface="Arial" panose="020B0604020202020204" pitchFamily="34" charset="0"/>
              <a:buChar char="•"/>
            </a:pPr>
            <a:r>
              <a:rPr lang="en-US" dirty="0"/>
              <a:t>Demonstration of pertinent skills for today’s school leaders</a:t>
            </a:r>
          </a:p>
          <a:p>
            <a:pPr marL="233363" indent="-233363">
              <a:buFont typeface="Arial" panose="020B0604020202020204" pitchFamily="34" charset="0"/>
              <a:buChar char="•"/>
            </a:pPr>
            <a:r>
              <a:rPr lang="en-US" dirty="0"/>
              <a:t>Commission: “Focus on school site needs” for the Preliminary ASC program</a:t>
            </a:r>
          </a:p>
          <a:p>
            <a:pPr marL="233363" indent="-233363">
              <a:buFont typeface="Arial" panose="020B0604020202020204" pitchFamily="34" charset="0"/>
              <a:buChar char="•"/>
            </a:pPr>
            <a:r>
              <a:rPr lang="en-US" dirty="0"/>
              <a:t>Focus on the PURPOSE of each cycle, not the activities</a:t>
            </a:r>
          </a:p>
          <a:p>
            <a:pPr lvl="2">
              <a:buSzPct val="100000"/>
              <a:buFont typeface="Arial" panose="020B0604020202020204" pitchFamily="34" charset="0"/>
              <a:buChar char="•"/>
            </a:pPr>
            <a:r>
              <a:rPr lang="en-US" sz="2800" dirty="0"/>
              <a:t> Cycle 1:  Gathering and Using </a:t>
            </a:r>
            <a:r>
              <a:rPr lang="en-US" sz="2800" b="1" dirty="0"/>
              <a:t>Data</a:t>
            </a:r>
            <a:r>
              <a:rPr lang="en-US" sz="2800" dirty="0"/>
              <a:t> to Improve our Schools</a:t>
            </a:r>
          </a:p>
          <a:p>
            <a:pPr lvl="2">
              <a:buSzPct val="100000"/>
              <a:buFont typeface="Arial" panose="020B0604020202020204" pitchFamily="34" charset="0"/>
              <a:buChar char="•"/>
            </a:pPr>
            <a:r>
              <a:rPr lang="en-US" sz="2800" dirty="0"/>
              <a:t> Cycle 2:  </a:t>
            </a:r>
            <a:r>
              <a:rPr lang="en-US" sz="2800" b="1" dirty="0"/>
              <a:t>Leading</a:t>
            </a:r>
            <a:r>
              <a:rPr lang="en-US" sz="2800" dirty="0"/>
              <a:t> Colleagues in Taking Action to Improve our Schools</a:t>
            </a:r>
          </a:p>
          <a:p>
            <a:pPr lvl="2">
              <a:buSzPct val="100000"/>
              <a:buFont typeface="Arial" panose="020B0604020202020204" pitchFamily="34" charset="0"/>
              <a:buChar char="•"/>
            </a:pPr>
            <a:r>
              <a:rPr lang="en-US" sz="2800" dirty="0"/>
              <a:t> Cycle 3:  </a:t>
            </a:r>
            <a:r>
              <a:rPr lang="en-US" sz="2800" b="1" dirty="0"/>
              <a:t>Coaching</a:t>
            </a:r>
            <a:r>
              <a:rPr lang="en-US" sz="2800" dirty="0"/>
              <a:t> Certificated Staff to Improve Classroom Practice</a:t>
            </a:r>
          </a:p>
          <a:p>
            <a:endParaRPr lang="en-US" dirty="0"/>
          </a:p>
        </p:txBody>
      </p:sp>
      <p:sp>
        <p:nvSpPr>
          <p:cNvPr id="4" name="Slide Number Placeholder 3">
            <a:extLst>
              <a:ext uri="{FF2B5EF4-FFF2-40B4-BE49-F238E27FC236}">
                <a16:creationId xmlns:a16="http://schemas.microsoft.com/office/drawing/2014/main" id="{DDC70DDF-C134-254E-8CEB-485E1456B68B}"/>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6849389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36341-88CE-E146-95D1-FCBFBECCFDC8}"/>
              </a:ext>
            </a:extLst>
          </p:cNvPr>
          <p:cNvSpPr>
            <a:spLocks noGrp="1"/>
          </p:cNvSpPr>
          <p:nvPr>
            <p:ph type="title"/>
          </p:nvPr>
        </p:nvSpPr>
        <p:spPr>
          <a:xfrm>
            <a:off x="965030" y="963997"/>
            <a:ext cx="3569395" cy="4938361"/>
          </a:xfrm>
        </p:spPr>
        <p:txBody>
          <a:bodyPr anchor="ctr">
            <a:normAutofit/>
          </a:bodyPr>
          <a:lstStyle/>
          <a:p>
            <a:pPr algn="r"/>
            <a:r>
              <a:rPr lang="en-US" sz="4400" dirty="0"/>
              <a:t>Equity Driven Leadership:</a:t>
            </a:r>
            <a:br>
              <a:rPr lang="en-US" sz="4400" dirty="0"/>
            </a:br>
            <a:br>
              <a:rPr lang="en-US" sz="4400" dirty="0"/>
            </a:br>
            <a:r>
              <a:rPr lang="en-US" sz="2800" dirty="0"/>
              <a:t>Woven throughout the assessment cycles </a:t>
            </a:r>
          </a:p>
        </p:txBody>
      </p:sp>
      <p:cxnSp>
        <p:nvCxnSpPr>
          <p:cNvPr id="22" name="Straight Connector 2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63AB51-2FAD-144F-AB6A-A8F45FE15B66}"/>
              </a:ext>
            </a:extLst>
          </p:cNvPr>
          <p:cNvSpPr>
            <a:spLocks noGrp="1"/>
          </p:cNvSpPr>
          <p:nvPr>
            <p:ph idx="1"/>
          </p:nvPr>
        </p:nvSpPr>
        <p:spPr>
          <a:xfrm>
            <a:off x="5091873" y="652222"/>
            <a:ext cx="6135097" cy="5774473"/>
          </a:xfrm>
        </p:spPr>
        <p:txBody>
          <a:bodyPr anchor="ctr">
            <a:normAutofit lnSpcReduction="10000"/>
          </a:bodyPr>
          <a:lstStyle/>
          <a:p>
            <a:pPr marL="461963" indent="-447675">
              <a:buFont typeface="Wingdings" panose="05000000000000000000" pitchFamily="2" charset="2"/>
              <a:buChar char="Ø"/>
            </a:pPr>
            <a:r>
              <a:rPr lang="en-US" sz="2600" dirty="0"/>
              <a:t>Conceptualize schools as </a:t>
            </a:r>
            <a:r>
              <a:rPr lang="en-US" sz="2600" b="1" dirty="0"/>
              <a:t>complex </a:t>
            </a:r>
            <a:r>
              <a:rPr lang="en-US" sz="2600" dirty="0"/>
              <a:t>organizations composed of a network of </a:t>
            </a:r>
            <a:r>
              <a:rPr lang="en-US" sz="2600" b="1" dirty="0"/>
              <a:t>dynamic </a:t>
            </a:r>
            <a:r>
              <a:rPr lang="en-US" sz="2600" dirty="0"/>
              <a:t>and </a:t>
            </a:r>
            <a:r>
              <a:rPr lang="en-US" sz="2600" b="1" dirty="0"/>
              <a:t>interdependent</a:t>
            </a:r>
            <a:r>
              <a:rPr lang="en-US" sz="2600" dirty="0"/>
              <a:t> thinking </a:t>
            </a:r>
            <a:r>
              <a:rPr lang="en-US" sz="2600" b="1" dirty="0"/>
              <a:t>components</a:t>
            </a:r>
          </a:p>
          <a:p>
            <a:pPr marL="461963" indent="-447675">
              <a:buFont typeface="Wingdings" panose="05000000000000000000" pitchFamily="2" charset="2"/>
              <a:buChar char="Ø"/>
            </a:pPr>
            <a:r>
              <a:rPr lang="en-US" sz="2600" b="1" dirty="0"/>
              <a:t>Pursue</a:t>
            </a:r>
            <a:r>
              <a:rPr lang="en-US" sz="2600" dirty="0"/>
              <a:t> school change and improvement through </a:t>
            </a:r>
            <a:r>
              <a:rPr lang="en-US" sz="2600" b="1" dirty="0"/>
              <a:t>systemic change and capacity building</a:t>
            </a:r>
          </a:p>
          <a:p>
            <a:pPr marL="461963" indent="-447675">
              <a:buFont typeface="Wingdings" panose="05000000000000000000" pitchFamily="2" charset="2"/>
              <a:buChar char="Ø"/>
            </a:pPr>
            <a:r>
              <a:rPr lang="en-US" sz="2600" dirty="0"/>
              <a:t>Create and articulate </a:t>
            </a:r>
            <a:r>
              <a:rPr lang="en-US" sz="2600" b="1" dirty="0"/>
              <a:t>a shared vision </a:t>
            </a:r>
            <a:r>
              <a:rPr lang="en-US" sz="2600" dirty="0"/>
              <a:t>of a school as a place </a:t>
            </a:r>
            <a:r>
              <a:rPr lang="en-US" sz="2600" b="1" dirty="0"/>
              <a:t>where all students</a:t>
            </a:r>
            <a:r>
              <a:rPr lang="en-US" sz="2600" dirty="0"/>
              <a:t> are </a:t>
            </a:r>
            <a:r>
              <a:rPr lang="en-US" sz="2600" b="1" dirty="0"/>
              <a:t>seen</a:t>
            </a:r>
            <a:r>
              <a:rPr lang="en-US" sz="2600" dirty="0"/>
              <a:t> as fully engaged, inspired, and empowered, and their voices are </a:t>
            </a:r>
            <a:r>
              <a:rPr lang="en-US" sz="2600" b="1" dirty="0"/>
              <a:t>heard</a:t>
            </a:r>
            <a:r>
              <a:rPr lang="en-US" sz="2600" dirty="0"/>
              <a:t>. </a:t>
            </a:r>
          </a:p>
          <a:p>
            <a:pPr marL="0" indent="0">
              <a:buNone/>
            </a:pPr>
            <a:br>
              <a:rPr lang="en-US" sz="2400" dirty="0"/>
            </a:br>
            <a:br>
              <a:rPr lang="en-US" sz="1800" dirty="0"/>
            </a:br>
            <a:r>
              <a:rPr lang="en-US" sz="1800" dirty="0"/>
              <a:t>San Diego State University (2018).  </a:t>
            </a:r>
            <a:r>
              <a:rPr lang="en-US" sz="1800" i="1" dirty="0"/>
              <a:t>Five types of equity driven leadership thinking</a:t>
            </a:r>
            <a:r>
              <a:rPr lang="en-US" sz="1800" dirty="0"/>
              <a:t>.  In SDSU Handbook for Educational Leadership {Brochure}.  San Diego, CA: Author.</a:t>
            </a:r>
          </a:p>
        </p:txBody>
      </p:sp>
      <p:sp>
        <p:nvSpPr>
          <p:cNvPr id="4" name="Slide Number Placeholder 3">
            <a:extLst>
              <a:ext uri="{FF2B5EF4-FFF2-40B4-BE49-F238E27FC236}">
                <a16:creationId xmlns:a16="http://schemas.microsoft.com/office/drawing/2014/main" id="{381A09F9-6033-B54B-8432-8C39DB56CF11}"/>
              </a:ext>
            </a:extLst>
          </p:cNvPr>
          <p:cNvSpPr>
            <a:spLocks noGrp="1"/>
          </p:cNvSpPr>
          <p:nvPr>
            <p:ph type="sldNum" sz="quarter" idx="12"/>
          </p:nvPr>
        </p:nvSpPr>
        <p:spPr bwMode="gray">
          <a:xfrm>
            <a:off x="9900458" y="6459785"/>
            <a:ext cx="1312025" cy="365125"/>
          </a:xfrm>
          <a:prstGeom prst="rect">
            <a:avLst/>
          </a:prstGeom>
        </p:spPr>
        <p:txBody>
          <a:bodyPr vert="horz" lIns="91440" tIns="45720" rIns="91440" bIns="45720" rtlCol="0">
            <a:normAutofit/>
          </a:bodyP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1900">
                <a:solidFill>
                  <a:schemeClr val="tx1">
                    <a:lumMod val="65000"/>
                    <a:lumOff val="35000"/>
                  </a:schemeClr>
                </a:solidFill>
              </a:rPr>
              <a:pPr>
                <a:lnSpc>
                  <a:spcPct val="90000"/>
                </a:lnSpc>
                <a:spcAft>
                  <a:spcPts val="600"/>
                </a:spcAft>
              </a:pPr>
              <a:t>6</a:t>
            </a:fld>
            <a:endParaRPr lang="en-US" sz="1900">
              <a:solidFill>
                <a:schemeClr val="tx1">
                  <a:lumMod val="65000"/>
                  <a:lumOff val="35000"/>
                </a:schemeClr>
              </a:solidFill>
            </a:endParaRPr>
          </a:p>
        </p:txBody>
      </p:sp>
    </p:spTree>
    <p:extLst>
      <p:ext uri="{BB962C8B-B14F-4D97-AF65-F5344CB8AC3E}">
        <p14:creationId xmlns:p14="http://schemas.microsoft.com/office/powerpoint/2010/main" val="40087271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a:t>CalAPA Structure: Three </a:t>
            </a:r>
            <a:r>
              <a:rPr lang="en-US" b="1" dirty="0"/>
              <a:t>Leadership</a:t>
            </a:r>
            <a:r>
              <a:rPr lang="en-US" dirty="0"/>
              <a:t> Cycles – Four Steps</a:t>
            </a:r>
          </a:p>
        </p:txBody>
      </p:sp>
      <p:sp>
        <p:nvSpPr>
          <p:cNvPr id="3" name="Content Placeholder 2"/>
          <p:cNvSpPr>
            <a:spLocks noGrp="1"/>
          </p:cNvSpPr>
          <p:nvPr>
            <p:ph sz="half" idx="1"/>
          </p:nvPr>
        </p:nvSpPr>
        <p:spPr>
          <a:xfrm>
            <a:off x="1082040" y="2086892"/>
            <a:ext cx="4937760" cy="4023360"/>
          </a:xfrm>
        </p:spPr>
        <p:txBody>
          <a:bodyPr>
            <a:normAutofit lnSpcReduction="10000"/>
          </a:bodyPr>
          <a:lstStyle/>
          <a:p>
            <a:r>
              <a:rPr lang="en-US" dirty="0"/>
              <a:t>Leadership Cycle 1: Analyzing Data to Inform School Improvement and Promote Equity</a:t>
            </a:r>
            <a:br>
              <a:rPr lang="en-US" dirty="0"/>
            </a:br>
            <a:endParaRPr lang="en-US" dirty="0"/>
          </a:p>
          <a:p>
            <a:r>
              <a:rPr lang="en-US" dirty="0"/>
              <a:t>Leadership Cycle 2: Facilitating Communities of Practice</a:t>
            </a:r>
            <a:br>
              <a:rPr lang="en-US" dirty="0"/>
            </a:br>
            <a:endParaRPr lang="en-US" dirty="0"/>
          </a:p>
          <a:p>
            <a:r>
              <a:rPr lang="en-US" dirty="0"/>
              <a:t>Leadership Cycle 3: Supporting Teacher Growth</a:t>
            </a:r>
          </a:p>
        </p:txBody>
      </p:sp>
      <p:graphicFrame>
        <p:nvGraphicFramePr>
          <p:cNvPr id="6" name="Picture Placeholder 6" descr="Depiction of the four steps of each CalAPA cycles as four circles that progress from Step 1 through Step four and back to step 1.  Step 1 is Investigate, Step 2 is Plan. Step 3 is Act.  Step 4 is Reflect."/>
          <p:cNvGraphicFramePr>
            <a:graphicFrameLocks noGrp="1"/>
          </p:cNvGraphicFramePr>
          <p:nvPr>
            <p:ph sz="half" idx="2"/>
            <p:extLst>
              <p:ext uri="{D42A27DB-BD31-4B8C-83A1-F6EECF244321}">
                <p14:modId xmlns:p14="http://schemas.microsoft.com/office/powerpoint/2010/main" val="2468493133"/>
              </p:ext>
            </p:extLst>
          </p:nvPr>
        </p:nvGraphicFramePr>
        <p:xfrm>
          <a:off x="5791200" y="2127738"/>
          <a:ext cx="64008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F08E4B2-9989-7540-B4C9-779EB6810B3B}"/>
              </a:ext>
            </a:extLst>
          </p:cNvPr>
          <p:cNvSpPr>
            <a:spLocks noGrp="1"/>
          </p:cNvSpPr>
          <p:nvPr>
            <p:ph type="sldNum" sz="quarter" idx="10"/>
          </p:nvPr>
        </p:nvSpPr>
        <p:spPr/>
        <p:txBody>
          <a:bodyPr/>
          <a:lstStyle/>
          <a:p>
            <a:fld id="{3A51E27E-02B7-431C-94F3-7BAF2238D496}" type="slidenum">
              <a:rPr lang="en-US" smtClean="0"/>
              <a:pPr/>
              <a:t>7</a:t>
            </a:fld>
            <a:endParaRPr lang="en-US" dirty="0"/>
          </a:p>
        </p:txBody>
      </p:sp>
    </p:spTree>
    <p:extLst>
      <p:ext uri="{BB962C8B-B14F-4D97-AF65-F5344CB8AC3E}">
        <p14:creationId xmlns:p14="http://schemas.microsoft.com/office/powerpoint/2010/main" val="25729800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273-8546-4AC7-A542-531B2138498C}"/>
              </a:ext>
            </a:extLst>
          </p:cNvPr>
          <p:cNvSpPr>
            <a:spLocks noGrp="1"/>
          </p:cNvSpPr>
          <p:nvPr>
            <p:ph type="title"/>
          </p:nvPr>
        </p:nvSpPr>
        <p:spPr/>
        <p:txBody>
          <a:bodyPr anchor="t" anchorCtr="0"/>
          <a:lstStyle/>
          <a:p>
            <a:pPr algn="ctr"/>
            <a:r>
              <a:rPr lang="en-US" dirty="0"/>
              <a:t>Sample Analytic Rubric</a:t>
            </a:r>
          </a:p>
        </p:txBody>
      </p:sp>
      <p:sp>
        <p:nvSpPr>
          <p:cNvPr id="3" name="Slide Number Placeholder 2">
            <a:extLst>
              <a:ext uri="{FF2B5EF4-FFF2-40B4-BE49-F238E27FC236}">
                <a16:creationId xmlns:a16="http://schemas.microsoft.com/office/drawing/2014/main" id="{22F8E995-0B93-418C-9BD1-DB5EE9BD8F35}"/>
              </a:ext>
            </a:extLst>
          </p:cNvPr>
          <p:cNvSpPr>
            <a:spLocks noGrp="1"/>
          </p:cNvSpPr>
          <p:nvPr>
            <p:ph type="sldNum" sz="quarter" idx="10"/>
          </p:nvPr>
        </p:nvSpPr>
        <p:spPr/>
        <p:txBody>
          <a:bodyPr/>
          <a:lstStyle/>
          <a:p>
            <a:fld id="{A5D1AE26-2455-4631-AA3C-DD8B58682D5D}" type="slidenum">
              <a:rPr lang="en-US" smtClean="0"/>
              <a:pPr/>
              <a:t>8</a:t>
            </a:fld>
            <a:endParaRPr lang="en-US" dirty="0"/>
          </a:p>
        </p:txBody>
      </p:sp>
      <p:pic>
        <p:nvPicPr>
          <p:cNvPr id="4" name="Picture 3" descr="A copy of one of the CalAPA rubric, with an emphasis on Level 3 as it reflects the essential question.  Key action words are underlined (analyzes, purpose, intending goals, implications of each step">
            <a:extLst>
              <a:ext uri="{FF2B5EF4-FFF2-40B4-BE49-F238E27FC236}">
                <a16:creationId xmlns:a16="http://schemas.microsoft.com/office/drawing/2014/main" id="{0EF38374-2947-4E04-8C28-9111DC014A5B}"/>
              </a:ext>
            </a:extLst>
          </p:cNvPr>
          <p:cNvPicPr>
            <a:picLocks noChangeAspect="1"/>
          </p:cNvPicPr>
          <p:nvPr/>
        </p:nvPicPr>
        <p:blipFill>
          <a:blip r:embed="rId3"/>
          <a:stretch>
            <a:fillRect/>
          </a:stretch>
        </p:blipFill>
        <p:spPr>
          <a:xfrm>
            <a:off x="1283334" y="1742849"/>
            <a:ext cx="9695671" cy="4350119"/>
          </a:xfrm>
          <a:prstGeom prst="rect">
            <a:avLst/>
          </a:prstGeom>
        </p:spPr>
      </p:pic>
      <p:pic>
        <p:nvPicPr>
          <p:cNvPr id="5" name="Picture 4" descr="A sample of a level 3 assessment illustrating it is a reflection of the essential question with key words underlined.  Those words are:  analyzes, purpose, intended goals, implications of each setp.">
            <a:extLst>
              <a:ext uri="{FF2B5EF4-FFF2-40B4-BE49-F238E27FC236}">
                <a16:creationId xmlns:a16="http://schemas.microsoft.com/office/drawing/2014/main" id="{65E2409C-1284-4588-ACF2-A931A65E0C4D}"/>
              </a:ext>
            </a:extLst>
          </p:cNvPr>
          <p:cNvPicPr>
            <a:picLocks noChangeAspect="1"/>
          </p:cNvPicPr>
          <p:nvPr/>
        </p:nvPicPr>
        <p:blipFill>
          <a:blip r:embed="rId4"/>
          <a:stretch>
            <a:fillRect/>
          </a:stretch>
        </p:blipFill>
        <p:spPr>
          <a:xfrm>
            <a:off x="4848225" y="1546183"/>
            <a:ext cx="2495550" cy="4743450"/>
          </a:xfrm>
          <a:prstGeom prst="rect">
            <a:avLst/>
          </a:prstGeom>
        </p:spPr>
      </p:pic>
      <p:grpSp>
        <p:nvGrpSpPr>
          <p:cNvPr id="19" name="Group 18" descr="Underlining of key words.">
            <a:extLst>
              <a:ext uri="{FF2B5EF4-FFF2-40B4-BE49-F238E27FC236}">
                <a16:creationId xmlns:a16="http://schemas.microsoft.com/office/drawing/2014/main" id="{B48F6833-70E8-4242-BD95-76631F8EA3C4}"/>
              </a:ext>
            </a:extLst>
          </p:cNvPr>
          <p:cNvGrpSpPr/>
          <p:nvPr/>
        </p:nvGrpSpPr>
        <p:grpSpPr>
          <a:xfrm>
            <a:off x="4935682" y="2452255"/>
            <a:ext cx="2171700" cy="2334491"/>
            <a:chOff x="4935682" y="2452255"/>
            <a:chExt cx="2171700" cy="2334491"/>
          </a:xfrm>
        </p:grpSpPr>
        <p:cxnSp>
          <p:nvCxnSpPr>
            <p:cNvPr id="7" name="Straight Connector 6">
              <a:extLst>
                <a:ext uri="{FF2B5EF4-FFF2-40B4-BE49-F238E27FC236}">
                  <a16:creationId xmlns:a16="http://schemas.microsoft.com/office/drawing/2014/main" id="{00744FF9-169E-4440-98F5-60F9505C0F4F}"/>
                </a:ext>
              </a:extLst>
            </p:cNvPr>
            <p:cNvCxnSpPr>
              <a:cxnSpLocks/>
            </p:cNvCxnSpPr>
            <p:nvPr/>
          </p:nvCxnSpPr>
          <p:spPr>
            <a:xfrm>
              <a:off x="4935682" y="2452255"/>
              <a:ext cx="83127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E2A8B8-4B67-48C6-976D-C9919CC2BD99}"/>
                </a:ext>
              </a:extLst>
            </p:cNvPr>
            <p:cNvCxnSpPr>
              <a:cxnSpLocks/>
            </p:cNvCxnSpPr>
            <p:nvPr/>
          </p:nvCxnSpPr>
          <p:spPr>
            <a:xfrm>
              <a:off x="5025737" y="3550227"/>
              <a:ext cx="107026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F14794-045E-44FB-8D15-BCF4065A5F4E}"/>
                </a:ext>
              </a:extLst>
            </p:cNvPr>
            <p:cNvCxnSpPr>
              <a:cxnSpLocks/>
            </p:cNvCxnSpPr>
            <p:nvPr/>
          </p:nvCxnSpPr>
          <p:spPr>
            <a:xfrm>
              <a:off x="5971309" y="3321628"/>
              <a:ext cx="6684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C36902-6B18-4AC6-AEA1-EAA839AA01C5}"/>
                </a:ext>
              </a:extLst>
            </p:cNvPr>
            <p:cNvCxnSpPr>
              <a:cxnSpLocks/>
            </p:cNvCxnSpPr>
            <p:nvPr/>
          </p:nvCxnSpPr>
          <p:spPr>
            <a:xfrm>
              <a:off x="5645727" y="4568537"/>
              <a:ext cx="146165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1C8C22-877F-40B7-857C-AC87B73B71D7}"/>
                </a:ext>
              </a:extLst>
            </p:cNvPr>
            <p:cNvCxnSpPr>
              <a:cxnSpLocks/>
            </p:cNvCxnSpPr>
            <p:nvPr/>
          </p:nvCxnSpPr>
          <p:spPr>
            <a:xfrm>
              <a:off x="5025737" y="4786746"/>
              <a:ext cx="325581"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425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96E4F-E15D-3B47-B796-12096CBA6107}"/>
              </a:ext>
            </a:extLst>
          </p:cNvPr>
          <p:cNvSpPr>
            <a:spLocks noGrp="1"/>
          </p:cNvSpPr>
          <p:nvPr>
            <p:ph type="title"/>
          </p:nvPr>
        </p:nvSpPr>
        <p:spPr>
          <a:xfrm>
            <a:off x="1331842" y="32077"/>
            <a:ext cx="10058400" cy="1450757"/>
          </a:xfrm>
        </p:spPr>
        <p:txBody>
          <a:bodyPr/>
          <a:lstStyle/>
          <a:p>
            <a:r>
              <a:rPr lang="en-US" dirty="0"/>
              <a:t>Passing Requirements</a:t>
            </a:r>
          </a:p>
        </p:txBody>
      </p:sp>
      <p:sp>
        <p:nvSpPr>
          <p:cNvPr id="5" name="Content Placeholder 4">
            <a:extLst>
              <a:ext uri="{FF2B5EF4-FFF2-40B4-BE49-F238E27FC236}">
                <a16:creationId xmlns:a16="http://schemas.microsoft.com/office/drawing/2014/main" id="{3D40C9A8-B0E3-A244-AA99-C0DB0A10D099}"/>
              </a:ext>
            </a:extLst>
          </p:cNvPr>
          <p:cNvSpPr>
            <a:spLocks noGrp="1"/>
          </p:cNvSpPr>
          <p:nvPr>
            <p:ph idx="1"/>
          </p:nvPr>
        </p:nvSpPr>
        <p:spPr>
          <a:xfrm>
            <a:off x="145747" y="3939580"/>
            <a:ext cx="4171420" cy="2111815"/>
          </a:xfrm>
        </p:spPr>
        <p:txBody>
          <a:bodyPr>
            <a:normAutofit fontScale="77500" lnSpcReduction="20000"/>
          </a:bodyPr>
          <a:lstStyle/>
          <a:p>
            <a:r>
              <a:rPr lang="en-US" sz="4300" dirty="0"/>
              <a:t>Cycle 1</a:t>
            </a:r>
          </a:p>
          <a:p>
            <a:pPr marL="610108" lvl="1" indent="-317500">
              <a:buFont typeface="Arial" panose="020B0604020202020204" pitchFamily="34" charset="0"/>
              <a:buChar char="•"/>
            </a:pPr>
            <a:r>
              <a:rPr lang="en-US" sz="2600" dirty="0"/>
              <a:t>8 rubrics</a:t>
            </a:r>
          </a:p>
          <a:p>
            <a:pPr marL="610108" lvl="1" indent="-317500">
              <a:buFont typeface="Arial" panose="020B0604020202020204" pitchFamily="34" charset="0"/>
              <a:buChar char="•"/>
            </a:pPr>
            <a:r>
              <a:rPr lang="en-US" sz="2600" dirty="0"/>
              <a:t>Quantitative data sets over time</a:t>
            </a:r>
          </a:p>
          <a:p>
            <a:pPr marL="610108" lvl="1" indent="-317500">
              <a:buFont typeface="Arial" panose="020B0604020202020204" pitchFamily="34" charset="0"/>
              <a:buChar char="•"/>
            </a:pPr>
            <a:r>
              <a:rPr lang="en-US" sz="2600" dirty="0"/>
              <a:t>Qualitative data to illuminate gap</a:t>
            </a:r>
          </a:p>
          <a:p>
            <a:pPr marL="610108" lvl="1" indent="-317500">
              <a:buFont typeface="Arial" panose="020B0604020202020204" pitchFamily="34" charset="0"/>
              <a:buChar char="•"/>
            </a:pPr>
            <a:r>
              <a:rPr lang="en-US" sz="2600" dirty="0"/>
              <a:t>No video component</a:t>
            </a:r>
          </a:p>
          <a:p>
            <a:pPr marL="610108" lvl="1" indent="-317500">
              <a:buFont typeface="Arial" panose="020B0604020202020204" pitchFamily="34" charset="0"/>
              <a:buChar char="•"/>
            </a:pPr>
            <a:r>
              <a:rPr lang="en-US" sz="2600" dirty="0"/>
              <a:t>15 points to pass</a:t>
            </a:r>
            <a:endParaRPr lang="en-US" dirty="0"/>
          </a:p>
        </p:txBody>
      </p:sp>
      <p:sp>
        <p:nvSpPr>
          <p:cNvPr id="7" name="Content Placeholder 4">
            <a:extLst>
              <a:ext uri="{FF2B5EF4-FFF2-40B4-BE49-F238E27FC236}">
                <a16:creationId xmlns:a16="http://schemas.microsoft.com/office/drawing/2014/main" id="{C5C1FE83-9387-6342-943C-198F873EF692}"/>
              </a:ext>
            </a:extLst>
          </p:cNvPr>
          <p:cNvSpPr txBox="1">
            <a:spLocks/>
          </p:cNvSpPr>
          <p:nvPr/>
        </p:nvSpPr>
        <p:spPr>
          <a:xfrm>
            <a:off x="4031698" y="1966663"/>
            <a:ext cx="3731895" cy="2254779"/>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baseline="0">
                <a:solidFill>
                  <a:schemeClr val="tx1"/>
                </a:solidFill>
                <a:latin typeface="Calibri" panose="020F050202020403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Cycle 2</a:t>
            </a:r>
          </a:p>
          <a:p>
            <a:pPr marL="610108" lvl="1" indent="-317500">
              <a:buFont typeface="Arial" panose="020B0604020202020204" pitchFamily="34" charset="0"/>
              <a:buChar char="•"/>
            </a:pPr>
            <a:r>
              <a:rPr lang="en-US" dirty="0"/>
              <a:t>7 rubrics</a:t>
            </a:r>
          </a:p>
          <a:p>
            <a:pPr marL="610108" lvl="1" indent="-317500">
              <a:buFont typeface="Arial" panose="020B0604020202020204" pitchFamily="34" charset="0"/>
              <a:buChar char="•"/>
            </a:pPr>
            <a:r>
              <a:rPr lang="en-US" dirty="0"/>
              <a:t>Agendas and minutes </a:t>
            </a:r>
          </a:p>
          <a:p>
            <a:pPr marL="610108" lvl="1" indent="-317500">
              <a:buFont typeface="Arial" panose="020B0604020202020204" pitchFamily="34" charset="0"/>
              <a:buChar char="•"/>
            </a:pPr>
            <a:r>
              <a:rPr lang="en-US" dirty="0"/>
              <a:t>Video clips of meetings</a:t>
            </a:r>
          </a:p>
          <a:p>
            <a:pPr marL="610108" lvl="1" indent="-317500">
              <a:buFont typeface="Arial" panose="020B0604020202020204" pitchFamily="34" charset="0"/>
              <a:buChar char="•"/>
            </a:pPr>
            <a:r>
              <a:rPr lang="en-US" dirty="0"/>
              <a:t>Narrative analysis of skills</a:t>
            </a:r>
          </a:p>
          <a:p>
            <a:pPr marL="610108" lvl="1" indent="-317500">
              <a:buFont typeface="Arial" panose="020B0604020202020204" pitchFamily="34" charset="0"/>
              <a:buChar char="•"/>
            </a:pPr>
            <a:r>
              <a:rPr lang="en-US" dirty="0"/>
              <a:t>14 points to pass</a:t>
            </a:r>
          </a:p>
          <a:p>
            <a:pPr marL="292608" lvl="1" indent="0">
              <a:buFont typeface="Calibri" pitchFamily="34" charset="0"/>
              <a:buNone/>
            </a:pPr>
            <a:endParaRPr lang="en-US" dirty="0"/>
          </a:p>
        </p:txBody>
      </p:sp>
      <p:sp>
        <p:nvSpPr>
          <p:cNvPr id="6" name="Rectangle 5">
            <a:extLst>
              <a:ext uri="{FF2B5EF4-FFF2-40B4-BE49-F238E27FC236}">
                <a16:creationId xmlns:a16="http://schemas.microsoft.com/office/drawing/2014/main" id="{7C95F8D9-E53E-2842-88CB-3611D86AC452}"/>
              </a:ext>
            </a:extLst>
          </p:cNvPr>
          <p:cNvSpPr/>
          <p:nvPr/>
        </p:nvSpPr>
        <p:spPr>
          <a:xfrm>
            <a:off x="7874835" y="3939580"/>
            <a:ext cx="4821307" cy="2292935"/>
          </a:xfrm>
          <a:prstGeom prst="rect">
            <a:avLst/>
          </a:prstGeom>
        </p:spPr>
        <p:txBody>
          <a:bodyPr wrap="square">
            <a:spAutoFit/>
          </a:bodyPr>
          <a:lstStyle/>
          <a:p>
            <a:r>
              <a:rPr lang="en-US" sz="3300" dirty="0">
                <a:latin typeface="Calibri" panose="020F0502020204030204" pitchFamily="34" charset="0"/>
                <a:cs typeface="Calibri" panose="020F0502020204030204" pitchFamily="34" charset="0"/>
              </a:rPr>
              <a:t>Cycle 3</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7 rubrics</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Lesson plans, student work</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Video clips of a coaching cycle</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Narrative analysis of skills</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14 points to pass</a:t>
            </a:r>
          </a:p>
        </p:txBody>
      </p:sp>
      <p:sp>
        <p:nvSpPr>
          <p:cNvPr id="3" name="Slide Number Placeholder 2">
            <a:extLst>
              <a:ext uri="{FF2B5EF4-FFF2-40B4-BE49-F238E27FC236}">
                <a16:creationId xmlns:a16="http://schemas.microsoft.com/office/drawing/2014/main" id="{6BEF3ACA-54C9-E945-8676-FBA46759B62F}"/>
              </a:ext>
            </a:extLst>
          </p:cNvPr>
          <p:cNvSpPr>
            <a:spLocks noGrp="1"/>
          </p:cNvSpPr>
          <p:nvPr>
            <p:ph type="sldNum" sz="quarter" idx="12"/>
          </p:nvPr>
        </p:nvSpPr>
        <p:spPr/>
        <p:txBody>
          <a:bodyPr/>
          <a:lstStyle/>
          <a:p>
            <a:fld id="{A5D1AE26-2455-4631-AA3C-DD8B58682D5D}" type="slidenum">
              <a:rPr lang="en-US" smtClean="0"/>
              <a:pPr/>
              <a:t>9</a:t>
            </a:fld>
            <a:endParaRPr lang="en-US" dirty="0"/>
          </a:p>
        </p:txBody>
      </p:sp>
    </p:spTree>
    <p:extLst>
      <p:ext uri="{BB962C8B-B14F-4D97-AF65-F5344CB8AC3E}">
        <p14:creationId xmlns:p14="http://schemas.microsoft.com/office/powerpoint/2010/main" val="657610695"/>
      </p:ext>
    </p:extLst>
  </p:cSld>
  <p:clrMapOvr>
    <a:masterClrMapping/>
  </p:clrMapOvr>
  <p:transition>
    <p:fade/>
  </p:transition>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4591</TotalTime>
  <Words>3156</Words>
  <Application>Microsoft Macintosh PowerPoint</Application>
  <PresentationFormat>Widescreen</PresentationFormat>
  <Paragraphs>495</Paragraphs>
  <Slides>45</Slides>
  <Notes>24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45</vt:i4>
      </vt:variant>
    </vt:vector>
  </HeadingPairs>
  <TitlesOfParts>
    <vt:vector size="57" baseType="lpstr">
      <vt:lpstr>Arial</vt:lpstr>
      <vt:lpstr>Calibri</vt:lpstr>
      <vt:lpstr>Calibri Light</vt:lpstr>
      <vt:lpstr>Courier New</vt:lpstr>
      <vt:lpstr>Libre Franklin</vt:lpstr>
      <vt:lpstr>Verdana</vt:lpstr>
      <vt:lpstr>Wingdings</vt:lpstr>
      <vt:lpstr>7-00134_MS_Qwest_template_Segoe</vt:lpstr>
      <vt:lpstr>White with Courier font for code slides</vt:lpstr>
      <vt:lpstr>Retrospect</vt:lpstr>
      <vt:lpstr>Custom Design</vt:lpstr>
      <vt:lpstr>1_Retrospect</vt:lpstr>
      <vt:lpstr>CalAPA Year 7 Deep Dives </vt:lpstr>
      <vt:lpstr>Please download this PowerPoint and the Version 7 Assessment Guide and follow along with markers and pen!</vt:lpstr>
      <vt:lpstr>Accessing 2024-2025 (Version 07) CalAPA Assessment Materials</vt:lpstr>
      <vt:lpstr>CalAPA Overview</vt:lpstr>
      <vt:lpstr>Why performance assessment?</vt:lpstr>
      <vt:lpstr>Equity Driven Leadership:  Woven throughout the assessment cycles </vt:lpstr>
      <vt:lpstr>CalAPA Structure: Three Leadership Cycles – Four Steps</vt:lpstr>
      <vt:lpstr>Sample Analytic Rubric</vt:lpstr>
      <vt:lpstr>Passing Requirements</vt:lpstr>
      <vt:lpstr>When Something Goes Amiss: Condition Codes!</vt:lpstr>
      <vt:lpstr>Executive Order/CASC Candidates Differ                                            from PASC Candidates</vt:lpstr>
      <vt:lpstr> Cycle One:  Analyzing Data to Inform School Improvement and Promote Equity</vt:lpstr>
      <vt:lpstr>Overview of the Cycle 1 Steps:</vt:lpstr>
      <vt:lpstr>Cycle 1  Step 1 Investigate</vt:lpstr>
      <vt:lpstr>Cycle 1 Step 1:                          Assessment Guide (p 5-8)</vt:lpstr>
      <vt:lpstr>Glossary Terms define CalAPA Usage</vt:lpstr>
      <vt:lpstr>C1 Step 1: Investigate Rubric Essential Questions  (3 Rubrics)</vt:lpstr>
      <vt:lpstr>Understanding Language is Key! </vt:lpstr>
      <vt:lpstr>Understanding Language is Key!</vt:lpstr>
      <vt:lpstr>Understanding Language is Key! Rubric 1.3 </vt:lpstr>
      <vt:lpstr>Building a Cycle 1 Submission</vt:lpstr>
      <vt:lpstr>22</vt:lpstr>
      <vt:lpstr>Possible Data Sources</vt:lpstr>
      <vt:lpstr>Overview of Cycle 1 Step 1: Investigate</vt:lpstr>
      <vt:lpstr>Cycle 1  Step 2:  Plan</vt:lpstr>
      <vt:lpstr>Cycle 1 Step 2:                         Assessment Guide (p 9-10)</vt:lpstr>
      <vt:lpstr>C1 Step 2: Plan Rubric Essential Questions (2 Rubrics) </vt:lpstr>
      <vt:lpstr>Understanding Language is Key! Rubric 1.4</vt:lpstr>
      <vt:lpstr>Understanding Language is Key! Rubric 1.5</vt:lpstr>
      <vt:lpstr>Building a Cycle 1 Submission Review</vt:lpstr>
      <vt:lpstr>Overview of Cycle 1 Step 2: Plan</vt:lpstr>
      <vt:lpstr>Cycle 1   Step 3:   Act</vt:lpstr>
      <vt:lpstr>Cycle 1 Step 3:                              Assessment Guide (p 11)</vt:lpstr>
      <vt:lpstr>Step 3: Act Rubric Essential Questions  (2 Rubrics)</vt:lpstr>
      <vt:lpstr>Understanding Language is Key!  Rubric 1.6 </vt:lpstr>
      <vt:lpstr>Understanding Language is Key! Rubric 1.7 </vt:lpstr>
      <vt:lpstr>Building a Cycle 1 Submis 3sion</vt:lpstr>
      <vt:lpstr>Overview of Cycle 1 Step 3: Act</vt:lpstr>
      <vt:lpstr>Cycle 1  Step 4 Reflect</vt:lpstr>
      <vt:lpstr>Reflective Writing (1.8)</vt:lpstr>
      <vt:lpstr>Cycle 1 Step 4:  Reflect                   Assessment Guide (p 12)</vt:lpstr>
      <vt:lpstr>C1 Step 4: Reflect Rubric Essential Question  (1 Rubric)</vt:lpstr>
      <vt:lpstr>Understanding Language is Key! Rubric 1.8</vt:lpstr>
      <vt:lpstr>Overview of Cycle 1 Steps: Reflect</vt:lpstr>
      <vt:lpstr>Technical questions: es-calapa@pearson.com Policy questions: CalAPA@ctc.ca.gov Website: www.ctcexams.nesinc.com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4th Annual California Induction Conference</dc:title>
  <dc:creator>Kitty Fortner</dc:creator>
  <cp:lastModifiedBy>Gay Roby</cp:lastModifiedBy>
  <cp:revision>41</cp:revision>
  <dcterms:created xsi:type="dcterms:W3CDTF">2020-12-06T22:08:49Z</dcterms:created>
  <dcterms:modified xsi:type="dcterms:W3CDTF">2024-09-22T00:23:51Z</dcterms:modified>
</cp:coreProperties>
</file>