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4"/>
  </p:sldMasterIdLst>
  <p:notesMasterIdLst>
    <p:notesMasterId r:id="rId31"/>
  </p:notesMasterIdLst>
  <p:sldIdLst>
    <p:sldId id="275" r:id="rId5"/>
    <p:sldId id="284" r:id="rId6"/>
    <p:sldId id="278" r:id="rId7"/>
    <p:sldId id="258" r:id="rId8"/>
    <p:sldId id="265" r:id="rId9"/>
    <p:sldId id="279" r:id="rId10"/>
    <p:sldId id="264" r:id="rId11"/>
    <p:sldId id="266" r:id="rId12"/>
    <p:sldId id="263" r:id="rId13"/>
    <p:sldId id="269" r:id="rId14"/>
    <p:sldId id="287" r:id="rId15"/>
    <p:sldId id="268" r:id="rId16"/>
    <p:sldId id="267" r:id="rId17"/>
    <p:sldId id="271" r:id="rId18"/>
    <p:sldId id="272" r:id="rId19"/>
    <p:sldId id="286" r:id="rId20"/>
    <p:sldId id="273" r:id="rId21"/>
    <p:sldId id="270" r:id="rId22"/>
    <p:sldId id="276" r:id="rId23"/>
    <p:sldId id="274" r:id="rId24"/>
    <p:sldId id="281" r:id="rId25"/>
    <p:sldId id="285" r:id="rId26"/>
    <p:sldId id="288" r:id="rId27"/>
    <p:sldId id="289" r:id="rId28"/>
    <p:sldId id="280" r:id="rId29"/>
    <p:sldId id="261" r:id="rId30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rwitz, Sasha" initials="HS" lastIdx="2" clrIdx="0">
    <p:extLst>
      <p:ext uri="{19B8F6BF-5375-455C-9EA6-DF929625EA0E}">
        <p15:presenceInfo xmlns:p15="http://schemas.microsoft.com/office/powerpoint/2012/main" userId="S::SHorwitz@ctc.ca.gov::4e68dda4-44bb-477e-9a7e-26b581a987e0" providerId="AD"/>
      </p:ext>
    </p:extLst>
  </p:cmAuthor>
  <p:cmAuthor id="2" name="Lopez, Angel" initials="LA" lastIdx="3" clrIdx="1">
    <p:extLst>
      <p:ext uri="{19B8F6BF-5375-455C-9EA6-DF929625EA0E}">
        <p15:presenceInfo xmlns:p15="http://schemas.microsoft.com/office/powerpoint/2012/main" userId="S::ALopez@ctc.ca.gov::82f3740d-3b4b-4363-8a98-c7fa05b158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763"/>
    <a:srgbClr val="B6D8F2"/>
    <a:srgbClr val="47556B"/>
    <a:srgbClr val="003366"/>
    <a:srgbClr val="FAAC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7136" autoAdjust="0"/>
  </p:normalViewPr>
  <p:slideViewPr>
    <p:cSldViewPr snapToGrid="0">
      <p:cViewPr varScale="1">
        <p:scale>
          <a:sx n="48" d="100"/>
          <a:sy n="48" d="100"/>
        </p:scale>
        <p:origin x="400" y="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rwitz, Sasha" userId="4e68dda4-44bb-477e-9a7e-26b581a987e0" providerId="ADAL" clId="{7618D5A0-1951-426A-8F48-9132CF4E1183}"/>
    <pc:docChg chg="custSel modSld">
      <pc:chgData name="Horwitz, Sasha" userId="4e68dda4-44bb-477e-9a7e-26b581a987e0" providerId="ADAL" clId="{7618D5A0-1951-426A-8F48-9132CF4E1183}" dt="2021-08-24T16:27:47.868" v="2" actId="1592"/>
      <pc:docMkLst>
        <pc:docMk/>
      </pc:docMkLst>
      <pc:sldChg chg="modNotesTx">
        <pc:chgData name="Horwitz, Sasha" userId="4e68dda4-44bb-477e-9a7e-26b581a987e0" providerId="ADAL" clId="{7618D5A0-1951-426A-8F48-9132CF4E1183}" dt="2021-08-24T16:26:55.995" v="0" actId="20577"/>
        <pc:sldMkLst>
          <pc:docMk/>
          <pc:sldMk cId="2500253623" sldId="258"/>
        </pc:sldMkLst>
      </pc:sldChg>
      <pc:sldChg chg="modNotesTx">
        <pc:chgData name="Horwitz, Sasha" userId="4e68dda4-44bb-477e-9a7e-26b581a987e0" providerId="ADAL" clId="{7618D5A0-1951-426A-8F48-9132CF4E1183}" dt="2021-08-24T16:27:26.026" v="1" actId="20577"/>
        <pc:sldMkLst>
          <pc:docMk/>
          <pc:sldMk cId="1821458681" sldId="261"/>
        </pc:sldMkLst>
      </pc:sldChg>
      <pc:sldChg chg="delCm">
        <pc:chgData name="Horwitz, Sasha" userId="4e68dda4-44bb-477e-9a7e-26b581a987e0" providerId="ADAL" clId="{7618D5A0-1951-426A-8F48-9132CF4E1183}" dt="2021-08-24T16:27:47.868" v="2" actId="1592"/>
        <pc:sldMkLst>
          <pc:docMk/>
          <pc:sldMk cId="118325681" sldId="2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EFC15-E4CA-4946-9DB3-FA1D26EAE27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5128D-62D6-47DE-A237-AAF281E5F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07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1200"/>
              </a:spcAft>
            </a:pPr>
            <a:endParaRPr lang="en-US" sz="1200" b="0" u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68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B2A6A-1B24-492B-9B05-6F555F5ECED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31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B2A6A-1B24-492B-9B05-6F555F5ECED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63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18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B2A6A-1B24-492B-9B05-6F555F5ECED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54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B2A6A-1B24-492B-9B05-6F555F5ECED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94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77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B2A6A-1B24-492B-9B05-6F555F5ECE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1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B2A6A-1B24-492B-9B05-6F555F5ECE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08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B2A6A-1B24-492B-9B05-6F555F5ECE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39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48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B2A6A-1B24-492B-9B05-6F555F5ECE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56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B2A6A-1B24-492B-9B05-6F555F5ECE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29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B2A6A-1B24-492B-9B05-6F555F5ECED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55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H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FAA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7058429" cy="2919411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000" b="0" i="0" spc="-50" baseline="0">
                <a:solidFill>
                  <a:srgbClr val="1A376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sz="5000" b="1" dirty="0">
                <a:solidFill>
                  <a:srgbClr val="1A3763"/>
                </a:solidFill>
              </a:rPr>
              <a:t>Presentation Title</a:t>
            </a:r>
            <a:br>
              <a:rPr lang="en-US" sz="5000" b="1" dirty="0">
                <a:solidFill>
                  <a:srgbClr val="1A3763"/>
                </a:solidFill>
              </a:rPr>
            </a:br>
            <a:r>
              <a:rPr lang="en-US" sz="5000" b="1" dirty="0">
                <a:solidFill>
                  <a:srgbClr val="1A3763"/>
                </a:solidFill>
              </a:rPr>
              <a:t>(adjust size as needed)</a:t>
            </a:r>
            <a:br>
              <a:rPr lang="en-US" sz="5000" b="1" dirty="0">
                <a:solidFill>
                  <a:srgbClr val="1A3763"/>
                </a:solidFill>
              </a:rPr>
            </a:br>
            <a:r>
              <a:rPr lang="en-US" sz="5000" b="1" dirty="0">
                <a:solidFill>
                  <a:srgbClr val="1A3763"/>
                </a:solidFill>
              </a:rPr>
              <a:t>Title Slide – Heading Level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7280" y="4361689"/>
            <a:ext cx="10058400" cy="1889679"/>
          </a:xfrm>
        </p:spPr>
        <p:txBody>
          <a:bodyPr lIns="91440" rIns="91440">
            <a:normAutofit/>
          </a:bodyPr>
          <a:lstStyle>
            <a:lvl1pPr marL="0" indent="0" algn="l">
              <a:lnSpc>
                <a:spcPct val="100000"/>
              </a:lnSpc>
              <a:spcAft>
                <a:spcPts val="1200"/>
              </a:spcAft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Subtitle/ Presenter Names/ Date                                      (Font: Calibri, All Caps, minimum 24pt)                                  </a:t>
            </a:r>
            <a:r>
              <a:rPr lang="en-US" dirty="0"/>
              <a:t>Do not duplicate - the first slide serves as Heading Level 1.</a:t>
            </a: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09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199505"/>
            <a:ext cx="10058400" cy="1429786"/>
          </a:xfrm>
        </p:spPr>
        <p:txBody>
          <a:bodyPr/>
          <a:lstStyle>
            <a:lvl1pPr>
              <a:defRPr>
                <a:solidFill>
                  <a:srgbClr val="0033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1A3763"/>
                </a:solidFill>
              </a:rPr>
              <a:t>Slide Title Here (adjust size as needed)</a:t>
            </a:r>
            <a:br>
              <a:rPr lang="en-US" dirty="0">
                <a:solidFill>
                  <a:srgbClr val="1A3763"/>
                </a:solidFill>
              </a:rPr>
            </a:br>
            <a:r>
              <a:rPr lang="en-US" dirty="0"/>
              <a:t>Title &amp; Content Slide – Heading Level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74" y="6459785"/>
            <a:ext cx="1312025" cy="3651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8CF074CD-934D-404A-ACFA-C89B8DACAFC4}" type="slidenum">
              <a:rPr lang="en-US" smtClean="0"/>
              <a:pPr/>
              <a:t>‹#›</a:t>
            </a:fld>
            <a:endParaRPr lang="en-US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5BD892F-C1C8-4888-AFA4-24722CC19B2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97278" y="1845734"/>
            <a:ext cx="10058400" cy="4023360"/>
          </a:xfrm>
        </p:spPr>
        <p:txBody>
          <a:bodyPr/>
          <a:lstStyle>
            <a:lvl1pPr marL="18288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400"/>
            </a:lvl1pPr>
            <a:lvl2pPr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2000"/>
            </a:lvl2pPr>
            <a:lvl3pPr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800"/>
            </a:lvl3pPr>
            <a:lvl4pPr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600"/>
            </a:lvl4pPr>
            <a:lvl5pPr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/>
            </a:lvl5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Bullet Text Here (minimum 24pt font size)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81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Section Header - H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California Commission on Teacher Credentialing seal">
            <a:extLst>
              <a:ext uri="{FF2B5EF4-FFF2-40B4-BE49-F238E27FC236}">
                <a16:creationId xmlns:a16="http://schemas.microsoft.com/office/drawing/2014/main" id="{6DFFA342-F737-466A-8C27-0F316FD694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0" y="5281466"/>
            <a:ext cx="950976" cy="9509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1A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FAA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207820"/>
            <a:ext cx="10058400" cy="1429784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4800" b="0">
                <a:solidFill>
                  <a:srgbClr val="1A376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>
                <a:solidFill>
                  <a:srgbClr val="1A3763"/>
                </a:solidFill>
              </a:rPr>
            </a:br>
            <a:r>
              <a:rPr lang="en-US" dirty="0">
                <a:solidFill>
                  <a:srgbClr val="1A3763"/>
                </a:solidFill>
              </a:rPr>
              <a:t>Slide Title Here (adjust size as needed)</a:t>
            </a:r>
            <a:br>
              <a:rPr lang="en-US" dirty="0">
                <a:solidFill>
                  <a:srgbClr val="1A3763"/>
                </a:solidFill>
              </a:rPr>
            </a:br>
            <a:r>
              <a:rPr lang="en-US" dirty="0"/>
              <a:t>Section Header Slide – Heading Level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0" y="6459785"/>
            <a:ext cx="1312025" cy="3651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8CF074CD-934D-404A-ACFA-C89B8DACAFC4}" type="slidenum">
              <a:rPr lang="en-US" smtClean="0"/>
              <a:pPr/>
              <a:t>‹#›</a:t>
            </a:fld>
            <a:endParaRPr lang="en-US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199345" y="1733226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999B559-53A7-46EB-90A5-FA9ABFE6A42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97278" y="1845734"/>
            <a:ext cx="10058400" cy="4023360"/>
          </a:xfrm>
        </p:spPr>
        <p:txBody>
          <a:bodyPr/>
          <a:lstStyle>
            <a:lvl1pPr marL="18288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400"/>
            </a:lvl1pPr>
            <a:lvl2pPr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2000"/>
            </a:lvl2pPr>
            <a:lvl3pPr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800"/>
            </a:lvl3pPr>
            <a:lvl4pPr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600"/>
            </a:lvl4pPr>
            <a:lvl5pPr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/>
            </a:lvl5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Bullet Text Here (minimum 24pt font size)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799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H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1A3763"/>
                </a:solidFill>
              </a:defRPr>
            </a:lvl1pPr>
          </a:lstStyle>
          <a:p>
            <a:r>
              <a:rPr lang="en-US" dirty="0"/>
              <a:t>Two Content Slide – Heading Level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97278" y="1845734"/>
            <a:ext cx="4937760" cy="4023360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buClrTx/>
              <a:defRPr sz="2000"/>
            </a:lvl2pPr>
            <a:lvl3pPr>
              <a:lnSpc>
                <a:spcPct val="100000"/>
              </a:lnSpc>
              <a:buClrTx/>
              <a:defRPr sz="1800"/>
            </a:lvl3pPr>
            <a:lvl4pPr>
              <a:lnSpc>
                <a:spcPct val="100000"/>
              </a:lnSpc>
              <a:buClrTx/>
              <a:defRPr sz="1600"/>
            </a:lvl4pPr>
            <a:lvl5pPr>
              <a:lnSpc>
                <a:spcPct val="100000"/>
              </a:lnSpc>
              <a:buClrTx/>
              <a:defRPr/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lang="en-US" dirty="0"/>
              <a:t>Content #1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buClrTx/>
              <a:defRPr sz="2000"/>
            </a:lvl2pPr>
            <a:lvl3pPr>
              <a:lnSpc>
                <a:spcPct val="100000"/>
              </a:lnSpc>
              <a:buClrTx/>
              <a:defRPr sz="1800"/>
            </a:lvl3pPr>
            <a:lvl4pPr>
              <a:lnSpc>
                <a:spcPct val="100000"/>
              </a:lnSpc>
              <a:buClrTx/>
              <a:defRPr sz="1600"/>
            </a:lvl4pPr>
            <a:lvl5pPr>
              <a:lnSpc>
                <a:spcPct val="100000"/>
              </a:lnSpc>
              <a:buClrTx/>
              <a:defRPr/>
            </a:lvl5pPr>
            <a:lvl6pPr>
              <a:buNone/>
              <a:defRPr/>
            </a:lvl6pPr>
          </a:lstStyle>
          <a:p>
            <a:pPr lvl="0"/>
            <a:r>
              <a:rPr lang="en-US" dirty="0"/>
              <a:t>Content #2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98480" y="6459785"/>
            <a:ext cx="1312025" cy="3651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8CF074CD-934D-404A-ACFA-C89B8DACAFC4}" type="slidenum">
              <a:rPr lang="en-US" smtClean="0"/>
              <a:pPr/>
              <a:t>‹#›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860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H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1A3763"/>
                </a:solidFill>
              </a:defRPr>
            </a:lvl1pPr>
          </a:lstStyle>
          <a:p>
            <a:r>
              <a:rPr lang="en-US" dirty="0"/>
              <a:t>Two Content Slide (Comparison) Heading Level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CONTENT #1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97280" y="2582334"/>
            <a:ext cx="4937760" cy="3378200"/>
          </a:xfrm>
        </p:spPr>
        <p:txBody>
          <a:bodyPr/>
          <a:lstStyle>
            <a:lvl2pPr>
              <a:lnSpc>
                <a:spcPct val="100000"/>
              </a:lnSpc>
              <a:buClrTx/>
              <a:defRPr/>
            </a:lvl2pPr>
            <a:lvl3pPr>
              <a:lnSpc>
                <a:spcPct val="100000"/>
              </a:lnSpc>
              <a:buClrTx/>
              <a:defRPr sz="1600"/>
            </a:lvl3pPr>
            <a:lvl4pPr>
              <a:lnSpc>
                <a:spcPct val="100000"/>
              </a:lnSpc>
              <a:buClrTx/>
              <a:defRPr/>
            </a:lvl4pPr>
            <a:lvl5pPr>
              <a:buClrTx/>
              <a:defRPr/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Content #2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17920" y="2582334"/>
            <a:ext cx="4937760" cy="3378200"/>
          </a:xfrm>
        </p:spPr>
        <p:txBody>
          <a:bodyPr/>
          <a:lstStyle>
            <a:lvl2pPr>
              <a:lnSpc>
                <a:spcPct val="100000"/>
              </a:lnSpc>
              <a:buClrTx/>
              <a:defRPr/>
            </a:lvl2pPr>
            <a:lvl3pPr>
              <a:lnSpc>
                <a:spcPct val="100000"/>
              </a:lnSpc>
              <a:buClrTx/>
              <a:defRPr sz="1600"/>
            </a:lvl3pPr>
            <a:lvl4pPr>
              <a:lnSpc>
                <a:spcPct val="100000"/>
              </a:lnSpc>
              <a:buClrTx/>
              <a:defRPr/>
            </a:lvl4pPr>
            <a:lvl5pPr>
              <a:buClrTx/>
              <a:defRPr/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98480" y="6459785"/>
            <a:ext cx="1312025" cy="3651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8CF074CD-934D-404A-ACFA-C89B8DACAFC4}" type="slidenum">
              <a:rPr lang="en-US" smtClean="0"/>
              <a:pPr/>
              <a:t>‹#›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585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H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A3763"/>
                </a:solidFill>
              </a:defRPr>
            </a:lvl1pPr>
          </a:lstStyle>
          <a:p>
            <a:r>
              <a:rPr lang="en-US" dirty="0"/>
              <a:t>Title Only Slide (adjust size as needed)</a:t>
            </a:r>
            <a:br>
              <a:rPr lang="en-US" dirty="0"/>
            </a:br>
            <a:r>
              <a:rPr lang="en-US" dirty="0"/>
              <a:t>Heading Level 2 – no content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98482" y="6459785"/>
            <a:ext cx="1312025" cy="3651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8CF074CD-934D-404A-ACFA-C89B8DACAFC4}" type="slidenum">
              <a:rPr lang="en-US" smtClean="0"/>
              <a:pPr/>
              <a:t>‹#›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35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- No Heading Le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1A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rgbClr val="1A376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FAA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98482" y="6459785"/>
            <a:ext cx="1312025" cy="365125"/>
          </a:xfrm>
        </p:spPr>
        <p:txBody>
          <a:bodyPr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pPr algn="r"/>
            <a:fld id="{8CF074CD-934D-404A-ACFA-C89B8DACAF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869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1A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FAA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4800" b="0">
                <a:solidFill>
                  <a:srgbClr val="FAAC35"/>
                </a:solidFill>
              </a:defRPr>
            </a:lvl1pPr>
          </a:lstStyle>
          <a:p>
            <a:r>
              <a:rPr lang="en-US" dirty="0"/>
              <a:t>Content with Caption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98482" y="6459785"/>
            <a:ext cx="1312025" cy="365125"/>
          </a:xfrm>
        </p:spPr>
        <p:txBody>
          <a:bodyPr/>
          <a:lstStyle>
            <a:lvl1pPr>
              <a:defRPr sz="2400">
                <a:solidFill>
                  <a:srgbClr val="1A3763"/>
                </a:solidFill>
              </a:defRPr>
            </a:lvl1pPr>
          </a:lstStyle>
          <a:p>
            <a:fld id="{8CF074CD-934D-404A-ACFA-C89B8DACAFC4}" type="slidenum">
              <a:rPr lang="en-US" smtClean="0"/>
              <a:pPr/>
              <a:t>‹#›</a:t>
            </a:fld>
            <a:endParaRPr lang="en-US" dirty="0">
              <a:solidFill>
                <a:srgbClr val="1A3763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B76E3E5-7638-44A1-9797-60761A720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buClrTx/>
              <a:defRPr sz="2000"/>
            </a:lvl2pPr>
            <a:lvl3pPr>
              <a:lnSpc>
                <a:spcPct val="100000"/>
              </a:lnSpc>
              <a:buClrTx/>
              <a:defRPr sz="1800"/>
            </a:lvl3pPr>
            <a:lvl4pPr>
              <a:lnSpc>
                <a:spcPct val="100000"/>
              </a:lnSpc>
              <a:buClrTx/>
              <a:defRPr sz="1600"/>
            </a:lvl4pPr>
            <a:lvl5pPr>
              <a:lnSpc>
                <a:spcPct val="100000"/>
              </a:lnSpc>
              <a:buClrTx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618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 - H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1A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rgbClr val="FAA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4800" b="0">
                <a:solidFill>
                  <a:srgbClr val="FAAC35"/>
                </a:solidFill>
              </a:defRPr>
            </a:lvl1pPr>
          </a:lstStyle>
          <a:p>
            <a:r>
              <a:rPr lang="en-US" dirty="0"/>
              <a:t>Picture with Caption – Heading Level 2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rgbClr val="B6D8F2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90167" y="6459785"/>
            <a:ext cx="1312025" cy="3651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8CF074CD-934D-404A-ACFA-C89B8DACAFC4}" type="slidenum">
              <a:rPr lang="en-US" smtClean="0"/>
              <a:pPr/>
              <a:t>‹#›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954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FAA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b="0" i="0" u="non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CF074CD-934D-404A-ACFA-C89B8DACAFC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B977DAF-E1B2-4B82-A24A-C3842BD94D48}"/>
              </a:ext>
            </a:extLst>
          </p:cNvPr>
          <p:cNvPicPr/>
          <p:nvPr userDrawn="1"/>
        </p:nvPicPr>
        <p:blipFill>
          <a:blip r:embed="rId11">
            <a:alphaModFix amt="76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9" y="5276590"/>
            <a:ext cx="951182" cy="9511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188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0" i="0" u="none" kern="1200" spc="-50" baseline="0">
          <a:solidFill>
            <a:srgbClr val="1A3763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tx1"/>
        </a:buClr>
        <a:buFont typeface="Calibri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tx1"/>
        </a:buClr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tx1"/>
        </a:buClr>
        <a:buFont typeface="Calibri" pitchFamily="34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tx1"/>
        </a:buClr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alifornia Commission on Teacher Credentialing seal">
            <a:extLst>
              <a:ext uri="{FF2B5EF4-FFF2-40B4-BE49-F238E27FC236}">
                <a16:creationId xmlns:a16="http://schemas.microsoft.com/office/drawing/2014/main" id="{325C0A9C-9CE8-40ED-A977-8F459496F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313" y="237735"/>
            <a:ext cx="4022725" cy="4022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6DF1BD-0EBD-4ADD-829F-F6C8995A7C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Options for Candidates to Meet the Basic Skills Requirement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F81AC7-0AD9-4D7A-B36B-46984C16B6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August 2021</a:t>
            </a:r>
          </a:p>
        </p:txBody>
      </p:sp>
    </p:spTree>
    <p:extLst>
      <p:ext uri="{BB962C8B-B14F-4D97-AF65-F5344CB8AC3E}">
        <p14:creationId xmlns:p14="http://schemas.microsoft.com/office/powerpoint/2010/main" val="2917007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A3B2C-C17B-45BA-BFA0-3C459CAF1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Allowing a Single Course for Both Reading and Writing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DEE5F-7BCA-4225-A2B8-979715862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A80DA-D0C6-4712-B17F-24E7ED5ECB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338138" indent="-338138">
              <a:buFont typeface="Arial" panose="020B0604020202020204" pitchFamily="34" charset="0"/>
              <a:buChar char="•"/>
            </a:pPr>
            <a:r>
              <a:rPr lang="en-US" sz="3300" dirty="0"/>
              <a:t>Yes, it is allowable</a:t>
            </a:r>
          </a:p>
          <a:p>
            <a:pPr marL="338138" indent="-338138">
              <a:buFont typeface="Arial" panose="020B0604020202020204" pitchFamily="34" charset="0"/>
              <a:buChar char="•"/>
            </a:pPr>
            <a:r>
              <a:rPr lang="en-US" sz="3300" dirty="0"/>
              <a:t>Rhetoric is listed in the law under both Reading and Writing and may be </a:t>
            </a:r>
            <a:r>
              <a:rPr lang="en-US" sz="3300" u="sng" dirty="0"/>
              <a:t>automatically</a:t>
            </a:r>
            <a:r>
              <a:rPr lang="en-US" sz="3300" dirty="0"/>
              <a:t> counted for both</a:t>
            </a:r>
          </a:p>
          <a:p>
            <a:pPr marL="338138" indent="-338138">
              <a:buFont typeface="Arial" panose="020B0604020202020204" pitchFamily="34" charset="0"/>
              <a:buChar char="•"/>
            </a:pPr>
            <a:r>
              <a:rPr lang="en-US" sz="3300" dirty="0"/>
              <a:t>Other courses may be accepted if the application is accompanied by a letter from the registrar or department chair </a:t>
            </a:r>
            <a:r>
              <a:rPr lang="en-US" sz="3300" u="sng" dirty="0"/>
              <a:t>of the institution where the candidate has taken the course </a:t>
            </a:r>
            <a:r>
              <a:rPr lang="en-US" sz="3300" dirty="0"/>
              <a:t>attesting that it covers both areas.</a:t>
            </a:r>
          </a:p>
        </p:txBody>
      </p:sp>
    </p:spTree>
    <p:extLst>
      <p:ext uri="{BB962C8B-B14F-4D97-AF65-F5344CB8AC3E}">
        <p14:creationId xmlns:p14="http://schemas.microsoft.com/office/powerpoint/2010/main" val="1413124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08045-29BE-418C-83A7-A8B73C47D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Letters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1782E0-E567-4ECF-A8D0-548AE3AB3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pPr/>
              <a:t>11</a:t>
            </a:fld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E5128D-BAD3-46B3-B942-026BA4CD50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 course which does not fit the guidance can still be accepted if a letter from the registrar or appropriate department chair verifies the content. </a:t>
            </a:r>
          </a:p>
          <a:p>
            <a:r>
              <a:rPr lang="en-US" sz="3200" dirty="0"/>
              <a:t>Example: course from the Computer Science department used to clear Mathematics. </a:t>
            </a:r>
          </a:p>
        </p:txBody>
      </p:sp>
    </p:spTree>
    <p:extLst>
      <p:ext uri="{BB962C8B-B14F-4D97-AF65-F5344CB8AC3E}">
        <p14:creationId xmlns:p14="http://schemas.microsoft.com/office/powerpoint/2010/main" val="3330922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3B23C-97E2-4E16-97CA-5FEE806B1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Options for Meeting BSR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8AF83-93C5-4967-A14F-D03B40A81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86709-FD2A-4C33-A8EA-9E6DBC492A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Combination Coursework/Exam: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3200" dirty="0"/>
              <a:t>Only available through Commission approved programs.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3200" dirty="0"/>
              <a:t>All conditions on coursework apply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3200" dirty="0"/>
              <a:t>May use </a:t>
            </a:r>
            <a:r>
              <a:rPr lang="en-US" sz="3200" u="sng" dirty="0"/>
              <a:t>any</a:t>
            </a:r>
            <a:r>
              <a:rPr lang="en-US" sz="3200" dirty="0"/>
              <a:t> of the available exam options</a:t>
            </a:r>
          </a:p>
        </p:txBody>
      </p:sp>
    </p:spTree>
    <p:extLst>
      <p:ext uri="{BB962C8B-B14F-4D97-AF65-F5344CB8AC3E}">
        <p14:creationId xmlns:p14="http://schemas.microsoft.com/office/powerpoint/2010/main" val="2825016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A0582-ADBB-4E7E-A8A5-32E344A6D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Examples of Combination Option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EB3CC-9142-4804-84DB-5599F8C4E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ABD56-98DB-4053-A794-2676A0FC6C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u="sng" dirty="0"/>
              <a:t>Example 1</a:t>
            </a:r>
          </a:p>
          <a:p>
            <a:pPr marL="225425" indent="-225425"/>
            <a:r>
              <a:rPr lang="en-US" sz="2800" dirty="0"/>
              <a:t>Candidate passed CBEST Reading and Writing</a:t>
            </a:r>
          </a:p>
          <a:p>
            <a:pPr marL="225425" indent="-225425"/>
            <a:r>
              <a:rPr lang="en-US" sz="2800" dirty="0"/>
              <a:t>Candidate has not taken or not passed CBEST Mathematics</a:t>
            </a:r>
          </a:p>
          <a:p>
            <a:pPr marL="225425" indent="-225425"/>
            <a:r>
              <a:rPr lang="en-US" sz="2800" dirty="0"/>
              <a:t>Candidate has taken Math 31: Introduction to Linear Algebra at CSUS, earned B+</a:t>
            </a:r>
          </a:p>
          <a:p>
            <a:pPr marL="225425" indent="-225425"/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Program may determine this candidate meets BSR through the Combination option.</a:t>
            </a:r>
          </a:p>
        </p:txBody>
      </p:sp>
    </p:spTree>
    <p:extLst>
      <p:ext uri="{BB962C8B-B14F-4D97-AF65-F5344CB8AC3E}">
        <p14:creationId xmlns:p14="http://schemas.microsoft.com/office/powerpoint/2010/main" val="3506517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68CE3-78BA-476E-8E4F-DB6DA7B9D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Examples of Combination Option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38105-424B-4DFE-9C8D-55FB6E69A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F44C2-1C7E-4528-8DC3-6BD313B0F5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91440" indent="0" algn="ctr">
              <a:buNone/>
            </a:pPr>
            <a:r>
              <a:rPr lang="en-US" sz="3200" u="sng" dirty="0"/>
              <a:t>Example 2</a:t>
            </a:r>
          </a:p>
          <a:p>
            <a:pPr marL="225425" indent="-225425"/>
            <a:r>
              <a:rPr lang="en-US" sz="2800" dirty="0"/>
              <a:t>Candidate has passed CBEST Mathematics</a:t>
            </a:r>
          </a:p>
          <a:p>
            <a:pPr marL="225425" indent="-225425"/>
            <a:r>
              <a:rPr lang="en-US" sz="2800" dirty="0"/>
              <a:t>Candidate has not taken CBEST Reading or Writing</a:t>
            </a:r>
          </a:p>
          <a:p>
            <a:pPr marL="225425" indent="-225425"/>
            <a:r>
              <a:rPr lang="en-US" sz="2800" dirty="0"/>
              <a:t>Candidate scored 3 on AP English test (which may count for English and Writing)</a:t>
            </a:r>
          </a:p>
          <a:p>
            <a:pPr marL="225425" indent="-225425"/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Program may determine this person meets BSR through Combination option. </a:t>
            </a:r>
          </a:p>
        </p:txBody>
      </p:sp>
    </p:spTree>
    <p:extLst>
      <p:ext uri="{BB962C8B-B14F-4D97-AF65-F5344CB8AC3E}">
        <p14:creationId xmlns:p14="http://schemas.microsoft.com/office/powerpoint/2010/main" val="2289643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C64F4-C67D-4EBC-98CF-774A9C216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 for Online Recommendations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AD6A35-2C6D-4818-AB23-92D1149FF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4F7BA-D4CF-41CF-BD07-CD62C60C3F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Form 41-BSR (or other written verification) must accompany online recommendations from a Commission approved preparation program for:</a:t>
            </a:r>
          </a:p>
          <a:p>
            <a:pPr marL="1143000" indent="-457200">
              <a:buFont typeface="Arial" panose="020B0604020202020204" pitchFamily="34" charset="0"/>
              <a:buChar char="•"/>
            </a:pPr>
            <a:r>
              <a:rPr lang="en-US" sz="2800" dirty="0"/>
              <a:t>Coursework option, or</a:t>
            </a:r>
          </a:p>
          <a:p>
            <a:pPr marL="1143000" indent="-457200">
              <a:buFont typeface="Arial" panose="020B0604020202020204" pitchFamily="34" charset="0"/>
              <a:buChar char="•"/>
            </a:pPr>
            <a:r>
              <a:rPr lang="en-US" sz="2800" dirty="0"/>
              <a:t>Combination option</a:t>
            </a:r>
          </a:p>
          <a:p>
            <a:pPr marL="685800" indent="0">
              <a:buNone/>
            </a:pPr>
            <a:endParaRPr lang="en-US" sz="2800" dirty="0"/>
          </a:p>
          <a:p>
            <a:r>
              <a:rPr lang="en-US" sz="2800" dirty="0"/>
              <a:t>Form 41-BSR not necessary if using CBEST or CSET scores to meet the requirement </a:t>
            </a:r>
          </a:p>
        </p:txBody>
      </p:sp>
    </p:spTree>
    <p:extLst>
      <p:ext uri="{BB962C8B-B14F-4D97-AF65-F5344CB8AC3E}">
        <p14:creationId xmlns:p14="http://schemas.microsoft.com/office/powerpoint/2010/main" val="2242383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A134D-4D7E-4BF7-AE91-08F4AFB08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for Paper Applications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F7BE9B-C890-43F4-B44E-B747BC0D0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pPr/>
              <a:t>16</a:t>
            </a:fld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AA5A1-AC93-45AC-B3BD-4A96E2CD9E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Commission-approved preparation programs: Form 41-BSR must accompany submissions for:</a:t>
            </a:r>
          </a:p>
          <a:p>
            <a:pPr marL="1143000" indent="-457200">
              <a:buFont typeface="Arial" panose="020B0604020202020204" pitchFamily="34" charset="0"/>
              <a:buChar char="•"/>
            </a:pPr>
            <a:r>
              <a:rPr lang="en-US" sz="2800" dirty="0"/>
              <a:t>Coursework option, or</a:t>
            </a:r>
          </a:p>
          <a:p>
            <a:pPr marL="1143000" indent="-457200">
              <a:buFont typeface="Arial" panose="020B0604020202020204" pitchFamily="34" charset="0"/>
              <a:buChar char="•"/>
            </a:pPr>
            <a:r>
              <a:rPr lang="en-US" sz="2800" dirty="0"/>
              <a:t>Combination option</a:t>
            </a:r>
          </a:p>
          <a:p>
            <a:pPr marL="685800" indent="0">
              <a:buNone/>
            </a:pPr>
            <a:endParaRPr lang="en-US" sz="2400" dirty="0"/>
          </a:p>
          <a:p>
            <a:r>
              <a:rPr lang="en-US" sz="2800" dirty="0"/>
              <a:t>All other agencies: 41-BSR is encouraged but not required as Commission staff must verify the requirement with official transcripts.</a:t>
            </a:r>
          </a:p>
          <a:p>
            <a:pPr marL="1143000" lvl="4" indent="-457200"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Pct val="100000"/>
            </a:pPr>
            <a:r>
              <a:rPr lang="en-US" sz="2800" dirty="0"/>
              <a:t>The Commission is</a:t>
            </a:r>
            <a:r>
              <a:rPr lang="en-US" sz="2800" b="1" dirty="0"/>
              <a:t> </a:t>
            </a:r>
            <a:r>
              <a:rPr lang="en-US" sz="2800" b="1" u="sng" dirty="0"/>
              <a:t>not</a:t>
            </a:r>
            <a:r>
              <a:rPr lang="en-US" sz="2800" b="1" dirty="0"/>
              <a:t> </a:t>
            </a:r>
            <a:r>
              <a:rPr lang="en-US" sz="2800" dirty="0"/>
              <a:t>able to verify the Combination option</a:t>
            </a:r>
          </a:p>
          <a:p>
            <a:endParaRPr lang="en-US" sz="2800" dirty="0"/>
          </a:p>
          <a:p>
            <a:pPr marL="749808" lvl="4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11998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374B0-722D-4379-8F4B-EAA444448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all this mean?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04ED1D-4153-4BD6-A319-D25B5C2B3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A546E-C4AC-437A-AA75-7A3EE61E17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79400" indent="-2794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Many candidates/applicants should be able to meet BSR with existing coursework used to fulfill general education requirements, AA or BA/BS degrees as long as conditions are met.</a:t>
            </a:r>
          </a:p>
          <a:p>
            <a:pPr marL="279400" indent="-2794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There is no need for institutions to build new “courses” for these new options.</a:t>
            </a:r>
          </a:p>
          <a:p>
            <a:pPr marL="279400" indent="-2794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Yes, a review of a candidate’s coursework/transcripts/examinations will be necessary.</a:t>
            </a:r>
          </a:p>
        </p:txBody>
      </p:sp>
    </p:spTree>
    <p:extLst>
      <p:ext uri="{BB962C8B-B14F-4D97-AF65-F5344CB8AC3E}">
        <p14:creationId xmlns:p14="http://schemas.microsoft.com/office/powerpoint/2010/main" val="3293986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EA098-860A-4880-9A35-A95004AF8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all this mean?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CF97C5-978E-499A-967C-AFA1473E5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3C95B-9211-4E40-87E4-7EBFC65F64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spcAft>
                <a:spcPts val="1200"/>
              </a:spcAft>
            </a:pPr>
            <a:r>
              <a:rPr lang="en-US" sz="3200" dirty="0"/>
              <a:t>These new options may be implemented today.</a:t>
            </a:r>
          </a:p>
          <a:p>
            <a:pPr marL="457200" indent="-457200"/>
            <a:r>
              <a:rPr lang="en-US" sz="3200" dirty="0"/>
              <a:t>These new options are available for any candidate or individual who needs to demonstrate basic skills for a credential or certificate.</a:t>
            </a:r>
          </a:p>
        </p:txBody>
      </p:sp>
    </p:spTree>
    <p:extLst>
      <p:ext uri="{BB962C8B-B14F-4D97-AF65-F5344CB8AC3E}">
        <p14:creationId xmlns:p14="http://schemas.microsoft.com/office/powerpoint/2010/main" val="1400787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1D52E-1C9A-43F8-9073-8DCA76378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all this mean?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5E24DA-F375-4D4F-9D27-9D0FC853C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FE47F-68E9-46C0-87C8-8AA9D1A3EE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228448" cy="4023360"/>
          </a:xfrm>
        </p:spPr>
        <p:txBody>
          <a:bodyPr>
            <a:noAutofit/>
          </a:bodyPr>
          <a:lstStyle/>
          <a:p>
            <a:pPr marL="91440" indent="0">
              <a:buNone/>
            </a:pPr>
            <a:r>
              <a:rPr lang="en-US" sz="3200" dirty="0"/>
              <a:t>Commission approved programs:</a:t>
            </a:r>
          </a:p>
          <a:p>
            <a:pPr marL="657225" lvl="1" indent="-457200" defTabSz="58420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Document your process.</a:t>
            </a:r>
          </a:p>
          <a:p>
            <a:pPr marL="657225" lvl="1" indent="-457200" defTabSz="584200">
              <a:buFont typeface="+mj-lt"/>
              <a:buAutoNum type="arabicPeriod"/>
            </a:pPr>
            <a:endParaRPr lang="en-US" sz="2800" dirty="0"/>
          </a:p>
          <a:p>
            <a:pPr marL="657225" lvl="1" indent="-457200">
              <a:buFont typeface="+mj-lt"/>
              <a:buAutoNum type="arabicPeriod"/>
            </a:pPr>
            <a:r>
              <a:rPr lang="en-US" sz="2800" dirty="0"/>
              <a:t>Keep appropriate records for each candidate as to how they met BSR. </a:t>
            </a:r>
          </a:p>
          <a:p>
            <a:pPr marL="584200" lvl="1" indent="-384175">
              <a:buNone/>
            </a:pPr>
            <a:endParaRPr lang="en-US" sz="2800" dirty="0"/>
          </a:p>
          <a:p>
            <a:pPr marL="384175" lvl="1" indent="-384175">
              <a:buNone/>
            </a:pPr>
            <a:r>
              <a:rPr lang="en-US" sz="2800" dirty="0"/>
              <a:t>	</a:t>
            </a:r>
            <a:r>
              <a:rPr lang="en-US" sz="2800" b="1" dirty="0"/>
              <a:t>Verification of implementation of appropriate processes will be built into the regular accreditation process (Common Standard 1).</a:t>
            </a:r>
          </a:p>
        </p:txBody>
      </p:sp>
    </p:spTree>
    <p:extLst>
      <p:ext uri="{BB962C8B-B14F-4D97-AF65-F5344CB8AC3E}">
        <p14:creationId xmlns:p14="http://schemas.microsoft.com/office/powerpoint/2010/main" val="1538895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A24AF-E5BA-4C5E-9754-F3FA76544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Change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5BD0FF-BAD6-459E-AC3B-FE69321AA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pPr/>
              <a:t>2</a:t>
            </a:fld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4A312-7192-485E-80DC-0843A19BA5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38138" indent="-246063"/>
            <a:r>
              <a:rPr lang="en-US" sz="3200" dirty="0"/>
              <a:t>Severe and persistent teacher shortage required a reevaluation of testing requirements and desire to “right size” testing for future educators</a:t>
            </a:r>
          </a:p>
          <a:p>
            <a:pPr marL="338138" indent="-246063"/>
            <a:r>
              <a:rPr lang="en-US" sz="3200" dirty="0"/>
              <a:t>Recognition that there are multiple valid ways to demonstrate basic skills competence</a:t>
            </a:r>
          </a:p>
          <a:p>
            <a:pPr marL="338138" indent="-246063"/>
            <a:r>
              <a:rPr lang="en-US" sz="3200" dirty="0"/>
              <a:t>Recognition that successful completion of coursework at the collegiate level has meaning</a:t>
            </a:r>
          </a:p>
        </p:txBody>
      </p:sp>
    </p:spTree>
    <p:extLst>
      <p:ext uri="{BB962C8B-B14F-4D97-AF65-F5344CB8AC3E}">
        <p14:creationId xmlns:p14="http://schemas.microsoft.com/office/powerpoint/2010/main" val="73530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60BC8-0B14-4729-8454-4FA9050E9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FAQs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496E2-33F4-4357-B055-01311D9BE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38EA4-E7A0-47F4-9F96-6DC16F7920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Can we use this with former students who were stopped from continuing to progress?  </a:t>
            </a:r>
            <a:r>
              <a:rPr lang="en-US" sz="3200" i="1" dirty="0"/>
              <a:t>Yes, these options are available to all individuals who need to meet BSR.</a:t>
            </a:r>
          </a:p>
          <a:p>
            <a:endParaRPr lang="en-US" sz="3200" i="1" dirty="0"/>
          </a:p>
          <a:p>
            <a:r>
              <a:rPr lang="en-US" sz="3200" dirty="0"/>
              <a:t>Is there are recency requirement on the coursework?  </a:t>
            </a:r>
            <a:r>
              <a:rPr lang="en-US" sz="3200" i="1"/>
              <a:t>No.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445884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85401-F1FC-48E5-AF57-521272B90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FAQs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97B5E-C598-496E-8277-A8B937BCA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53AF1-EC0D-4D99-9A20-3EF7732139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Who needs to submit the documentation for the candidate to CTC?  </a:t>
            </a:r>
            <a:r>
              <a:rPr lang="en-US" sz="3200" i="1" dirty="0"/>
              <a:t>Only the authorized submitters from a Commission approved program may submit the necessary documentation to CTC.</a:t>
            </a:r>
          </a:p>
          <a:p>
            <a:endParaRPr lang="en-US" sz="3200" i="1" dirty="0"/>
          </a:p>
          <a:p>
            <a:r>
              <a:rPr lang="en-US" sz="3200" dirty="0"/>
              <a:t>Can we accept coursework from out of state institutions?  </a:t>
            </a:r>
            <a:r>
              <a:rPr lang="en-US" sz="3200" i="1" dirty="0"/>
              <a:t>Yes, if the coursework meets the required conditions.</a:t>
            </a:r>
          </a:p>
        </p:txBody>
      </p:sp>
    </p:spTree>
    <p:extLst>
      <p:ext uri="{BB962C8B-B14F-4D97-AF65-F5344CB8AC3E}">
        <p14:creationId xmlns:p14="http://schemas.microsoft.com/office/powerpoint/2010/main" val="193593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85401-F1FC-48E5-AF57-521272B90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FAQs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97B5E-C598-496E-8277-A8B937BCA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53AF1-EC0D-4D99-9A20-3EF7732139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/>
              <a:t>Will courses where the student earned “credit” or “pass” in place of a letter grade be acceptable?  </a:t>
            </a:r>
            <a:r>
              <a:rPr lang="en-US" sz="3200" i="1" dirty="0"/>
              <a:t>Yes.  If no letter grade is earned, a course designated with “credit” or “pass” would be acceptable.</a:t>
            </a:r>
          </a:p>
          <a:p>
            <a:r>
              <a:rPr lang="en-US" sz="3200" dirty="0"/>
              <a:t>Can all programs verify BSR, or is this only available to preliminary preparations programs? </a:t>
            </a:r>
            <a:r>
              <a:rPr lang="en-US" sz="3200" i="1" dirty="0"/>
              <a:t>All Commission-approved programs, including Intern, Induction, CTEL, and CTE programs have the authority in statute to verify the BSR.</a:t>
            </a:r>
          </a:p>
        </p:txBody>
      </p:sp>
    </p:spTree>
    <p:extLst>
      <p:ext uri="{BB962C8B-B14F-4D97-AF65-F5344CB8AC3E}">
        <p14:creationId xmlns:p14="http://schemas.microsoft.com/office/powerpoint/2010/main" val="1537217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85401-F1FC-48E5-AF57-521272B90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FAQs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97B5E-C598-496E-8277-A8B937BCA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53AF1-EC0D-4D99-9A20-3EF7732139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does “degree applicable” mean? Does that mean the course must have been a part of the required coursework for the candidate’s degree program?  </a:t>
            </a:r>
            <a:r>
              <a:rPr lang="en-US" sz="3200" i="1" dirty="0"/>
              <a:t>No.  Degree applicable means that the course is non-remedial and could be applied towards the undergraduate requirements of a Bachelor’s degree or for an Associates degree, or is transferred to a four-year institution.</a:t>
            </a:r>
          </a:p>
        </p:txBody>
      </p:sp>
    </p:spTree>
    <p:extLst>
      <p:ext uri="{BB962C8B-B14F-4D97-AF65-F5344CB8AC3E}">
        <p14:creationId xmlns:p14="http://schemas.microsoft.com/office/powerpoint/2010/main" val="2477257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85401-F1FC-48E5-AF57-521272B90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97B5E-C598-496E-8277-A8B937BCA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53AF1-EC0D-4D99-9A20-3EF7732139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91440" indent="0">
              <a:buNone/>
            </a:pPr>
            <a:endParaRPr lang="en-US" sz="32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5101AB-2DC5-47D9-B752-65725E73B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505"/>
            <a:ext cx="12192000" cy="623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42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C6E3F-7425-4BA0-B98D-A970C0BE0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26AF9-C16D-41E5-9B5D-E4E127B55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026" name="Picture 2" descr="Clipart Person Thinking - ClipArt Best">
            <a:extLst>
              <a:ext uri="{FF2B5EF4-FFF2-40B4-BE49-F238E27FC236}">
                <a16:creationId xmlns:a16="http://schemas.microsoft.com/office/drawing/2014/main" id="{FCDF7B34-EA5D-41D6-A578-77740E7C99C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5165" y="2163562"/>
            <a:ext cx="5155096" cy="386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902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9C414-53FC-5346-A760-48412294B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 for your attendance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8AEFE-239D-7C4C-9225-09076B21C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9" name="Picture 8" descr="Commission on Teacher Credentialing Logo">
            <a:extLst>
              <a:ext uri="{FF2B5EF4-FFF2-40B4-BE49-F238E27FC236}">
                <a16:creationId xmlns:a16="http://schemas.microsoft.com/office/drawing/2014/main" id="{16D3C3C8-D251-FF49-9B7C-0A1FD359D21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70" y="2371861"/>
            <a:ext cx="2806810" cy="275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58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AFB69-B797-44B1-B5D2-DC42CDE3D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change?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7A671-0701-416F-98DF-2704E5CA3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BA1B8-06D5-4571-9A34-64146B6019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25425" indent="-2254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cs typeface="Arial" panose="020B0604020202020204" pitchFamily="34" charset="0"/>
              </a:rPr>
              <a:t>Recognition of the imperative to expand and diversify the teaching workforce in California</a:t>
            </a:r>
          </a:p>
          <a:p>
            <a:pPr marL="225425" indent="-2254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cs typeface="Arial" panose="020B0604020202020204" pitchFamily="34" charset="0"/>
              </a:rPr>
              <a:t>To reduce the financial hardship experienced by individuals as they prepare to become members of the education profession.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759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E7984-A3E6-B044-8E0A-4A355DEB6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AB 130 (Chap. 44, Stats 2021)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4995C-1316-D745-9E29-0C6DBF22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02789-103E-224D-8D74-DC78521098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3600" dirty="0"/>
              <a:t>The bottom line:</a:t>
            </a:r>
          </a:p>
          <a:p>
            <a:pPr marL="280988" indent="-280988"/>
            <a:r>
              <a:rPr lang="en-US" sz="3600" dirty="0"/>
              <a:t>The 2021-2022 Budget Trailer Bill expanded the list of options available to candidates to meet the Basic Skills Requirement to include coursework and a mix and match option of coursework and exam subtests.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253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24ED8-F27D-4C73-8504-ED72046D4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Previous Options for Meeting BSR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28C914-F908-4CD6-8EE5-13E146B86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50A8D-6ECC-4F3F-B0D8-0DC3C5E1CC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91440" indent="0">
              <a:buNone/>
            </a:pPr>
            <a:r>
              <a:rPr lang="en-US" sz="3200" dirty="0"/>
              <a:t>1.	Pass CBEST</a:t>
            </a:r>
          </a:p>
          <a:p>
            <a:pPr marL="91440" indent="0">
              <a:buNone/>
            </a:pPr>
            <a:r>
              <a:rPr lang="en-US" sz="3200" dirty="0"/>
              <a:t>2.	Pass CSET: MS + Writing Skills Exam</a:t>
            </a:r>
          </a:p>
          <a:p>
            <a:pPr marL="91440" indent="0">
              <a:buNone/>
            </a:pPr>
            <a:r>
              <a:rPr lang="en-US" sz="3200" dirty="0"/>
              <a:t>3.	Pass CSU Early Assessment or CSU Placement Exams</a:t>
            </a:r>
          </a:p>
          <a:p>
            <a:pPr marL="91440" indent="0">
              <a:buNone/>
            </a:pPr>
            <a:r>
              <a:rPr lang="en-US" sz="3200" dirty="0"/>
              <a:t>4.	Qualifying score on SAT/ACT</a:t>
            </a:r>
          </a:p>
          <a:p>
            <a:pPr marL="91440" indent="0">
              <a:buNone/>
            </a:pPr>
            <a:r>
              <a:rPr lang="en-US" sz="3200" dirty="0"/>
              <a:t>5.	3 or Higher on AP Exam</a:t>
            </a:r>
          </a:p>
          <a:p>
            <a:pPr marL="91440" indent="0">
              <a:buNone/>
            </a:pPr>
            <a:r>
              <a:rPr lang="en-US" sz="3200" dirty="0"/>
              <a:t>6.	Basic Skills Exam from Another State</a:t>
            </a:r>
          </a:p>
        </p:txBody>
      </p:sp>
    </p:spTree>
    <p:extLst>
      <p:ext uri="{BB962C8B-B14F-4D97-AF65-F5344CB8AC3E}">
        <p14:creationId xmlns:p14="http://schemas.microsoft.com/office/powerpoint/2010/main" val="1099967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D2F48-CD6F-477F-A8B3-6BD946454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New Options: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7D08D-44CD-4530-9C64-4D9BEDC03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DAC1F-DDB7-48A5-8F3C-C8F83F51CD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7.	Coursework Option</a:t>
            </a:r>
          </a:p>
          <a:p>
            <a:pPr marL="0" indent="0">
              <a:buNone/>
            </a:pPr>
            <a:r>
              <a:rPr lang="en-US" sz="3200" dirty="0"/>
              <a:t>8. 	Combination Coursework and Exams Option </a:t>
            </a:r>
          </a:p>
        </p:txBody>
      </p:sp>
    </p:spTree>
    <p:extLst>
      <p:ext uri="{BB962C8B-B14F-4D97-AF65-F5344CB8AC3E}">
        <p14:creationId xmlns:p14="http://schemas.microsoft.com/office/powerpoint/2010/main" val="1641163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00718-5EE7-45B0-B48F-F885506E3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Options for Meeting BSR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60E5CE-1E0F-40BA-A3CF-F2CAC573E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31E28-4BA8-4CC4-A06D-C7DC878FEC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91440" indent="0">
              <a:buNone/>
            </a:pPr>
            <a:r>
              <a:rPr lang="en-US" sz="2800" dirty="0"/>
              <a:t>Coursework option conditions:</a:t>
            </a:r>
          </a:p>
          <a:p>
            <a:pPr marL="542925" lvl="1" indent="-342900"/>
            <a:r>
              <a:rPr lang="en-US" sz="2800" dirty="0"/>
              <a:t>Must have been taken at a regionally accredited institution of higher education</a:t>
            </a:r>
          </a:p>
          <a:p>
            <a:pPr marL="542925" lvl="1" indent="-342900"/>
            <a:r>
              <a:rPr lang="en-US" sz="2800" dirty="0"/>
              <a:t>Can include community college coursework (whether used for transfer or not)</a:t>
            </a:r>
          </a:p>
          <a:p>
            <a:pPr marL="542925" lvl="1" indent="-342900"/>
            <a:r>
              <a:rPr lang="en-US" sz="2800" dirty="0"/>
              <a:t>Candidate must have achieved a grade of B- or better, Pass, or Credit</a:t>
            </a:r>
          </a:p>
          <a:p>
            <a:pPr marL="542925" lvl="1" indent="-342900"/>
            <a:r>
              <a:rPr lang="en-US" sz="2800" dirty="0"/>
              <a:t>Course must have been the equivalent of 3 semester units or 4.5 quarter units</a:t>
            </a:r>
          </a:p>
          <a:p>
            <a:pPr marL="542925" lvl="1" indent="-342900"/>
            <a:r>
              <a:rPr lang="en-US" sz="2800" dirty="0"/>
              <a:t>Course must be degree applicable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825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075D5-ED5D-46A9-8CB3-119A8261B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Options for Meeting BSR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0337F-D216-4D52-921C-8B9A5C23F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1CC63-33B8-49DF-989D-513D12F0E0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Coursework option conditions: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800" dirty="0"/>
              <a:t>Cannot be professional development classes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800" dirty="0"/>
              <a:t>Cannot be continuing education units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800" dirty="0"/>
              <a:t>Cannot be in-service training or workshops</a:t>
            </a:r>
          </a:p>
        </p:txBody>
      </p:sp>
    </p:spTree>
    <p:extLst>
      <p:ext uri="{BB962C8B-B14F-4D97-AF65-F5344CB8AC3E}">
        <p14:creationId xmlns:p14="http://schemas.microsoft.com/office/powerpoint/2010/main" val="2497734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401B3-A8C9-419E-B42B-4642FDAAA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courses are allowed?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2A50E-39BB-4D22-BAA4-5551DFC2B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B4402-E054-424C-AB53-7B2CE2075A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38138" indent="-338138">
              <a:buFont typeface="Arial" panose="020B0604020202020204" pitchFamily="34" charset="0"/>
              <a:buChar char="•"/>
            </a:pPr>
            <a:r>
              <a:rPr lang="en-US" sz="2800" b="1" u="sng" dirty="0">
                <a:solidFill>
                  <a:schemeClr val="bg2">
                    <a:lumMod val="50000"/>
                  </a:schemeClr>
                </a:solidFill>
              </a:rPr>
              <a:t>Reading</a:t>
            </a:r>
            <a:r>
              <a:rPr lang="en-US" sz="2800" u="sng" dirty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en-US" sz="2800" dirty="0"/>
              <a:t> critical thinking, literature, philosophy, rhetoric, textual analysis</a:t>
            </a:r>
          </a:p>
          <a:p>
            <a:pPr marL="338138" indent="-338138">
              <a:buFont typeface="Arial" panose="020B0604020202020204" pitchFamily="34" charset="0"/>
              <a:buChar char="•"/>
            </a:pPr>
            <a:r>
              <a:rPr lang="en-US" sz="2800" b="1" u="sng" dirty="0">
                <a:solidFill>
                  <a:schemeClr val="bg2">
                    <a:lumMod val="50000"/>
                  </a:schemeClr>
                </a:solidFill>
              </a:rPr>
              <a:t>Writing</a:t>
            </a:r>
            <a:r>
              <a:rPr lang="en-US" sz="2800" u="sng" dirty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en-US" sz="2800" dirty="0"/>
              <a:t> composition, English, rhetoric, written communication, writing</a:t>
            </a:r>
          </a:p>
          <a:p>
            <a:pPr marL="338138" indent="-338138">
              <a:buFont typeface="Arial" panose="020B0604020202020204" pitchFamily="34" charset="0"/>
              <a:buChar char="•"/>
            </a:pPr>
            <a:r>
              <a:rPr lang="en-US" sz="2800" b="1" u="sng" dirty="0">
                <a:solidFill>
                  <a:schemeClr val="bg2">
                    <a:lumMod val="50000"/>
                  </a:schemeClr>
                </a:solidFill>
              </a:rPr>
              <a:t>Mathematics</a:t>
            </a:r>
            <a:r>
              <a:rPr lang="en-US" sz="2800" u="sng" dirty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en-US" sz="2800" dirty="0"/>
              <a:t> algebra, geometry, mathematics, quantitative reasoning, statistics.</a:t>
            </a:r>
          </a:p>
        </p:txBody>
      </p:sp>
    </p:spTree>
    <p:extLst>
      <p:ext uri="{BB962C8B-B14F-4D97-AF65-F5344CB8AC3E}">
        <p14:creationId xmlns:p14="http://schemas.microsoft.com/office/powerpoint/2010/main" val="1183256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75&quot;/&gt;&lt;/object&gt;&lt;/object&gt;&lt;object type=&quot;8&quot; unique_id=&quot;10006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TC Template 2020" id="{18D2E04C-FAD4-4880-9F2E-5059450E180D}" vid="{9C8CAB18-8F9C-4B67-80CE-8BA432E949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00C9505E3AF44BEE2BA095A360824" ma:contentTypeVersion="11" ma:contentTypeDescription="Create a new document." ma:contentTypeScope="" ma:versionID="f81468c2bff6de8366187a2bb6fc6774">
  <xsd:schema xmlns:xsd="http://www.w3.org/2001/XMLSchema" xmlns:xs="http://www.w3.org/2001/XMLSchema" xmlns:p="http://schemas.microsoft.com/office/2006/metadata/properties" xmlns:ns2="9803f46a-11bf-48f7-81fb-4a99cde79948" xmlns:ns3="4c3acd45-541a-447d-b100-853e2f4c1c0f" targetNamespace="http://schemas.microsoft.com/office/2006/metadata/properties" ma:root="true" ma:fieldsID="d8a44b4719eb1e8702ba67ed82051da6" ns2:_="" ns3:_="">
    <xsd:import namespace="9803f46a-11bf-48f7-81fb-4a99cde79948"/>
    <xsd:import namespace="4c3acd45-541a-447d-b100-853e2f4c1c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03f46a-11bf-48f7-81fb-4a99cde799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3acd45-541a-447d-b100-853e2f4c1c0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06C0BA-07EB-4212-9373-EFE746B1D1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0FF3BE-BCDB-4724-8116-11BE3713C401}">
  <ds:schemaRefs>
    <ds:schemaRef ds:uri="http://schemas.microsoft.com/office/2006/metadata/properties"/>
    <ds:schemaRef ds:uri="http://purl.org/dc/dcmitype/"/>
    <ds:schemaRef ds:uri="http://purl.org/dc/elements/1.1/"/>
    <ds:schemaRef ds:uri="0c5ac053-8fed-4028-8ff0-6417648cae7f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02345c99-b385-40b7-b52d-9ac341d43a8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B65187E-1F35-43E7-80AE-8E518538B0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03f46a-11bf-48f7-81fb-4a99cde79948"/>
    <ds:schemaRef ds:uri="4c3acd45-541a-447d-b100-853e2f4c1c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CTC Template 2020</Template>
  <TotalTime>379</TotalTime>
  <Words>1132</Words>
  <Application>Microsoft Office PowerPoint</Application>
  <PresentationFormat>Widescreen</PresentationFormat>
  <Paragraphs>143</Paragraphs>
  <Slides>26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Retrospect</vt:lpstr>
      <vt:lpstr>New Options for Candidates to Meet the Basic Skills Requirement</vt:lpstr>
      <vt:lpstr>Why the Change</vt:lpstr>
      <vt:lpstr>Why the change?</vt:lpstr>
      <vt:lpstr>AB 130 (Chap. 44, Stats 2021)</vt:lpstr>
      <vt:lpstr>Previous Options for Meeting BSR</vt:lpstr>
      <vt:lpstr>Two New Options:</vt:lpstr>
      <vt:lpstr>New Options for Meeting BSR</vt:lpstr>
      <vt:lpstr>New Options for Meeting BSR</vt:lpstr>
      <vt:lpstr>What courses are allowed?</vt:lpstr>
      <vt:lpstr>Allowing a Single Course for Both Reading and Writing</vt:lpstr>
      <vt:lpstr>Support Letters</vt:lpstr>
      <vt:lpstr>New Options for Meeting BSR</vt:lpstr>
      <vt:lpstr>Examples of Combination Option</vt:lpstr>
      <vt:lpstr>Examples of Combination Option</vt:lpstr>
      <vt:lpstr>Process for Online Recommendations</vt:lpstr>
      <vt:lpstr>Process for Paper Applications</vt:lpstr>
      <vt:lpstr>What does all this mean?</vt:lpstr>
      <vt:lpstr>What does all this mean?</vt:lpstr>
      <vt:lpstr>What does all this mean?</vt:lpstr>
      <vt:lpstr>FAQs</vt:lpstr>
      <vt:lpstr>FAQs</vt:lpstr>
      <vt:lpstr>FAQs</vt:lpstr>
      <vt:lpstr>FAQs</vt:lpstr>
      <vt:lpstr>PowerPoint Presentation</vt:lpstr>
      <vt:lpstr>Questions?</vt:lpstr>
      <vt:lpstr>Thank you for your attendance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BSR Technical Assistance Aug 2021</dc:title>
  <dc:creator>Sayas, Purity Rose</dc:creator>
  <cp:lastModifiedBy>Horwitz, Sasha</cp:lastModifiedBy>
  <cp:revision>7</cp:revision>
  <dcterms:created xsi:type="dcterms:W3CDTF">2021-04-27T22:55:36Z</dcterms:created>
  <dcterms:modified xsi:type="dcterms:W3CDTF">2021-08-24T16:27:49Z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0x010100B8A00C9505E3AF44BEE2BA095A360824</vt:lpwstr>
  </property>
  <property fmtid="{D5CDD505-2E9C-101B-9397-08002B2CF9AE}" pid="3" name="Categories1">
    <vt:lpwstr>7;#Administrative|5c69305d-07f7-4116-9572-46764656732c</vt:lpwstr>
  </property>
  <property fmtid="{D5CDD505-2E9C-101B-9397-08002B2CF9AE}" pid="4" name="Categories0">
    <vt:lpwstr>34;#Templates|e5110cce-88cb-4edd-88c7-0de7d43e8255</vt:lpwstr>
  </property>
</Properties>
</file>