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37"/>
  </p:notesMasterIdLst>
  <p:sldIdLst>
    <p:sldId id="283" r:id="rId2"/>
    <p:sldId id="372" r:id="rId3"/>
    <p:sldId id="347" r:id="rId4"/>
    <p:sldId id="263" r:id="rId5"/>
    <p:sldId id="412" r:id="rId6"/>
    <p:sldId id="410" r:id="rId7"/>
    <p:sldId id="398" r:id="rId8"/>
    <p:sldId id="402" r:id="rId9"/>
    <p:sldId id="415" r:id="rId10"/>
    <p:sldId id="416" r:id="rId11"/>
    <p:sldId id="424" r:id="rId12"/>
    <p:sldId id="414" r:id="rId13"/>
    <p:sldId id="256" r:id="rId14"/>
    <p:sldId id="406" r:id="rId15"/>
    <p:sldId id="425" r:id="rId16"/>
    <p:sldId id="426" r:id="rId17"/>
    <p:sldId id="388" r:id="rId18"/>
    <p:sldId id="409" r:id="rId19"/>
    <p:sldId id="427" r:id="rId20"/>
    <p:sldId id="411" r:id="rId21"/>
    <p:sldId id="413" r:id="rId22"/>
    <p:sldId id="377" r:id="rId23"/>
    <p:sldId id="400" r:id="rId24"/>
    <p:sldId id="380" r:id="rId25"/>
    <p:sldId id="381" r:id="rId26"/>
    <p:sldId id="383" r:id="rId27"/>
    <p:sldId id="396" r:id="rId28"/>
    <p:sldId id="265" r:id="rId29"/>
    <p:sldId id="417" r:id="rId30"/>
    <p:sldId id="359" r:id="rId31"/>
    <p:sldId id="420" r:id="rId32"/>
    <p:sldId id="418" r:id="rId33"/>
    <p:sldId id="422" r:id="rId34"/>
    <p:sldId id="421" r:id="rId35"/>
    <p:sldId id="423" r:id="rId36"/>
  </p:sldIdLst>
  <p:sldSz cx="9144000" cy="5143500" type="screen16x9"/>
  <p:notesSz cx="6858000" cy="9144000"/>
  <p:embeddedFontLst>
    <p:embeddedFont>
      <p:font typeface="Franklin Gothic Book" panose="020B0503020102020204" pitchFamily="34" charset="0"/>
      <p:regular r:id="rId38"/>
      <p:italic r:id="rId39"/>
    </p:embeddedFont>
    <p:embeddedFont>
      <p:font typeface="Franklin Gothic Demi" panose="020B0703020102020204" pitchFamily="34" charset="0"/>
      <p:regular r:id="rId40"/>
      <p:bold r:id="rId41"/>
      <p:italic r:id="rId42"/>
      <p:boldItalic r:id="rId43"/>
    </p:embeddedFont>
    <p:embeddedFont>
      <p:font typeface="Franklin Gothic Medium" panose="020B0603020102020204" pitchFamily="34" charset="0"/>
      <p:regular r:id="rId44"/>
      <p:italic r:id="rId45"/>
    </p:embeddedFont>
    <p:embeddedFont>
      <p:font typeface="Franklin Gothic Medium Cond" panose="020B0606030402020204" pitchFamily="34" charset="0"/>
      <p:regular r:id="rId46"/>
    </p:embeddedFont>
    <p:embeddedFont>
      <p:font typeface="Lato" panose="020F0502020204030203" pitchFamily="34" charset="0"/>
      <p:regular r:id="rId47"/>
      <p:bold r:id="rId48"/>
      <p:italic r:id="rId49"/>
      <p:boldItalic r:id="rId50"/>
    </p:embeddedFont>
    <p:embeddedFont>
      <p:font typeface="Raleway"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B37C33-1705-8108-3E7E-72DB9685DDA9}" name="Susan Kemper Patrick" initials="SKP" userId="S::Spatrick@learningpolicyinstitute.org::531d9cd7-47ea-4308-bf82-9fba56d32e4c" providerId="AD"/>
  <p188:author id="{9A1A23D4-8A33-DC3C-BD7E-E44C57117B72}" name="Tara Kini" initials="TK" userId="S::tkini@learningpolicyinstitute.org::612ff77c-eb72-447d-abd3-c786dd0809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36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9E8A1B-DEA8-4D36-B40E-C1F48B00451B}">
  <a:tblStyle styleId="{F09E8A1B-DEA8-4D36-B40E-C1F48B00451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26" autoAdjust="0"/>
  </p:normalViewPr>
  <p:slideViewPr>
    <p:cSldViewPr snapToGrid="0">
      <p:cViewPr varScale="1">
        <p:scale>
          <a:sx n="81" d="100"/>
          <a:sy n="81" d="100"/>
        </p:scale>
        <p:origin x="18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Kemper Patrick" userId="531d9cd7-47ea-4308-bf82-9fba56d32e4c" providerId="ADAL" clId="{87F28E3E-E6FC-43A1-B3A0-993C0C4869BE}"/>
    <pc:docChg chg="modSld">
      <pc:chgData name="Susan Kemper Patrick" userId="531d9cd7-47ea-4308-bf82-9fba56d32e4c" providerId="ADAL" clId="{87F28E3E-E6FC-43A1-B3A0-993C0C4869BE}" dt="2024-06-20T11:45:21.426" v="13" actId="255"/>
      <pc:docMkLst>
        <pc:docMk/>
      </pc:docMkLst>
      <pc:sldChg chg="modNotesTx">
        <pc:chgData name="Susan Kemper Patrick" userId="531d9cd7-47ea-4308-bf82-9fba56d32e4c" providerId="ADAL" clId="{87F28E3E-E6FC-43A1-B3A0-993C0C4869BE}" dt="2024-06-20T11:38:22.468" v="1" actId="20577"/>
        <pc:sldMkLst>
          <pc:docMk/>
          <pc:sldMk cId="1140684081" sldId="347"/>
        </pc:sldMkLst>
      </pc:sldChg>
      <pc:sldChg chg="modNotesTx">
        <pc:chgData name="Susan Kemper Patrick" userId="531d9cd7-47ea-4308-bf82-9fba56d32e4c" providerId="ADAL" clId="{87F28E3E-E6FC-43A1-B3A0-993C0C4869BE}" dt="2024-06-20T11:39:47.331" v="12" actId="6549"/>
        <pc:sldMkLst>
          <pc:docMk/>
          <pc:sldMk cId="2176019697" sldId="359"/>
        </pc:sldMkLst>
      </pc:sldChg>
      <pc:sldChg chg="modNotesTx">
        <pc:chgData name="Susan Kemper Patrick" userId="531d9cd7-47ea-4308-bf82-9fba56d32e4c" providerId="ADAL" clId="{87F28E3E-E6FC-43A1-B3A0-993C0C4869BE}" dt="2024-06-20T11:38:19.630" v="0" actId="20577"/>
        <pc:sldMkLst>
          <pc:docMk/>
          <pc:sldMk cId="3975562040" sldId="372"/>
        </pc:sldMkLst>
      </pc:sldChg>
      <pc:sldChg chg="modNotesTx">
        <pc:chgData name="Susan Kemper Patrick" userId="531d9cd7-47ea-4308-bf82-9fba56d32e4c" providerId="ADAL" clId="{87F28E3E-E6FC-43A1-B3A0-993C0C4869BE}" dt="2024-06-20T11:39:23.635" v="7" actId="20577"/>
        <pc:sldMkLst>
          <pc:docMk/>
          <pc:sldMk cId="2320936506" sldId="377"/>
        </pc:sldMkLst>
      </pc:sldChg>
      <pc:sldChg chg="modNotesTx">
        <pc:chgData name="Susan Kemper Patrick" userId="531d9cd7-47ea-4308-bf82-9fba56d32e4c" providerId="ADAL" clId="{87F28E3E-E6FC-43A1-B3A0-993C0C4869BE}" dt="2024-06-20T11:39:35.574" v="9" actId="6549"/>
        <pc:sldMkLst>
          <pc:docMk/>
          <pc:sldMk cId="1041341810" sldId="380"/>
        </pc:sldMkLst>
      </pc:sldChg>
      <pc:sldChg chg="modNotesTx">
        <pc:chgData name="Susan Kemper Patrick" userId="531d9cd7-47ea-4308-bf82-9fba56d32e4c" providerId="ADAL" clId="{87F28E3E-E6FC-43A1-B3A0-993C0C4869BE}" dt="2024-06-20T11:39:37.986" v="10" actId="6549"/>
        <pc:sldMkLst>
          <pc:docMk/>
          <pc:sldMk cId="3010371003" sldId="381"/>
        </pc:sldMkLst>
      </pc:sldChg>
      <pc:sldChg chg="modNotesTx">
        <pc:chgData name="Susan Kemper Patrick" userId="531d9cd7-47ea-4308-bf82-9fba56d32e4c" providerId="ADAL" clId="{87F28E3E-E6FC-43A1-B3A0-993C0C4869BE}" dt="2024-06-20T11:39:40.546" v="11" actId="6549"/>
        <pc:sldMkLst>
          <pc:docMk/>
          <pc:sldMk cId="854383583" sldId="383"/>
        </pc:sldMkLst>
      </pc:sldChg>
      <pc:sldChg chg="modNotesTx">
        <pc:chgData name="Susan Kemper Patrick" userId="531d9cd7-47ea-4308-bf82-9fba56d32e4c" providerId="ADAL" clId="{87F28E3E-E6FC-43A1-B3A0-993C0C4869BE}" dt="2024-06-20T11:39:15.436" v="6" actId="20577"/>
        <pc:sldMkLst>
          <pc:docMk/>
          <pc:sldMk cId="361229306" sldId="388"/>
        </pc:sldMkLst>
      </pc:sldChg>
      <pc:sldChg chg="modSp mod">
        <pc:chgData name="Susan Kemper Patrick" userId="531d9cd7-47ea-4308-bf82-9fba56d32e4c" providerId="ADAL" clId="{87F28E3E-E6FC-43A1-B3A0-993C0C4869BE}" dt="2024-06-20T11:45:21.426" v="13" actId="255"/>
        <pc:sldMkLst>
          <pc:docMk/>
          <pc:sldMk cId="1312978796" sldId="396"/>
        </pc:sldMkLst>
        <pc:spChg chg="mod">
          <ac:chgData name="Susan Kemper Patrick" userId="531d9cd7-47ea-4308-bf82-9fba56d32e4c" providerId="ADAL" clId="{87F28E3E-E6FC-43A1-B3A0-993C0C4869BE}" dt="2024-06-20T11:45:21.426" v="13" actId="255"/>
          <ac:spMkLst>
            <pc:docMk/>
            <pc:sldMk cId="1312978796" sldId="396"/>
            <ac:spMk id="2" creationId="{4488124E-7EC1-60D7-5A57-BCAF9F75F9A3}"/>
          </ac:spMkLst>
        </pc:spChg>
      </pc:sldChg>
      <pc:sldChg chg="modNotesTx">
        <pc:chgData name="Susan Kemper Patrick" userId="531d9cd7-47ea-4308-bf82-9fba56d32e4c" providerId="ADAL" clId="{87F28E3E-E6FC-43A1-B3A0-993C0C4869BE}" dt="2024-06-20T11:38:31.727" v="3" actId="20577"/>
        <pc:sldMkLst>
          <pc:docMk/>
          <pc:sldMk cId="2352410560" sldId="398"/>
        </pc:sldMkLst>
      </pc:sldChg>
      <pc:sldChg chg="modNotesTx">
        <pc:chgData name="Susan Kemper Patrick" userId="531d9cd7-47ea-4308-bf82-9fba56d32e4c" providerId="ADAL" clId="{87F28E3E-E6FC-43A1-B3A0-993C0C4869BE}" dt="2024-06-20T11:39:31.281" v="8" actId="6549"/>
        <pc:sldMkLst>
          <pc:docMk/>
          <pc:sldMk cId="4072024182" sldId="400"/>
        </pc:sldMkLst>
      </pc:sldChg>
      <pc:sldChg chg="modNotesTx">
        <pc:chgData name="Susan Kemper Patrick" userId="531d9cd7-47ea-4308-bf82-9fba56d32e4c" providerId="ADAL" clId="{87F28E3E-E6FC-43A1-B3A0-993C0C4869BE}" dt="2024-06-20T11:38:35.259" v="4" actId="20577"/>
        <pc:sldMkLst>
          <pc:docMk/>
          <pc:sldMk cId="4209181628" sldId="402"/>
        </pc:sldMkLst>
      </pc:sldChg>
      <pc:sldChg chg="modNotesTx">
        <pc:chgData name="Susan Kemper Patrick" userId="531d9cd7-47ea-4308-bf82-9fba56d32e4c" providerId="ADAL" clId="{87F28E3E-E6FC-43A1-B3A0-993C0C4869BE}" dt="2024-06-20T11:39:08.276" v="5" actId="20577"/>
        <pc:sldMkLst>
          <pc:docMk/>
          <pc:sldMk cId="2757747412" sldId="406"/>
        </pc:sldMkLst>
      </pc:sldChg>
      <pc:sldChg chg="modNotesTx">
        <pc:chgData name="Susan Kemper Patrick" userId="531d9cd7-47ea-4308-bf82-9fba56d32e4c" providerId="ADAL" clId="{87F28E3E-E6FC-43A1-B3A0-993C0C4869BE}" dt="2024-06-20T11:38:27.130" v="2" actId="20577"/>
        <pc:sldMkLst>
          <pc:docMk/>
          <pc:sldMk cId="1124801710" sldId="41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nstituteforeducation-my.sharepoint.com/personal/spatrick_learningpolicyinstitute_org/Documents/Documents/CTC%20Project/Performance%20Assessment%20and%20Credential%20History/TPA_program_level_passing_Commission_061524.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nstituteforeducation-my.sharepoint.com/personal/spatrick_learningpolicyinstitute_org/Documents/Documents/CTC%20Project/Performance%20Assessment%20and%20Credential%20History/TPA_program_level_passing_Commission_061524.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nstituteforeducation-my.sharepoint.com/personal/spatrick_learningpolicyinstitute_org/Documents/Documents/CTC%20Project/Performance%20Assessment%20and%20Credential%20History/TPA_program_level_passing_Commission_061524.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instituteforeducation-my.sharepoint.com/personal/spatrick_learningpolicyinstitute_org/Documents/Documents/CTC%20Project/Performance%20Assessment%20and%20Credential%20History/TPA_program_level_passing_Commission_061524.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instituteforeducation-my.sharepoint.com/personal/spatrick_learningpolicyinstitute_org/Documents/Documents/CTC%20Project/Performance%20Assessment%20and%20Credential%20History/TPA_program_level_passing_Commission_061524.xls"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550">
                <a:solidFill>
                  <a:schemeClr val="tx1"/>
                </a:solidFill>
              </a:rPr>
              <a:t>Months from first attempt to passing attempt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Sheet1!$A$26:$A$32</c:f>
              <c:strCache>
                <c:ptCount val="7"/>
                <c:pt idx="0">
                  <c:v>1</c:v>
                </c:pt>
                <c:pt idx="1">
                  <c:v>2</c:v>
                </c:pt>
                <c:pt idx="2">
                  <c:v>3</c:v>
                </c:pt>
                <c:pt idx="3">
                  <c:v>4</c:v>
                </c:pt>
                <c:pt idx="4">
                  <c:v>5</c:v>
                </c:pt>
                <c:pt idx="5">
                  <c:v>6</c:v>
                </c:pt>
                <c:pt idx="6">
                  <c:v>&gt;6</c:v>
                </c:pt>
              </c:strCache>
            </c:strRef>
          </c:cat>
          <c:val>
            <c:numRef>
              <c:f>Sheet1!$B$26:$B$32</c:f>
              <c:numCache>
                <c:formatCode>0%</c:formatCode>
                <c:ptCount val="7"/>
                <c:pt idx="0">
                  <c:v>0.1051</c:v>
                </c:pt>
                <c:pt idx="1">
                  <c:v>0.25190000000000001</c:v>
                </c:pt>
                <c:pt idx="2">
                  <c:v>0.17680000000000001</c:v>
                </c:pt>
                <c:pt idx="3">
                  <c:v>6.8400000000000002E-2</c:v>
                </c:pt>
                <c:pt idx="4">
                  <c:v>5.8400000000000001E-2</c:v>
                </c:pt>
                <c:pt idx="5">
                  <c:v>4.7500000000000001E-2</c:v>
                </c:pt>
                <c:pt idx="6">
                  <c:v>0.29189999999999999</c:v>
                </c:pt>
              </c:numCache>
            </c:numRef>
          </c:val>
          <c:extLst>
            <c:ext xmlns:c16="http://schemas.microsoft.com/office/drawing/2014/chart" uri="{C3380CC4-5D6E-409C-BE32-E72D297353CC}">
              <c16:uniqueId val="{00000000-7D29-4944-B444-8734ED67D07F}"/>
            </c:ext>
          </c:extLst>
        </c:ser>
        <c:dLbls>
          <c:dLblPos val="outEnd"/>
          <c:showLegendKey val="0"/>
          <c:showVal val="1"/>
          <c:showCatName val="0"/>
          <c:showSerName val="0"/>
          <c:showPercent val="0"/>
          <c:showBubbleSize val="0"/>
        </c:dLbls>
        <c:gapWidth val="219"/>
        <c:overlap val="-27"/>
        <c:axId val="803057919"/>
        <c:axId val="803058399"/>
      </c:barChart>
      <c:catAx>
        <c:axId val="80305791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Number of months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058399"/>
        <c:crosses val="autoZero"/>
        <c:auto val="1"/>
        <c:lblAlgn val="ctr"/>
        <c:lblOffset val="100"/>
        <c:noMultiLvlLbl val="0"/>
      </c:catAx>
      <c:valAx>
        <c:axId val="803058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all" baseline="0">
                    <a:solidFill>
                      <a:schemeClr val="tx1"/>
                    </a:solidFill>
                    <a:latin typeface="+mn-lt"/>
                    <a:ea typeface="+mn-ea"/>
                    <a:cs typeface="+mn-cs"/>
                  </a:defRPr>
                </a:pPr>
                <a:r>
                  <a:rPr lang="en-US" sz="1400" cap="all" baseline="0">
                    <a:solidFill>
                      <a:schemeClr val="tx1"/>
                    </a:solidFill>
                  </a:rPr>
                  <a:t>Percentage</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03057919"/>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0" i="0" u="none" strike="noStrike" kern="1200" spc="0" baseline="0">
                <a:solidFill>
                  <a:schemeClr val="tx1"/>
                </a:solidFill>
                <a:latin typeface="+mn-lt"/>
                <a:ea typeface="+mn-ea"/>
                <a:cs typeface="+mn-cs"/>
              </a:defRPr>
            </a:pPr>
            <a:r>
              <a:rPr lang="en-US" sz="1600">
                <a:solidFill>
                  <a:schemeClr val="tx1"/>
                </a:solidFill>
              </a:rPr>
              <a:t>Months from first attempt to passing attempt</a:t>
            </a:r>
          </a:p>
        </c:rich>
      </c:tx>
      <c:overlay val="0"/>
      <c:spPr>
        <a:noFill/>
        <a:ln>
          <a:noFill/>
        </a:ln>
        <a:effectLst/>
      </c:spPr>
      <c:txPr>
        <a:bodyPr rot="0" spcFirstLastPara="1" vertOverflow="ellipsis" vert="horz" wrap="square" anchor="ctr" anchorCtr="1"/>
        <a:lstStyle/>
        <a:p>
          <a:pPr>
            <a:defRPr lang="en-US"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'Candidates not passing'!$A$22:$A$28</c:f>
              <c:strCache>
                <c:ptCount val="7"/>
                <c:pt idx="0">
                  <c:v>1</c:v>
                </c:pt>
                <c:pt idx="1">
                  <c:v>2</c:v>
                </c:pt>
                <c:pt idx="2">
                  <c:v>3</c:v>
                </c:pt>
                <c:pt idx="3">
                  <c:v>4</c:v>
                </c:pt>
                <c:pt idx="4">
                  <c:v>5</c:v>
                </c:pt>
                <c:pt idx="5">
                  <c:v>6</c:v>
                </c:pt>
                <c:pt idx="6">
                  <c:v>&gt;6 </c:v>
                </c:pt>
              </c:strCache>
            </c:strRef>
          </c:cat>
          <c:val>
            <c:numRef>
              <c:f>'Candidates not passing'!$B$22:$B$28</c:f>
              <c:numCache>
                <c:formatCode>0%</c:formatCode>
                <c:ptCount val="7"/>
                <c:pt idx="0">
                  <c:v>0.15110000000000001</c:v>
                </c:pt>
                <c:pt idx="1">
                  <c:v>0.25030000000000002</c:v>
                </c:pt>
                <c:pt idx="2">
                  <c:v>0.20680000000000001</c:v>
                </c:pt>
                <c:pt idx="3">
                  <c:v>8.1000000000000003E-2</c:v>
                </c:pt>
                <c:pt idx="4">
                  <c:v>3.8699999999999998E-2</c:v>
                </c:pt>
                <c:pt idx="5">
                  <c:v>3.6299999999999999E-2</c:v>
                </c:pt>
                <c:pt idx="6">
                  <c:v>0.23580000000000001</c:v>
                </c:pt>
              </c:numCache>
            </c:numRef>
          </c:val>
          <c:extLst>
            <c:ext xmlns:c16="http://schemas.microsoft.com/office/drawing/2014/chart" uri="{C3380CC4-5D6E-409C-BE32-E72D297353CC}">
              <c16:uniqueId val="{00000000-D3E0-4985-8A9A-277A1C3E695D}"/>
            </c:ext>
          </c:extLst>
        </c:ser>
        <c:dLbls>
          <c:dLblPos val="outEnd"/>
          <c:showLegendKey val="0"/>
          <c:showVal val="1"/>
          <c:showCatName val="0"/>
          <c:showSerName val="0"/>
          <c:showPercent val="0"/>
          <c:showBubbleSize val="0"/>
        </c:dLbls>
        <c:gapWidth val="219"/>
        <c:overlap val="-27"/>
        <c:axId val="224914928"/>
        <c:axId val="224915888"/>
      </c:barChart>
      <c:catAx>
        <c:axId val="224914928"/>
        <c:scaling>
          <c:orientation val="minMax"/>
        </c:scaling>
        <c:delete val="0"/>
        <c:axPos val="b"/>
        <c:title>
          <c:tx>
            <c:rich>
              <a:bodyPr rot="0" spcFirstLastPara="1" vertOverflow="ellipsis" vert="horz" wrap="square" anchor="ctr" anchorCtr="1"/>
              <a:lstStyle/>
              <a:p>
                <a:pPr>
                  <a:defRPr lang="en-US" sz="1200" b="0" i="0" u="none" strike="noStrike" kern="1200" baseline="0">
                    <a:solidFill>
                      <a:schemeClr val="tx1"/>
                    </a:solidFill>
                    <a:latin typeface="+mn-lt"/>
                    <a:ea typeface="+mn-ea"/>
                    <a:cs typeface="+mn-cs"/>
                  </a:defRPr>
                </a:pPr>
                <a:r>
                  <a:rPr lang="en-US" sz="1200">
                    <a:solidFill>
                      <a:schemeClr val="tx1"/>
                    </a:solidFill>
                  </a:rPr>
                  <a:t>Number of months</a:t>
                </a:r>
              </a:p>
            </c:rich>
          </c:tx>
          <c:overlay val="0"/>
          <c:spPr>
            <a:noFill/>
            <a:ln>
              <a:noFill/>
            </a:ln>
            <a:effectLst/>
          </c:spPr>
          <c:txPr>
            <a:bodyPr rot="0" spcFirstLastPara="1" vertOverflow="ellipsis" vert="horz" wrap="square" anchor="ctr" anchorCtr="1"/>
            <a:lstStyle/>
            <a:p>
              <a:pPr>
                <a:defRPr lang="en-US"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en-US"/>
          </a:p>
        </c:txPr>
        <c:crossAx val="224915888"/>
        <c:crosses val="autoZero"/>
        <c:auto val="1"/>
        <c:lblAlgn val="ctr"/>
        <c:lblOffset val="100"/>
        <c:noMultiLvlLbl val="0"/>
      </c:catAx>
      <c:valAx>
        <c:axId val="224915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n-US" sz="1400" cap="all" baseline="0">
                    <a:solidFill>
                      <a:schemeClr val="tx1"/>
                    </a:solidFill>
                  </a:rPr>
                  <a:t>Percentage</a:t>
                </a:r>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solidFill>
                <a:latin typeface="+mn-lt"/>
                <a:ea typeface="+mn-ea"/>
                <a:cs typeface="+mn-cs"/>
              </a:defRPr>
            </a:pPr>
            <a:endParaRPr lang="en-US"/>
          </a:p>
        </c:txPr>
        <c:crossAx val="22491492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lang="en-US"/>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sz="1400" b="1" i="0" u="none" strike="noStrike" kern="1200" spc="0" baseline="0">
                <a:solidFill>
                  <a:srgbClr val="000000"/>
                </a:solidFill>
              </a:rPr>
              <a:t>If you were not successful in your first attempt at meeting the TPA requirement, how well did your program provide remediation to prepare you for resubmission? </a:t>
            </a:r>
            <a:endParaRPr lang="en-US" sz="1400" b="1">
              <a:solidFill>
                <a:srgbClr val="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Sheet1!$A$51</c:f>
              <c:strCache>
                <c:ptCount val="1"/>
                <c:pt idx="0">
                  <c:v>Not at all/poorly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effectLst>
                      <a:glow rad="254000">
                        <a:schemeClr val="bg1">
                          <a:alpha val="80000"/>
                        </a:schemeClr>
                      </a:glo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Sheet1!$B$50:$F$50</c:f>
              <c:strCache>
                <c:ptCount val="5"/>
                <c:pt idx="0">
                  <c:v>All completers</c:v>
                </c:pt>
                <c:pt idx="1">
                  <c:v>Elementary     preservice       completers</c:v>
                </c:pt>
                <c:pt idx="2">
                  <c:v>Elementary     internship      completers</c:v>
                </c:pt>
                <c:pt idx="3">
                  <c:v>Secondary      preservice      completers</c:v>
                </c:pt>
                <c:pt idx="4">
                  <c:v>Secondary      internship      completers</c:v>
                </c:pt>
              </c:strCache>
            </c:strRef>
          </c:cat>
          <c:val>
            <c:numRef>
              <c:f>Sheet1!$B$51:$F$51</c:f>
              <c:numCache>
                <c:formatCode>0%</c:formatCode>
                <c:ptCount val="5"/>
                <c:pt idx="0">
                  <c:v>0.12000000000000001</c:v>
                </c:pt>
                <c:pt idx="1">
                  <c:v>0.13</c:v>
                </c:pt>
                <c:pt idx="2">
                  <c:v>0.15000000000000002</c:v>
                </c:pt>
                <c:pt idx="3">
                  <c:v>0.11</c:v>
                </c:pt>
                <c:pt idx="4">
                  <c:v>0.14000000000000001</c:v>
                </c:pt>
              </c:numCache>
            </c:numRef>
          </c:val>
          <c:extLst>
            <c:ext xmlns:c16="http://schemas.microsoft.com/office/drawing/2014/chart" uri="{C3380CC4-5D6E-409C-BE32-E72D297353CC}">
              <c16:uniqueId val="{00000000-42DD-4DA6-B243-B6A29E58BDAD}"/>
            </c:ext>
          </c:extLst>
        </c:ser>
        <c:ser>
          <c:idx val="1"/>
          <c:order val="1"/>
          <c:tx>
            <c:strRef>
              <c:f>Sheet1!$A$52</c:f>
              <c:strCache>
                <c:ptCount val="1"/>
                <c:pt idx="0">
                  <c:v>Adequately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effectLst>
                      <a:glow rad="254000">
                        <a:schemeClr val="bg1">
                          <a:alpha val="80000"/>
                        </a:schemeClr>
                      </a:glo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Sheet1!$B$50:$F$50</c:f>
              <c:strCache>
                <c:ptCount val="5"/>
                <c:pt idx="0">
                  <c:v>All completers</c:v>
                </c:pt>
                <c:pt idx="1">
                  <c:v>Elementary     preservice       completers</c:v>
                </c:pt>
                <c:pt idx="2">
                  <c:v>Elementary     internship      completers</c:v>
                </c:pt>
                <c:pt idx="3">
                  <c:v>Secondary      preservice      completers</c:v>
                </c:pt>
                <c:pt idx="4">
                  <c:v>Secondary      internship      completers</c:v>
                </c:pt>
              </c:strCache>
            </c:strRef>
          </c:cat>
          <c:val>
            <c:numRef>
              <c:f>Sheet1!$B$52:$F$52</c:f>
              <c:numCache>
                <c:formatCode>0%</c:formatCode>
                <c:ptCount val="5"/>
                <c:pt idx="0">
                  <c:v>0.22</c:v>
                </c:pt>
                <c:pt idx="1">
                  <c:v>0.23</c:v>
                </c:pt>
                <c:pt idx="2">
                  <c:v>0.26</c:v>
                </c:pt>
                <c:pt idx="3">
                  <c:v>0.18</c:v>
                </c:pt>
                <c:pt idx="4">
                  <c:v>0.24</c:v>
                </c:pt>
              </c:numCache>
            </c:numRef>
          </c:val>
          <c:extLst>
            <c:ext xmlns:c16="http://schemas.microsoft.com/office/drawing/2014/chart" uri="{C3380CC4-5D6E-409C-BE32-E72D297353CC}">
              <c16:uniqueId val="{00000001-42DD-4DA6-B243-B6A29E58BDAD}"/>
            </c:ext>
          </c:extLst>
        </c:ser>
        <c:ser>
          <c:idx val="2"/>
          <c:order val="2"/>
          <c:tx>
            <c:strRef>
              <c:f>Sheet1!$A$53</c:f>
              <c:strCache>
                <c:ptCount val="1"/>
                <c:pt idx="0">
                  <c:v>Well/very well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effectLst>
                      <a:glow rad="254000">
                        <a:schemeClr val="bg1">
                          <a:alpha val="80000"/>
                        </a:schemeClr>
                      </a:glo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Sheet1!$B$50:$F$50</c:f>
              <c:strCache>
                <c:ptCount val="5"/>
                <c:pt idx="0">
                  <c:v>All completers</c:v>
                </c:pt>
                <c:pt idx="1">
                  <c:v>Elementary     preservice       completers</c:v>
                </c:pt>
                <c:pt idx="2">
                  <c:v>Elementary     internship      completers</c:v>
                </c:pt>
                <c:pt idx="3">
                  <c:v>Secondary      preservice      completers</c:v>
                </c:pt>
                <c:pt idx="4">
                  <c:v>Secondary      internship      completers</c:v>
                </c:pt>
              </c:strCache>
            </c:strRef>
          </c:cat>
          <c:val>
            <c:numRef>
              <c:f>Sheet1!$B$53:$F$53</c:f>
              <c:numCache>
                <c:formatCode>0%</c:formatCode>
                <c:ptCount val="5"/>
                <c:pt idx="0">
                  <c:v>0.66</c:v>
                </c:pt>
                <c:pt idx="1">
                  <c:v>0.63</c:v>
                </c:pt>
                <c:pt idx="2">
                  <c:v>0.59000000000000008</c:v>
                </c:pt>
                <c:pt idx="3">
                  <c:v>0.71</c:v>
                </c:pt>
                <c:pt idx="4">
                  <c:v>0.63</c:v>
                </c:pt>
              </c:numCache>
            </c:numRef>
          </c:val>
          <c:extLst>
            <c:ext xmlns:c16="http://schemas.microsoft.com/office/drawing/2014/chart" uri="{C3380CC4-5D6E-409C-BE32-E72D297353CC}">
              <c16:uniqueId val="{00000002-42DD-4DA6-B243-B6A29E58BDAD}"/>
            </c:ext>
          </c:extLst>
        </c:ser>
        <c:dLbls>
          <c:dLblPos val="outEnd"/>
          <c:showLegendKey val="0"/>
          <c:showVal val="1"/>
          <c:showCatName val="0"/>
          <c:showSerName val="0"/>
          <c:showPercent val="0"/>
          <c:showBubbleSize val="0"/>
        </c:dLbls>
        <c:gapWidth val="219"/>
        <c:overlap val="-27"/>
        <c:axId val="743761807"/>
        <c:axId val="743763247"/>
      </c:barChart>
      <c:catAx>
        <c:axId val="743761807"/>
        <c:scaling>
          <c:orientation val="minMax"/>
        </c:scaling>
        <c:delete val="0"/>
        <c:axPos val="b"/>
        <c:title>
          <c:tx>
            <c:rich>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r>
                  <a:rPr lang="en-US" sz="1200">
                    <a:solidFill>
                      <a:srgbClr val="000000"/>
                    </a:solidFill>
                  </a:rPr>
                  <a:t>Preparation program type (i.e., credential and</a:t>
                </a:r>
                <a:r>
                  <a:rPr lang="en-US" sz="1200" baseline="0">
                    <a:solidFill>
                      <a:srgbClr val="000000"/>
                    </a:solidFill>
                  </a:rPr>
                  <a:t> pathway)</a:t>
                </a:r>
                <a:endParaRPr lang="en-US" sz="1200">
                  <a:solidFill>
                    <a:srgbClr val="000000"/>
                  </a:solidFill>
                </a:endParaRPr>
              </a:p>
            </c:rich>
          </c:tx>
          <c:layout>
            <c:manualLayout>
              <c:xMode val="edge"/>
              <c:yMode val="edge"/>
              <c:x val="0.30854630935083271"/>
              <c:y val="0.83908782949236971"/>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743763247"/>
        <c:crosses val="autoZero"/>
        <c:auto val="1"/>
        <c:lblAlgn val="ctr"/>
        <c:lblOffset val="100"/>
        <c:noMultiLvlLbl val="0"/>
      </c:catAx>
      <c:valAx>
        <c:axId val="743763247"/>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0" i="0" u="none" strike="noStrike" kern="1200" cap="all" baseline="0">
                    <a:solidFill>
                      <a:srgbClr val="000000"/>
                    </a:solidFill>
                    <a:latin typeface="+mn-lt"/>
                    <a:ea typeface="+mn-ea"/>
                    <a:cs typeface="+mn-cs"/>
                  </a:defRPr>
                </a:pPr>
                <a:r>
                  <a:rPr lang="en-US" sz="1200" cap="all" baseline="0" dirty="0">
                    <a:solidFill>
                      <a:srgbClr val="000000"/>
                    </a:solidFill>
                  </a:rPr>
                  <a:t>Percentage of completers</a:t>
                </a:r>
              </a:p>
            </c:rich>
          </c:tx>
          <c:layout>
            <c:manualLayout>
              <c:xMode val="edge"/>
              <c:yMode val="edge"/>
              <c:x val="1.1142253996515946E-2"/>
              <c:y val="0.13901052246230758"/>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743761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showDLblsOverMax val="0"/>
  </c:chart>
  <c:spPr>
    <a:solidFill>
      <a:schemeClr val="bg1"/>
    </a:solidFill>
    <a:ln w="9525">
      <a:solidFill>
        <a:srgbClr val="000000"/>
      </a:solidFill>
    </a:ln>
    <a:effectLst>
      <a:outerShdw blurRad="127000" sx="102000" sy="102000" algn="ctr" rotWithShape="0">
        <a:prstClr val="black">
          <a:alpha val="5000"/>
        </a:prstClr>
      </a:outerShd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92548500512261"/>
          <c:y val="4.1595467553004445E-2"/>
          <c:w val="0.83755624731215383"/>
          <c:h val="0.80988712759589265"/>
        </c:manualLayout>
      </c:layout>
      <c:barChart>
        <c:barDir val="col"/>
        <c:grouping val="clustered"/>
        <c:varyColors val="0"/>
        <c:ser>
          <c:idx val="0"/>
          <c:order val="0"/>
          <c:tx>
            <c:v>Preservice</c:v>
          </c:tx>
          <c:spPr>
            <a:solidFill>
              <a:srgbClr val="BBDCE5"/>
            </a:solidFill>
            <a:ln>
              <a:noFill/>
            </a:ln>
            <a:effectLst/>
          </c:spPr>
          <c:invertIfNegative val="0"/>
          <c:val>
            <c:numLit>
              <c:formatCode>General</c:formatCode>
              <c:ptCount val="119"/>
              <c:pt idx="0" formatCode="0%">
                <c:v>0</c:v>
              </c:pt>
              <c:pt idx="5" formatCode="0%">
                <c:v>0.3333333432674408</c:v>
              </c:pt>
              <c:pt idx="7" formatCode="0%">
                <c:v>0.375</c:v>
              </c:pt>
              <c:pt idx="8" formatCode="0%">
                <c:v>0.37878787517547607</c:v>
              </c:pt>
              <c:pt idx="9" formatCode="0%">
                <c:v>0.3888888955116272</c:v>
              </c:pt>
              <c:pt idx="10" formatCode="0%">
                <c:v>0.40000000596046448</c:v>
              </c:pt>
              <c:pt idx="11" formatCode="0%">
                <c:v>0.40196079015731812</c:v>
              </c:pt>
              <c:pt idx="12" formatCode="0%">
                <c:v>0.41304346919059753</c:v>
              </c:pt>
              <c:pt idx="13" formatCode="0%">
                <c:v>0.4166666567325592</c:v>
              </c:pt>
              <c:pt idx="14" formatCode="0%">
                <c:v>0.4285714328289032</c:v>
              </c:pt>
              <c:pt idx="15" formatCode="0%">
                <c:v>0.4285714328289032</c:v>
              </c:pt>
              <c:pt idx="16" formatCode="0%">
                <c:v>0.4285714328289032</c:v>
              </c:pt>
              <c:pt idx="17" formatCode="0%">
                <c:v>0.4392523467540741</c:v>
              </c:pt>
              <c:pt idx="21" formatCode="0%">
                <c:v>0.4761904776096344</c:v>
              </c:pt>
              <c:pt idx="27" formatCode="0%">
                <c:v>0.52173912525177002</c:v>
              </c:pt>
              <c:pt idx="29" formatCode="0%">
                <c:v>0.53846156597137451</c:v>
              </c:pt>
              <c:pt idx="30" formatCode="0%">
                <c:v>0.54166668653488159</c:v>
              </c:pt>
              <c:pt idx="34" formatCode="0%">
                <c:v>0.55045872926712036</c:v>
              </c:pt>
              <c:pt idx="38" formatCode="0%">
                <c:v>0.5603715181350708</c:v>
              </c:pt>
              <c:pt idx="39" formatCode="0%">
                <c:v>0.56666666269302368</c:v>
              </c:pt>
              <c:pt idx="40" formatCode="0%">
                <c:v>0.56842106580734253</c:v>
              </c:pt>
              <c:pt idx="44" formatCode="0%">
                <c:v>0.59677422046661377</c:v>
              </c:pt>
              <c:pt idx="46" formatCode="0%">
                <c:v>0.60000002384185791</c:v>
              </c:pt>
              <c:pt idx="47" formatCode="0%">
                <c:v>0.6086956262588501</c:v>
              </c:pt>
              <c:pt idx="49" formatCode="0%">
                <c:v>0.61224490404129028</c:v>
              </c:pt>
              <c:pt idx="50" formatCode="0%">
                <c:v>0.61320751905441284</c:v>
              </c:pt>
              <c:pt idx="51" formatCode="0%">
                <c:v>0.62207359075546265</c:v>
              </c:pt>
              <c:pt idx="53" formatCode="0%">
                <c:v>0.63157892227172852</c:v>
              </c:pt>
              <c:pt idx="55" formatCode="0%">
                <c:v>0.63999998569488525</c:v>
              </c:pt>
              <c:pt idx="56" formatCode="0%">
                <c:v>0.64084506034851074</c:v>
              </c:pt>
              <c:pt idx="58" formatCode="0%">
                <c:v>0.6538461446762085</c:v>
              </c:pt>
              <c:pt idx="60" formatCode="0%">
                <c:v>0.66666668653488159</c:v>
              </c:pt>
              <c:pt idx="61" formatCode="0%">
                <c:v>0.66666668653488159</c:v>
              </c:pt>
              <c:pt idx="62" formatCode="0%">
                <c:v>0.66666668653488159</c:v>
              </c:pt>
              <c:pt idx="63" formatCode="0%">
                <c:v>0.66666668653488159</c:v>
              </c:pt>
              <c:pt idx="64" formatCode="0%">
                <c:v>0.67948716878890991</c:v>
              </c:pt>
              <c:pt idx="65" formatCode="0%">
                <c:v>0.6906779408454895</c:v>
              </c:pt>
              <c:pt idx="66" formatCode="0%">
                <c:v>0.69343066215515137</c:v>
              </c:pt>
              <c:pt idx="68" formatCode="0%">
                <c:v>0.70175439119338989</c:v>
              </c:pt>
              <c:pt idx="69" formatCode="0%">
                <c:v>0.70370370149612427</c:v>
              </c:pt>
              <c:pt idx="70" formatCode="0%">
                <c:v>0.70370370149612427</c:v>
              </c:pt>
              <c:pt idx="71" formatCode="0%">
                <c:v>0.70967739820480347</c:v>
              </c:pt>
              <c:pt idx="73" formatCode="0%">
                <c:v>0.72426468133926392</c:v>
              </c:pt>
              <c:pt idx="74" formatCode="0%">
                <c:v>0.72573840618133545</c:v>
              </c:pt>
              <c:pt idx="75" formatCode="0%">
                <c:v>0.72631579637527466</c:v>
              </c:pt>
              <c:pt idx="76" formatCode="0%">
                <c:v>0.73195874691009521</c:v>
              </c:pt>
              <c:pt idx="77" formatCode="0%">
                <c:v>0.7321428656578064</c:v>
              </c:pt>
              <c:pt idx="79" formatCode="0%">
                <c:v>0.7373272180557251</c:v>
              </c:pt>
              <c:pt idx="80" formatCode="0%">
                <c:v>0.74074071645736694</c:v>
              </c:pt>
              <c:pt idx="81" formatCode="0%">
                <c:v>0.75</c:v>
              </c:pt>
              <c:pt idx="82" formatCode="0%">
                <c:v>0.75409835577011108</c:v>
              </c:pt>
              <c:pt idx="83" formatCode="0%">
                <c:v>0.75999999046325684</c:v>
              </c:pt>
              <c:pt idx="85" formatCode="0%">
                <c:v>0.76649743318557739</c:v>
              </c:pt>
              <c:pt idx="86" formatCode="0%">
                <c:v>0.78787881135940552</c:v>
              </c:pt>
              <c:pt idx="87" formatCode="0%">
                <c:v>0.78947371244430542</c:v>
              </c:pt>
              <c:pt idx="88" formatCode="0%">
                <c:v>0.79611653089523315</c:v>
              </c:pt>
              <c:pt idx="89" formatCode="0%">
                <c:v>0.79787236452102661</c:v>
              </c:pt>
              <c:pt idx="92" formatCode="0%">
                <c:v>0.80000001192092896</c:v>
              </c:pt>
              <c:pt idx="93" formatCode="0%">
                <c:v>0.80407124757766724</c:v>
              </c:pt>
              <c:pt idx="94" formatCode="0%">
                <c:v>0.8153846263885498</c:v>
              </c:pt>
              <c:pt idx="95" formatCode="0%">
                <c:v>0.81707316637039185</c:v>
              </c:pt>
              <c:pt idx="99" formatCode="0%">
                <c:v>0.86206895112991333</c:v>
              </c:pt>
              <c:pt idx="102" formatCode="0%">
                <c:v>0.88095235824584961</c:v>
              </c:pt>
              <c:pt idx="103" formatCode="0%">
                <c:v>0.89029538631439209</c:v>
              </c:pt>
              <c:pt idx="104" formatCode="0%">
                <c:v>0.90140843391418457</c:v>
              </c:pt>
              <c:pt idx="105" formatCode="0%">
                <c:v>0.90206187963485718</c:v>
              </c:pt>
              <c:pt idx="106" formatCode="0%">
                <c:v>0.90677964687347412</c:v>
              </c:pt>
              <c:pt idx="107" formatCode="0%">
                <c:v>0.92682927846908569</c:v>
              </c:pt>
              <c:pt idx="109" formatCode="0%">
                <c:v>0.93103450536727905</c:v>
              </c:pt>
              <c:pt idx="110" formatCode="0%">
                <c:v>0.93162393569946289</c:v>
              </c:pt>
              <c:pt idx="111" formatCode="0%">
                <c:v>0.93162393569946289</c:v>
              </c:pt>
              <c:pt idx="113" formatCode="0%">
                <c:v>0.96296298503875732</c:v>
              </c:pt>
              <c:pt idx="114" formatCode="0%">
                <c:v>0.98333334922790527</c:v>
              </c:pt>
              <c:pt idx="115" formatCode="0%">
                <c:v>0.98333334922790527</c:v>
              </c:pt>
              <c:pt idx="118" formatCode="0%">
                <c:v>1</c:v>
              </c:pt>
            </c:numLit>
          </c:val>
          <c:extLst>
            <c:ext xmlns:c16="http://schemas.microsoft.com/office/drawing/2014/chart" uri="{C3380CC4-5D6E-409C-BE32-E72D297353CC}">
              <c16:uniqueId val="{00000000-CDC4-4632-A473-308E9C0D1659}"/>
            </c:ext>
          </c:extLst>
        </c:ser>
        <c:ser>
          <c:idx val="1"/>
          <c:order val="1"/>
          <c:tx>
            <c:v>Internship</c:v>
          </c:tx>
          <c:spPr>
            <a:solidFill>
              <a:schemeClr val="bg2"/>
            </a:solidFill>
            <a:ln>
              <a:noFill/>
            </a:ln>
            <a:effectLst/>
          </c:spPr>
          <c:invertIfNegative val="0"/>
          <c:val>
            <c:numLit>
              <c:formatCode>0%</c:formatCode>
              <c:ptCount val="119"/>
              <c:pt idx="1">
                <c:v>0.20000000298023224</c:v>
              </c:pt>
              <c:pt idx="2">
                <c:v>0.28571429848670959</c:v>
              </c:pt>
              <c:pt idx="3">
                <c:v>0.2916666567325592</c:v>
              </c:pt>
              <c:pt idx="4">
                <c:v>0.31999999284744263</c:v>
              </c:pt>
              <c:pt idx="6">
                <c:v>0.375</c:v>
              </c:pt>
              <c:pt idx="18">
                <c:v>0.43939393758773804</c:v>
              </c:pt>
              <c:pt idx="19">
                <c:v>0.4444444477558136</c:v>
              </c:pt>
              <c:pt idx="20">
                <c:v>0.4761904776096344</c:v>
              </c:pt>
              <c:pt idx="22">
                <c:v>0.48076921701431274</c:v>
              </c:pt>
              <c:pt idx="23">
                <c:v>0.48148149251937866</c:v>
              </c:pt>
              <c:pt idx="24">
                <c:v>0.48275861144065857</c:v>
              </c:pt>
              <c:pt idx="25">
                <c:v>0.5</c:v>
              </c:pt>
              <c:pt idx="26">
                <c:v>0.51111114025115967</c:v>
              </c:pt>
              <c:pt idx="28">
                <c:v>0.52941179275512695</c:v>
              </c:pt>
              <c:pt idx="31">
                <c:v>0.54545456171035767</c:v>
              </c:pt>
              <c:pt idx="32">
                <c:v>0.54545456171035767</c:v>
              </c:pt>
              <c:pt idx="33">
                <c:v>0.54901963472366333</c:v>
              </c:pt>
              <c:pt idx="35">
                <c:v>0.55147057771682739</c:v>
              </c:pt>
              <c:pt idx="36">
                <c:v>0.55555558204650879</c:v>
              </c:pt>
              <c:pt idx="37">
                <c:v>0.55555558204650879</c:v>
              </c:pt>
              <c:pt idx="41">
                <c:v>0.57142859697341919</c:v>
              </c:pt>
              <c:pt idx="42">
                <c:v>0.59090906381607056</c:v>
              </c:pt>
              <c:pt idx="43">
                <c:v>0.59235668182373047</c:v>
              </c:pt>
              <c:pt idx="45">
                <c:v>0.60000002384185791</c:v>
              </c:pt>
              <c:pt idx="48">
                <c:v>0.6111111044883728</c:v>
              </c:pt>
              <c:pt idx="52">
                <c:v>0.625</c:v>
              </c:pt>
              <c:pt idx="54">
                <c:v>0.63636362552642822</c:v>
              </c:pt>
              <c:pt idx="57">
                <c:v>0.64516127109527588</c:v>
              </c:pt>
              <c:pt idx="59">
                <c:v>0.65517240762710571</c:v>
              </c:pt>
              <c:pt idx="67">
                <c:v>0.70093458890914917</c:v>
              </c:pt>
              <c:pt idx="72">
                <c:v>0.72000002861022949</c:v>
              </c:pt>
              <c:pt idx="78">
                <c:v>0.73684209585189819</c:v>
              </c:pt>
              <c:pt idx="84">
                <c:v>0.76190477609634399</c:v>
              </c:pt>
              <c:pt idx="90">
                <c:v>0.80000001192092896</c:v>
              </c:pt>
              <c:pt idx="91">
                <c:v>0.80000001192092896</c:v>
              </c:pt>
              <c:pt idx="96">
                <c:v>0.83333331346511841</c:v>
              </c:pt>
              <c:pt idx="97">
                <c:v>0.83673471212387085</c:v>
              </c:pt>
              <c:pt idx="98">
                <c:v>0.8571428656578064</c:v>
              </c:pt>
              <c:pt idx="100">
                <c:v>0.86666667461395264</c:v>
              </c:pt>
              <c:pt idx="101">
                <c:v>0.875</c:v>
              </c:pt>
              <c:pt idx="108">
                <c:v>0.92857140302658081</c:v>
              </c:pt>
              <c:pt idx="112">
                <c:v>0.95999997854232788</c:v>
              </c:pt>
              <c:pt idx="116">
                <c:v>1</c:v>
              </c:pt>
              <c:pt idx="117">
                <c:v>1</c:v>
              </c:pt>
            </c:numLit>
          </c:val>
          <c:extLst>
            <c:ext xmlns:c16="http://schemas.microsoft.com/office/drawing/2014/chart" uri="{C3380CC4-5D6E-409C-BE32-E72D297353CC}">
              <c16:uniqueId val="{00000001-CDC4-4632-A473-308E9C0D1659}"/>
            </c:ext>
          </c:extLst>
        </c:ser>
        <c:dLbls>
          <c:showLegendKey val="0"/>
          <c:showVal val="0"/>
          <c:showCatName val="0"/>
          <c:showSerName val="0"/>
          <c:showPercent val="0"/>
          <c:showBubbleSize val="0"/>
        </c:dLbls>
        <c:gapWidth val="25"/>
        <c:overlap val="100"/>
        <c:axId val="1238451039"/>
        <c:axId val="1238449599"/>
      </c:barChart>
      <c:catAx>
        <c:axId val="1238451039"/>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a:solidFill>
                      <a:srgbClr val="000000"/>
                    </a:solidFill>
                  </a:rPr>
                  <a:t>Each bar represents one elementary preparation</a:t>
                </a:r>
                <a:r>
                  <a:rPr lang="en-US" baseline="0">
                    <a:solidFill>
                      <a:srgbClr val="000000"/>
                    </a:solidFill>
                  </a:rPr>
                  <a:t> program</a:t>
                </a:r>
                <a:endParaRPr lang="en-US">
                  <a:solidFill>
                    <a:srgbClr val="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majorTickMark val="none"/>
        <c:minorTickMark val="none"/>
        <c:tickLblPos val="none"/>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449599"/>
        <c:crosses val="autoZero"/>
        <c:auto val="1"/>
        <c:lblAlgn val="ctr"/>
        <c:lblOffset val="100"/>
        <c:noMultiLvlLbl val="0"/>
      </c:catAx>
      <c:valAx>
        <c:axId val="1238449599"/>
        <c:scaling>
          <c:orientation val="minMax"/>
          <c:max val="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rgbClr val="000000"/>
                    </a:solidFill>
                    <a:latin typeface="+mn-lt"/>
                    <a:ea typeface="+mn-ea"/>
                    <a:cs typeface="+mn-cs"/>
                  </a:defRPr>
                </a:pPr>
                <a:r>
                  <a:rPr lang="en-US" cap="all" baseline="0">
                    <a:solidFill>
                      <a:srgbClr val="000000"/>
                    </a:solidFill>
                  </a:rPr>
                  <a:t>Percentage of candidates passing </a:t>
                </a:r>
              </a:p>
              <a:p>
                <a:pPr>
                  <a:defRPr cap="all">
                    <a:solidFill>
                      <a:srgbClr val="000000"/>
                    </a:solidFill>
                  </a:defRPr>
                </a:pPr>
                <a:r>
                  <a:rPr lang="en-US" cap="all" baseline="0">
                    <a:solidFill>
                      <a:srgbClr val="000000"/>
                    </a:solidFill>
                  </a:rPr>
                  <a:t>on first attempt</a:t>
                </a:r>
              </a:p>
            </c:rich>
          </c:tx>
          <c:overlay val="0"/>
          <c:spPr>
            <a:noFill/>
            <a:ln>
              <a:noFill/>
            </a:ln>
            <a:effectLst/>
          </c:spPr>
          <c:txPr>
            <a:bodyPr rot="-5400000" spcFirstLastPara="1" vertOverflow="ellipsis" vert="horz" wrap="square" anchor="ctr" anchorCtr="1"/>
            <a:lstStyle/>
            <a:p>
              <a:pPr>
                <a:defRPr sz="1000" b="0"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238451039"/>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rgbClr val="000000"/>
      </a:solidFill>
    </a:ln>
    <a:effectLst>
      <a:outerShdw blurRad="127000" sx="102000" sy="102000" algn="ctr" rotWithShape="0">
        <a:prstClr val="black">
          <a:alpha val="5000"/>
        </a:prstClr>
      </a:outerShd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2007874015747"/>
          <c:y val="4.3650793650793648E-2"/>
          <c:w val="0.84255452443444567"/>
          <c:h val="0.8157027246594174"/>
        </c:manualLayout>
      </c:layout>
      <c:barChart>
        <c:barDir val="col"/>
        <c:grouping val="clustered"/>
        <c:varyColors val="0"/>
        <c:ser>
          <c:idx val="0"/>
          <c:order val="0"/>
          <c:tx>
            <c:v>Preservice</c:v>
          </c:tx>
          <c:spPr>
            <a:solidFill>
              <a:srgbClr val="BBDCE5"/>
            </a:solidFill>
            <a:ln>
              <a:noFill/>
            </a:ln>
            <a:effectLst/>
          </c:spPr>
          <c:invertIfNegative val="0"/>
          <c:val>
            <c:numLit>
              <c:formatCode>0%</c:formatCode>
              <c:ptCount val="119"/>
              <c:pt idx="0">
                <c:v>0.3333333432674408</c:v>
              </c:pt>
              <c:pt idx="1">
                <c:v>0.4285714328289032</c:v>
              </c:pt>
              <c:pt idx="2">
                <c:v>0.53333336114883423</c:v>
              </c:pt>
              <c:pt idx="5">
                <c:v>0.60000002384185791</c:v>
              </c:pt>
              <c:pt idx="7">
                <c:v>0.66666668653488159</c:v>
              </c:pt>
              <c:pt idx="8">
                <c:v>0.70093458890914917</c:v>
              </c:pt>
              <c:pt idx="13">
                <c:v>0.75</c:v>
              </c:pt>
              <c:pt idx="14">
                <c:v>0.75</c:v>
              </c:pt>
              <c:pt idx="17">
                <c:v>0.75999999046325684</c:v>
              </c:pt>
              <c:pt idx="18">
                <c:v>0.77551019191741943</c:v>
              </c:pt>
              <c:pt idx="19">
                <c:v>0.78260868787765503</c:v>
              </c:pt>
              <c:pt idx="20">
                <c:v>0.78431373834609985</c:v>
              </c:pt>
              <c:pt idx="21">
                <c:v>0.79166668653488159</c:v>
              </c:pt>
              <c:pt idx="23">
                <c:v>0.7976190447807312</c:v>
              </c:pt>
              <c:pt idx="24">
                <c:v>0.81481480598449707</c:v>
              </c:pt>
              <c:pt idx="25">
                <c:v>0.81521737575531006</c:v>
              </c:pt>
              <c:pt idx="26">
                <c:v>0.81733745336532593</c:v>
              </c:pt>
              <c:pt idx="27">
                <c:v>0.81818181276321411</c:v>
              </c:pt>
              <c:pt idx="28">
                <c:v>0.82258063554763794</c:v>
              </c:pt>
              <c:pt idx="29">
                <c:v>0.83018869161605835</c:v>
              </c:pt>
              <c:pt idx="30">
                <c:v>0.8303571343421936</c:v>
              </c:pt>
              <c:pt idx="33">
                <c:v>0.84210526943206787</c:v>
              </c:pt>
              <c:pt idx="34">
                <c:v>0.84375</c:v>
              </c:pt>
              <c:pt idx="35">
                <c:v>0.84533333778381348</c:v>
              </c:pt>
              <c:pt idx="36">
                <c:v>0.8461538553237915</c:v>
              </c:pt>
              <c:pt idx="37">
                <c:v>0.8461538553237915</c:v>
              </c:pt>
              <c:pt idx="38">
                <c:v>0.8461538553237915</c:v>
              </c:pt>
              <c:pt idx="41">
                <c:v>0.85321098566055298</c:v>
              </c:pt>
              <c:pt idx="43">
                <c:v>0.8571428656578064</c:v>
              </c:pt>
              <c:pt idx="44">
                <c:v>0.8571428656578064</c:v>
              </c:pt>
              <c:pt idx="45">
                <c:v>0.86075949668884277</c:v>
              </c:pt>
              <c:pt idx="46">
                <c:v>0.86294418573379517</c:v>
              </c:pt>
              <c:pt idx="47">
                <c:v>0.86864405870437622</c:v>
              </c:pt>
              <c:pt idx="51">
                <c:v>0.87719297409057617</c:v>
              </c:pt>
              <c:pt idx="52">
                <c:v>0.88235294818878174</c:v>
              </c:pt>
              <c:pt idx="53">
                <c:v>0.88333332538604736</c:v>
              </c:pt>
              <c:pt idx="54">
                <c:v>0.88659793138504028</c:v>
              </c:pt>
              <c:pt idx="57">
                <c:v>0.8888888955116272</c:v>
              </c:pt>
              <c:pt idx="58">
                <c:v>0.8888888955116272</c:v>
              </c:pt>
              <c:pt idx="59">
                <c:v>0.89393937587738037</c:v>
              </c:pt>
              <c:pt idx="61">
                <c:v>0.90140843391418457</c:v>
              </c:pt>
              <c:pt idx="64">
                <c:v>0.90526318550109863</c:v>
              </c:pt>
              <c:pt idx="65">
                <c:v>0.90579712390899658</c:v>
              </c:pt>
              <c:pt idx="66">
                <c:v>0.9076923131942749</c:v>
              </c:pt>
              <c:pt idx="67">
                <c:v>0.90804594755172729</c:v>
              </c:pt>
              <c:pt idx="71">
                <c:v>0.91025638580322266</c:v>
              </c:pt>
              <c:pt idx="73">
                <c:v>0.91228067874908447</c:v>
              </c:pt>
              <c:pt idx="74">
                <c:v>0.91228067874908447</c:v>
              </c:pt>
              <c:pt idx="75">
                <c:v>0.91240876913070679</c:v>
              </c:pt>
              <c:pt idx="76">
                <c:v>0.91489362716674805</c:v>
              </c:pt>
              <c:pt idx="78">
                <c:v>0.91666668653488159</c:v>
              </c:pt>
              <c:pt idx="79">
                <c:v>0.9211195707321167</c:v>
              </c:pt>
              <c:pt idx="80">
                <c:v>0.92233008146286011</c:v>
              </c:pt>
              <c:pt idx="81">
                <c:v>0.92682927846908569</c:v>
              </c:pt>
              <c:pt idx="84">
                <c:v>0.93548387289047241</c:v>
              </c:pt>
              <c:pt idx="86">
                <c:v>0.93939393758773804</c:v>
              </c:pt>
              <c:pt idx="88">
                <c:v>0.95774650573730469</c:v>
              </c:pt>
              <c:pt idx="89">
                <c:v>0.95780593156814575</c:v>
              </c:pt>
              <c:pt idx="90">
                <c:v>0.95876288414001465</c:v>
              </c:pt>
              <c:pt idx="92">
                <c:v>0.96296298503875732</c:v>
              </c:pt>
              <c:pt idx="93">
                <c:v>0.96296298503875732</c:v>
              </c:pt>
              <c:pt idx="94">
                <c:v>0.96428573131561279</c:v>
              </c:pt>
              <c:pt idx="96">
                <c:v>0.96774190664291382</c:v>
              </c:pt>
              <c:pt idx="97">
                <c:v>0.97457629442214966</c:v>
              </c:pt>
              <c:pt idx="99">
                <c:v>0.98333334922790527</c:v>
              </c:pt>
              <c:pt idx="100">
                <c:v>0.99145299196243286</c:v>
              </c:pt>
              <c:pt idx="101">
                <c:v>0.99572646617889404</c:v>
              </c:pt>
              <c:pt idx="111">
                <c:v>1</c:v>
              </c:pt>
              <c:pt idx="112">
                <c:v>1</c:v>
              </c:pt>
              <c:pt idx="113">
                <c:v>1</c:v>
              </c:pt>
              <c:pt idx="114">
                <c:v>1</c:v>
              </c:pt>
              <c:pt idx="115">
                <c:v>1</c:v>
              </c:pt>
              <c:pt idx="116">
                <c:v>1</c:v>
              </c:pt>
              <c:pt idx="117">
                <c:v>1</c:v>
              </c:pt>
              <c:pt idx="118">
                <c:v>1</c:v>
              </c:pt>
            </c:numLit>
          </c:val>
          <c:extLst>
            <c:ext xmlns:c16="http://schemas.microsoft.com/office/drawing/2014/chart" uri="{C3380CC4-5D6E-409C-BE32-E72D297353CC}">
              <c16:uniqueId val="{00000000-3FC2-44CD-8B62-D9E5B0D0D79D}"/>
            </c:ext>
          </c:extLst>
        </c:ser>
        <c:ser>
          <c:idx val="1"/>
          <c:order val="1"/>
          <c:tx>
            <c:v>Internship</c:v>
          </c:tx>
          <c:spPr>
            <a:solidFill>
              <a:schemeClr val="bg2"/>
            </a:solidFill>
            <a:ln>
              <a:noFill/>
            </a:ln>
            <a:effectLst/>
          </c:spPr>
          <c:invertIfNegative val="0"/>
          <c:val>
            <c:numLit>
              <c:formatCode>General</c:formatCode>
              <c:ptCount val="119"/>
              <c:pt idx="3" formatCode="0%">
                <c:v>0.55555558204650879</c:v>
              </c:pt>
              <c:pt idx="4" formatCode="0%">
                <c:v>0.57142859697341919</c:v>
              </c:pt>
              <c:pt idx="6" formatCode="0%">
                <c:v>0.66666668653488159</c:v>
              </c:pt>
              <c:pt idx="9" formatCode="0%">
                <c:v>0.70588237047195435</c:v>
              </c:pt>
              <c:pt idx="10" formatCode="0%">
                <c:v>0.72000002861022949</c:v>
              </c:pt>
              <c:pt idx="11" formatCode="0%">
                <c:v>0.74074071645736694</c:v>
              </c:pt>
              <c:pt idx="12" formatCode="0%">
                <c:v>0.75</c:v>
              </c:pt>
              <c:pt idx="15" formatCode="0%">
                <c:v>0.75757575035095215</c:v>
              </c:pt>
              <c:pt idx="16" formatCode="0%">
                <c:v>0.75999999046325684</c:v>
              </c:pt>
              <c:pt idx="22" formatCode="0%">
                <c:v>0.79310345649719238</c:v>
              </c:pt>
              <c:pt idx="31" formatCode="0%">
                <c:v>0.83333331346511841</c:v>
              </c:pt>
              <c:pt idx="32" formatCode="0%">
                <c:v>0.84210526943206787</c:v>
              </c:pt>
              <c:pt idx="39" formatCode="0%">
                <c:v>0.85294115543365479</c:v>
              </c:pt>
              <c:pt idx="40" formatCode="0%">
                <c:v>0.85294115543365479</c:v>
              </c:pt>
              <c:pt idx="42" formatCode="0%">
                <c:v>0.85350316762924194</c:v>
              </c:pt>
              <c:pt idx="48" formatCode="0%">
                <c:v>0.87096774578094482</c:v>
              </c:pt>
              <c:pt idx="49" formatCode="0%">
                <c:v>0.875</c:v>
              </c:pt>
              <c:pt idx="50" formatCode="0%">
                <c:v>0.875</c:v>
              </c:pt>
              <c:pt idx="55" formatCode="0%">
                <c:v>0.88785046339035034</c:v>
              </c:pt>
              <c:pt idx="56" formatCode="0%">
                <c:v>0.8888888955116272</c:v>
              </c:pt>
              <c:pt idx="60" formatCode="0%">
                <c:v>0.89999997615814209</c:v>
              </c:pt>
              <c:pt idx="62" formatCode="0%">
                <c:v>0.9038461446762085</c:v>
              </c:pt>
              <c:pt idx="63" formatCode="0%">
                <c:v>0.9047619104385376</c:v>
              </c:pt>
              <c:pt idx="68" formatCode="0%">
                <c:v>0.90909093618392944</c:v>
              </c:pt>
              <c:pt idx="69" formatCode="0%">
                <c:v>0.90909093618392944</c:v>
              </c:pt>
              <c:pt idx="70" formatCode="0%">
                <c:v>0.90909093618392944</c:v>
              </c:pt>
              <c:pt idx="72" formatCode="0%">
                <c:v>0.91111111640930176</c:v>
              </c:pt>
              <c:pt idx="77" formatCode="0%">
                <c:v>0.91666668653488159</c:v>
              </c:pt>
              <c:pt idx="82" formatCode="0%">
                <c:v>0.92857140302658081</c:v>
              </c:pt>
              <c:pt idx="83" formatCode="0%">
                <c:v>0.92857140302658081</c:v>
              </c:pt>
              <c:pt idx="85" formatCode="0%">
                <c:v>0.93939393758773804</c:v>
              </c:pt>
              <c:pt idx="87" formatCode="0%">
                <c:v>0.9523809552192688</c:v>
              </c:pt>
              <c:pt idx="91" formatCode="0%">
                <c:v>0.95999997854232788</c:v>
              </c:pt>
              <c:pt idx="95" formatCode="0%">
                <c:v>0.96551722288131714</c:v>
              </c:pt>
              <c:pt idx="98" formatCode="0%">
                <c:v>0.97959184646606445</c:v>
              </c:pt>
              <c:pt idx="102" formatCode="0%">
                <c:v>1</c:v>
              </c:pt>
              <c:pt idx="103" formatCode="0%">
                <c:v>1</c:v>
              </c:pt>
              <c:pt idx="104" formatCode="0%">
                <c:v>1</c:v>
              </c:pt>
              <c:pt idx="105" formatCode="0%">
                <c:v>1</c:v>
              </c:pt>
              <c:pt idx="106" formatCode="0%">
                <c:v>1</c:v>
              </c:pt>
              <c:pt idx="107" formatCode="0%">
                <c:v>1</c:v>
              </c:pt>
              <c:pt idx="108" formatCode="0%">
                <c:v>1</c:v>
              </c:pt>
              <c:pt idx="109" formatCode="0%">
                <c:v>1</c:v>
              </c:pt>
              <c:pt idx="110" formatCode="0%">
                <c:v>1</c:v>
              </c:pt>
            </c:numLit>
          </c:val>
          <c:extLst>
            <c:ext xmlns:c16="http://schemas.microsoft.com/office/drawing/2014/chart" uri="{C3380CC4-5D6E-409C-BE32-E72D297353CC}">
              <c16:uniqueId val="{00000001-3FC2-44CD-8B62-D9E5B0D0D79D}"/>
            </c:ext>
          </c:extLst>
        </c:ser>
        <c:dLbls>
          <c:showLegendKey val="0"/>
          <c:showVal val="0"/>
          <c:showCatName val="0"/>
          <c:showSerName val="0"/>
          <c:showPercent val="0"/>
          <c:showBubbleSize val="0"/>
        </c:dLbls>
        <c:gapWidth val="25"/>
        <c:overlap val="100"/>
        <c:axId val="1238452479"/>
        <c:axId val="1238452959"/>
      </c:barChart>
      <c:catAx>
        <c:axId val="1238452479"/>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a:solidFill>
                      <a:srgbClr val="000000"/>
                    </a:solidFill>
                  </a:rPr>
                  <a:t>Each bar represents</a:t>
                </a:r>
                <a:r>
                  <a:rPr lang="en-US" baseline="0">
                    <a:solidFill>
                      <a:srgbClr val="000000"/>
                    </a:solidFill>
                  </a:rPr>
                  <a:t> one elementary preparation program</a:t>
                </a:r>
                <a:endParaRPr lang="en-US">
                  <a:solidFill>
                    <a:srgbClr val="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majorTickMark val="none"/>
        <c:minorTickMark val="none"/>
        <c:tickLblPos val="none"/>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452959"/>
        <c:crosses val="autoZero"/>
        <c:auto val="1"/>
        <c:lblAlgn val="ctr"/>
        <c:lblOffset val="100"/>
        <c:noMultiLvlLbl val="0"/>
      </c:catAx>
      <c:valAx>
        <c:axId val="1238452959"/>
        <c:scaling>
          <c:orientation val="minMax"/>
          <c:max val="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cap="all" baseline="0">
                    <a:solidFill>
                      <a:srgbClr val="000000"/>
                    </a:solidFill>
                    <a:latin typeface="+mn-lt"/>
                    <a:ea typeface="+mn-ea"/>
                    <a:cs typeface="+mn-cs"/>
                  </a:defRPr>
                </a:pPr>
                <a:r>
                  <a:rPr lang="en-US" cap="all" baseline="0">
                    <a:solidFill>
                      <a:srgbClr val="000000"/>
                    </a:solidFill>
                  </a:rPr>
                  <a:t>Percentage of candidates passing </a:t>
                </a:r>
              </a:p>
              <a:p>
                <a:pPr>
                  <a:defRPr cap="all">
                    <a:solidFill>
                      <a:srgbClr val="000000"/>
                    </a:solidFill>
                  </a:defRPr>
                </a:pPr>
                <a:r>
                  <a:rPr lang="en-US" cap="all" baseline="0">
                    <a:solidFill>
                      <a:srgbClr val="000000"/>
                    </a:solidFill>
                  </a:rPr>
                  <a:t>across all attempts</a:t>
                </a:r>
              </a:p>
            </c:rich>
          </c:tx>
          <c:overlay val="0"/>
          <c:spPr>
            <a:noFill/>
            <a:ln>
              <a:noFill/>
            </a:ln>
            <a:effectLst/>
          </c:spPr>
          <c:txPr>
            <a:bodyPr rot="-5400000" spcFirstLastPara="1" vertOverflow="ellipsis" vert="horz" wrap="square" anchor="ctr" anchorCtr="1"/>
            <a:lstStyle/>
            <a:p>
              <a:pPr>
                <a:defRPr sz="1000" b="0" i="0" u="none" strike="noStrike" kern="1200" cap="all" baseline="0">
                  <a:solidFill>
                    <a:srgbClr val="000000"/>
                  </a:solidFill>
                  <a:latin typeface="+mn-lt"/>
                  <a:ea typeface="+mn-ea"/>
                  <a:cs typeface="+mn-cs"/>
                </a:defRPr>
              </a:pPr>
              <a:endParaRPr lang="en-US"/>
            </a:p>
          </c:txPr>
        </c:title>
        <c:numFmt formatCode="0%" sourceLinked="1"/>
        <c:majorTickMark val="none"/>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238452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rgbClr val="000000"/>
      </a:solidFill>
    </a:ln>
    <a:effectLst>
      <a:outerShdw blurRad="127000" sx="102000" sy="102000" algn="ctr" rotWithShape="0">
        <a:prstClr val="black">
          <a:alpha val="5000"/>
        </a:prstClr>
      </a:outerShd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sz="2000">
                <a:solidFill>
                  <a:srgbClr val="000000"/>
                </a:solidFill>
              </a:rPr>
              <a:t>Initial Passing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8352034120734906"/>
          <c:y val="0.1464540327729304"/>
          <c:w val="0.79203521434820656"/>
          <c:h val="0.68226307015677079"/>
        </c:manualLayout>
      </c:layout>
      <c:barChart>
        <c:barDir val="col"/>
        <c:grouping val="clustered"/>
        <c:varyColors val="0"/>
        <c:ser>
          <c:idx val="0"/>
          <c:order val="0"/>
          <c:tx>
            <c:strRef>
              <c:f>'[TPA_program_level_passing_Commission_061524.xls]ES Figure'!$G$1</c:f>
              <c:strCache>
                <c:ptCount val="1"/>
                <c:pt idx="0">
                  <c:v>Preservice</c:v>
                </c:pt>
              </c:strCache>
            </c:strRef>
          </c:tx>
          <c:spPr>
            <a:solidFill>
              <a:srgbClr val="BBDCE5"/>
            </a:solidFill>
            <a:ln>
              <a:noFill/>
            </a:ln>
            <a:effectLst/>
          </c:spPr>
          <c:invertIfNegative val="0"/>
          <c:val>
            <c:numRef>
              <c:f>'[TPA_program_level_passing_Commission_061524.xls]ES Figure'!$G$2:$G$25</c:f>
              <c:numCache>
                <c:formatCode>General</c:formatCode>
                <c:ptCount val="24"/>
                <c:pt idx="0" formatCode="0%">
                  <c:v>0.66666668653488159</c:v>
                </c:pt>
                <c:pt idx="3" formatCode="0%">
                  <c:v>0.81818181276321411</c:v>
                </c:pt>
                <c:pt idx="4" formatCode="0%">
                  <c:v>0.83333331346511841</c:v>
                </c:pt>
                <c:pt idx="6" formatCode="0%">
                  <c:v>0.9375</c:v>
                </c:pt>
                <c:pt idx="7" formatCode="0%">
                  <c:v>0.9375</c:v>
                </c:pt>
                <c:pt idx="9" formatCode="0%">
                  <c:v>0.98461538553237915</c:v>
                </c:pt>
                <c:pt idx="12" formatCode="0%">
                  <c:v>1</c:v>
                </c:pt>
                <c:pt idx="13" formatCode="0%">
                  <c:v>1</c:v>
                </c:pt>
                <c:pt idx="14" formatCode="0%">
                  <c:v>1</c:v>
                </c:pt>
                <c:pt idx="15" formatCode="0%">
                  <c:v>1</c:v>
                </c:pt>
                <c:pt idx="16" formatCode="0%">
                  <c:v>1</c:v>
                </c:pt>
                <c:pt idx="17" formatCode="0%">
                  <c:v>1</c:v>
                </c:pt>
                <c:pt idx="18" formatCode="0%">
                  <c:v>1</c:v>
                </c:pt>
                <c:pt idx="19" formatCode="0%">
                  <c:v>1</c:v>
                </c:pt>
                <c:pt idx="20" formatCode="0%">
                  <c:v>1</c:v>
                </c:pt>
                <c:pt idx="21" formatCode="0%">
                  <c:v>1</c:v>
                </c:pt>
                <c:pt idx="22" formatCode="0%">
                  <c:v>1</c:v>
                </c:pt>
                <c:pt idx="23" formatCode="0%">
                  <c:v>1</c:v>
                </c:pt>
              </c:numCache>
            </c:numRef>
          </c:val>
          <c:extLst>
            <c:ext xmlns:c16="http://schemas.microsoft.com/office/drawing/2014/chart" uri="{C3380CC4-5D6E-409C-BE32-E72D297353CC}">
              <c16:uniqueId val="{00000000-9A84-474F-901B-905AEC481DA4}"/>
            </c:ext>
          </c:extLst>
        </c:ser>
        <c:ser>
          <c:idx val="1"/>
          <c:order val="1"/>
          <c:tx>
            <c:strRef>
              <c:f>'[TPA_program_level_passing_Commission_061524.xls]ES Figure'!$H$1</c:f>
              <c:strCache>
                <c:ptCount val="1"/>
                <c:pt idx="0">
                  <c:v>Internship</c:v>
                </c:pt>
              </c:strCache>
            </c:strRef>
          </c:tx>
          <c:spPr>
            <a:solidFill>
              <a:schemeClr val="bg2"/>
            </a:solidFill>
            <a:ln>
              <a:noFill/>
            </a:ln>
            <a:effectLst/>
          </c:spPr>
          <c:invertIfNegative val="0"/>
          <c:val>
            <c:numRef>
              <c:f>'[TPA_program_level_passing_Commission_061524.xls]ES Figure'!$H$2:$H$25</c:f>
              <c:numCache>
                <c:formatCode>0%</c:formatCode>
                <c:ptCount val="24"/>
                <c:pt idx="1">
                  <c:v>0.70588237047195435</c:v>
                </c:pt>
                <c:pt idx="2">
                  <c:v>0.75</c:v>
                </c:pt>
                <c:pt idx="5">
                  <c:v>0.86363637447357178</c:v>
                </c:pt>
                <c:pt idx="8">
                  <c:v>0.96875</c:v>
                </c:pt>
                <c:pt idx="10">
                  <c:v>1</c:v>
                </c:pt>
                <c:pt idx="11">
                  <c:v>1</c:v>
                </c:pt>
              </c:numCache>
            </c:numRef>
          </c:val>
          <c:extLst>
            <c:ext xmlns:c16="http://schemas.microsoft.com/office/drawing/2014/chart" uri="{C3380CC4-5D6E-409C-BE32-E72D297353CC}">
              <c16:uniqueId val="{00000001-9A84-474F-901B-905AEC481DA4}"/>
            </c:ext>
          </c:extLst>
        </c:ser>
        <c:dLbls>
          <c:showLegendKey val="0"/>
          <c:showVal val="0"/>
          <c:showCatName val="0"/>
          <c:showSerName val="0"/>
          <c:showPercent val="0"/>
          <c:showBubbleSize val="0"/>
        </c:dLbls>
        <c:gapWidth val="50"/>
        <c:overlap val="100"/>
        <c:axId val="1341341951"/>
        <c:axId val="1341352031"/>
      </c:barChart>
      <c:catAx>
        <c:axId val="1341341951"/>
        <c:scaling>
          <c:orientation val="minMax"/>
        </c:scaling>
        <c:delete val="0"/>
        <c:axPos val="b"/>
        <c:title>
          <c:tx>
            <c:rich>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r>
                  <a:rPr lang="en-US" sz="900">
                    <a:solidFill>
                      <a:srgbClr val="000000"/>
                    </a:solidFill>
                  </a:rPr>
                  <a:t>Each bar represents one special education program</a:t>
                </a:r>
              </a:p>
            </c:rich>
          </c:tx>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title>
        <c:majorTickMark val="none"/>
        <c:minorTickMark val="none"/>
        <c:tickLblPos val="none"/>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1352031"/>
        <c:crosses val="autoZero"/>
        <c:auto val="1"/>
        <c:lblAlgn val="ctr"/>
        <c:lblOffset val="100"/>
        <c:noMultiLvlLbl val="0"/>
      </c:catAx>
      <c:valAx>
        <c:axId val="1341352031"/>
        <c:scaling>
          <c:orientation val="minMax"/>
          <c:max val="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cap="all" baseline="0">
                    <a:solidFill>
                      <a:srgbClr val="000000"/>
                    </a:solidFill>
                  </a:rPr>
                  <a:t>Percentage of candidates passing </a:t>
                </a:r>
              </a:p>
              <a:p>
                <a:pPr>
                  <a:defRPr>
                    <a:solidFill>
                      <a:srgbClr val="000000"/>
                    </a:solidFill>
                  </a:defRPr>
                </a:pPr>
                <a:r>
                  <a:rPr lang="en-US" cap="all" baseline="0">
                    <a:solidFill>
                      <a:srgbClr val="000000"/>
                    </a:solidFill>
                  </a:rPr>
                  <a:t>on first attempt</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0%" sourceLinked="1"/>
        <c:majorTickMark val="none"/>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3413419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rgbClr val="000000"/>
      </a:solidFill>
    </a:ln>
    <a:effectLst>
      <a:outerShdw blurRad="127000" sx="102000" sy="102000" algn="ctr" rotWithShape="0">
        <a:prstClr val="black">
          <a:alpha val="5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sz="2000" dirty="0">
                <a:solidFill>
                  <a:srgbClr val="000000"/>
                </a:solidFill>
              </a:rPr>
              <a:t>Eventual Passing</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0232186254495965"/>
          <c:y val="0.13350860703222908"/>
          <c:w val="0.76094974239331192"/>
          <c:h val="0.68093506892719491"/>
        </c:manualLayout>
      </c:layout>
      <c:barChart>
        <c:barDir val="col"/>
        <c:grouping val="clustered"/>
        <c:varyColors val="0"/>
        <c:ser>
          <c:idx val="0"/>
          <c:order val="0"/>
          <c:tx>
            <c:strRef>
              <c:f>'[TPA_program_level_passing_Commission_061524.xls]ES Figure 2'!$G$1</c:f>
              <c:strCache>
                <c:ptCount val="1"/>
                <c:pt idx="0">
                  <c:v>Preservice</c:v>
                </c:pt>
              </c:strCache>
            </c:strRef>
          </c:tx>
          <c:spPr>
            <a:solidFill>
              <a:srgbClr val="BBDCE5"/>
            </a:solidFill>
            <a:ln>
              <a:noFill/>
            </a:ln>
            <a:effectLst/>
          </c:spPr>
          <c:invertIfNegative val="0"/>
          <c:val>
            <c:numRef>
              <c:f>'[TPA_program_level_passing_Commission_061524.xls]ES Figure 2'!$G$2:$G$25</c:f>
              <c:numCache>
                <c:formatCode>General</c:formatCode>
                <c:ptCount val="24"/>
                <c:pt idx="0" formatCode="0%">
                  <c:v>0.66666668653488159</c:v>
                </c:pt>
                <c:pt idx="7" formatCode="0%">
                  <c:v>1</c:v>
                </c:pt>
                <c:pt idx="8" formatCode="0%">
                  <c:v>1</c:v>
                </c:pt>
                <c:pt idx="9" formatCode="0%">
                  <c:v>1</c:v>
                </c:pt>
                <c:pt idx="10" formatCode="0%">
                  <c:v>1</c:v>
                </c:pt>
                <c:pt idx="11" formatCode="0%">
                  <c:v>1</c:v>
                </c:pt>
                <c:pt idx="12" formatCode="0%">
                  <c:v>1</c:v>
                </c:pt>
                <c:pt idx="13" formatCode="0%">
                  <c:v>1</c:v>
                </c:pt>
                <c:pt idx="14" formatCode="0%">
                  <c:v>1</c:v>
                </c:pt>
                <c:pt idx="15" formatCode="0%">
                  <c:v>1</c:v>
                </c:pt>
                <c:pt idx="16" formatCode="0%">
                  <c:v>1</c:v>
                </c:pt>
                <c:pt idx="17" formatCode="0%">
                  <c:v>1</c:v>
                </c:pt>
                <c:pt idx="18" formatCode="0%">
                  <c:v>1</c:v>
                </c:pt>
                <c:pt idx="19" formatCode="0%">
                  <c:v>1</c:v>
                </c:pt>
                <c:pt idx="20" formatCode="0%">
                  <c:v>1</c:v>
                </c:pt>
                <c:pt idx="21" formatCode="0%">
                  <c:v>1</c:v>
                </c:pt>
                <c:pt idx="22" formatCode="0%">
                  <c:v>1</c:v>
                </c:pt>
                <c:pt idx="23" formatCode="0%">
                  <c:v>1</c:v>
                </c:pt>
              </c:numCache>
            </c:numRef>
          </c:val>
          <c:extLst>
            <c:ext xmlns:c16="http://schemas.microsoft.com/office/drawing/2014/chart" uri="{C3380CC4-5D6E-409C-BE32-E72D297353CC}">
              <c16:uniqueId val="{00000000-D5D1-4B9D-98B5-39B5925DE55A}"/>
            </c:ext>
          </c:extLst>
        </c:ser>
        <c:ser>
          <c:idx val="1"/>
          <c:order val="1"/>
          <c:tx>
            <c:strRef>
              <c:f>'[TPA_program_level_passing_Commission_061524.xls]ES Figure 2'!$H$1</c:f>
              <c:strCache>
                <c:ptCount val="1"/>
                <c:pt idx="0">
                  <c:v>Internship</c:v>
                </c:pt>
              </c:strCache>
            </c:strRef>
          </c:tx>
          <c:spPr>
            <a:solidFill>
              <a:schemeClr val="bg2"/>
            </a:solidFill>
            <a:ln>
              <a:noFill/>
            </a:ln>
            <a:effectLst/>
          </c:spPr>
          <c:invertIfNegative val="0"/>
          <c:val>
            <c:numRef>
              <c:f>'[TPA_program_level_passing_Commission_061524.xls]ES Figure 2'!$H$2:$H$25</c:f>
              <c:numCache>
                <c:formatCode>0%</c:formatCode>
                <c:ptCount val="24"/>
                <c:pt idx="1">
                  <c:v>0.70588237047195435</c:v>
                </c:pt>
                <c:pt idx="2">
                  <c:v>0.90909093618392944</c:v>
                </c:pt>
                <c:pt idx="3">
                  <c:v>0.96875</c:v>
                </c:pt>
                <c:pt idx="4">
                  <c:v>1</c:v>
                </c:pt>
                <c:pt idx="5">
                  <c:v>1</c:v>
                </c:pt>
                <c:pt idx="6">
                  <c:v>1</c:v>
                </c:pt>
              </c:numCache>
            </c:numRef>
          </c:val>
          <c:extLst>
            <c:ext xmlns:c16="http://schemas.microsoft.com/office/drawing/2014/chart" uri="{C3380CC4-5D6E-409C-BE32-E72D297353CC}">
              <c16:uniqueId val="{00000001-D5D1-4B9D-98B5-39B5925DE55A}"/>
            </c:ext>
          </c:extLst>
        </c:ser>
        <c:dLbls>
          <c:showLegendKey val="0"/>
          <c:showVal val="0"/>
          <c:showCatName val="0"/>
          <c:showSerName val="0"/>
          <c:showPercent val="0"/>
          <c:showBubbleSize val="0"/>
        </c:dLbls>
        <c:gapWidth val="50"/>
        <c:overlap val="100"/>
        <c:axId val="222576992"/>
        <c:axId val="222583232"/>
      </c:barChart>
      <c:catAx>
        <c:axId val="222576992"/>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a:solidFill>
                      <a:srgbClr val="000000"/>
                    </a:solidFill>
                  </a:rPr>
                  <a:t>Each bar represents one special education program</a:t>
                </a:r>
              </a:p>
            </c:rich>
          </c:tx>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one"/>
        <c:spPr>
          <a:noFill/>
          <a:ln w="1270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583232"/>
        <c:crosses val="autoZero"/>
        <c:auto val="1"/>
        <c:lblAlgn val="ctr"/>
        <c:lblOffset val="100"/>
        <c:noMultiLvlLbl val="0"/>
      </c:catAx>
      <c:valAx>
        <c:axId val="222583232"/>
        <c:scaling>
          <c:orientation val="minMax"/>
          <c:max val="1"/>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US" cap="all" baseline="0">
                    <a:solidFill>
                      <a:srgbClr val="000000"/>
                    </a:solidFill>
                  </a:rPr>
                  <a:t>Percentage of candidates passing </a:t>
                </a:r>
              </a:p>
              <a:p>
                <a:pPr>
                  <a:defRPr>
                    <a:solidFill>
                      <a:srgbClr val="000000"/>
                    </a:solidFill>
                  </a:defRPr>
                </a:pPr>
                <a:r>
                  <a:rPr lang="en-US" cap="all" baseline="0">
                    <a:solidFill>
                      <a:srgbClr val="000000"/>
                    </a:solidFill>
                  </a:rPr>
                  <a:t>across all attempts</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0%" sourceLinked="1"/>
        <c:majorTickMark val="none"/>
        <c:minorTickMark val="none"/>
        <c:tickLblPos val="nextTo"/>
        <c:spPr>
          <a:noFill/>
          <a:ln w="12700">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22257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
    <c:plotVisOnly val="1"/>
    <c:dispBlanksAs val="gap"/>
    <c:showDLblsOverMax val="0"/>
  </c:chart>
  <c:spPr>
    <a:solidFill>
      <a:schemeClr val="bg1"/>
    </a:solidFill>
    <a:ln>
      <a:solidFill>
        <a:srgbClr val="000000"/>
      </a:solidFill>
    </a:ln>
    <a:effectLst>
      <a:outerShdw blurRad="127000" sx="102000" sy="102000" algn="ctr" rotWithShape="0">
        <a:prstClr val="black">
          <a:alpha val="5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Book" panose="020B0503020102020204" pitchFamily="34" charset="0"/>
        <a:ea typeface="Franklin Gothic Book" panose="020B0503020102020204" pitchFamily="34"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629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087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628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24519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6979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4511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177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760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6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492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58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359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04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userDrawn="1">
  <p:cSld name="Main title">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7" name="Google Shape;17;p3"/>
          <p:cNvSpPr txBox="1">
            <a:spLocks noGrp="1"/>
          </p:cNvSpPr>
          <p:nvPr>
            <p:ph type="ctrTitle"/>
          </p:nvPr>
        </p:nvSpPr>
        <p:spPr>
          <a:xfrm>
            <a:off x="685800" y="658962"/>
            <a:ext cx="7772400" cy="208418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b="0" i="0">
                <a:solidFill>
                  <a:schemeClr val="bg1"/>
                </a:solidFill>
                <a:latin typeface="Franklin Gothic Medium" panose="020B0603020102020204" pitchFamily="34" charset="0"/>
                <a:cs typeface="Arial" panose="020B0604020202020204" pitchFamily="34" charset="0"/>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rPr lang="en-US"/>
              <a:t>Click to edit Master title style</a:t>
            </a:r>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0" i="0">
                <a:solidFill>
                  <a:schemeClr val="tx2"/>
                </a:solidFill>
                <a:latin typeface="Franklin Gothic Book" panose="020B0503020102020204" pitchFamily="34" charset="0"/>
                <a:cs typeface="Arial" panose="020B0604020202020204" pitchFamily="34" charset="0"/>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r>
              <a:rPr lang="en-US"/>
              <a:t>Click to edit Master subtitle style</a:t>
            </a:r>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D70FCE8-3029-8849-83F4-E48DD4665459}"/>
              </a:ext>
            </a:extLst>
          </p:cNvPr>
          <p:cNvPicPr>
            <a:picLocks noChangeAspect="1"/>
          </p:cNvPicPr>
          <p:nvPr userDrawn="1"/>
        </p:nvPicPr>
        <p:blipFill>
          <a:blip r:embed="rId2"/>
          <a:stretch>
            <a:fillRect/>
          </a:stretch>
        </p:blipFill>
        <p:spPr>
          <a:xfrm>
            <a:off x="304800" y="4331146"/>
            <a:ext cx="1329266" cy="551159"/>
          </a:xfrm>
          <a:prstGeom prst="rect">
            <a:avLst/>
          </a:prstGeom>
        </p:spPr>
      </p:pic>
      <p:sp>
        <p:nvSpPr>
          <p:cNvPr id="10" name="Google Shape;70;p9">
            <a:extLst>
              <a:ext uri="{FF2B5EF4-FFF2-40B4-BE49-F238E27FC236}">
                <a16:creationId xmlns:a16="http://schemas.microsoft.com/office/drawing/2014/main" id="{9E274F44-75B0-A148-BD9C-649C3D7A5BD6}"/>
              </a:ext>
            </a:extLst>
          </p:cNvPr>
          <p:cNvSpPr txBox="1">
            <a:spLocks noGrp="1"/>
          </p:cNvSpPr>
          <p:nvPr>
            <p:ph type="body" idx="13" hasCustomPrompt="1"/>
          </p:nvPr>
        </p:nvSpPr>
        <p:spPr>
          <a:xfrm>
            <a:off x="2376600" y="4326484"/>
            <a:ext cx="6462600" cy="384248"/>
          </a:xfrm>
          <a:prstGeom prst="rect">
            <a:avLst/>
          </a:prstGeom>
        </p:spPr>
        <p:txBody>
          <a:bodyPr spcFirstLastPara="1" wrap="square" lIns="91425" tIns="91425" rIns="91425" bIns="91425" anchor="ctr" anchorCtr="0">
            <a:noAutofit/>
          </a:bodyPr>
          <a:lstStyle>
            <a:lvl1pPr marL="457200" lvl="0" indent="-228600" algn="r">
              <a:spcBef>
                <a:spcPts val="360"/>
              </a:spcBef>
              <a:spcAft>
                <a:spcPts val="0"/>
              </a:spcAft>
              <a:buClr>
                <a:schemeClr val="dk2"/>
              </a:buClr>
              <a:buSzPts val="1400"/>
              <a:buNone/>
              <a:defRPr sz="1400" b="0" i="0">
                <a:solidFill>
                  <a:schemeClr val="tx1"/>
                </a:solidFill>
                <a:latin typeface="Franklin Gothic Book" panose="020B0503020102020204" pitchFamily="34" charset="0"/>
                <a:cs typeface="Arial" panose="020B0604020202020204" pitchFamily="34" charset="0"/>
              </a:defRPr>
            </a:lvl1pPr>
          </a:lstStyle>
          <a:p>
            <a:r>
              <a:rPr lang="en-US"/>
              <a:t>Presenter(s)</a:t>
            </a:r>
          </a:p>
        </p:txBody>
      </p:sp>
      <p:sp>
        <p:nvSpPr>
          <p:cNvPr id="11" name="Google Shape;70;p9">
            <a:extLst>
              <a:ext uri="{FF2B5EF4-FFF2-40B4-BE49-F238E27FC236}">
                <a16:creationId xmlns:a16="http://schemas.microsoft.com/office/drawing/2014/main" id="{225CC59F-ACB5-B64F-AF08-EF46AECBBCA7}"/>
              </a:ext>
            </a:extLst>
          </p:cNvPr>
          <p:cNvSpPr txBox="1">
            <a:spLocks noGrp="1"/>
          </p:cNvSpPr>
          <p:nvPr>
            <p:ph type="body" idx="14" hasCustomPrompt="1"/>
          </p:nvPr>
        </p:nvSpPr>
        <p:spPr>
          <a:xfrm>
            <a:off x="2376600" y="4710732"/>
            <a:ext cx="6462600" cy="171573"/>
          </a:xfrm>
          <a:prstGeom prst="rect">
            <a:avLst/>
          </a:prstGeom>
        </p:spPr>
        <p:txBody>
          <a:bodyPr spcFirstLastPara="1" wrap="square" lIns="91425" tIns="91425" rIns="91425" bIns="91425" anchor="ctr" anchorCtr="0">
            <a:noAutofit/>
          </a:bodyPr>
          <a:lstStyle>
            <a:lvl1pPr marL="457200" lvl="0" indent="-228600" algn="r">
              <a:spcBef>
                <a:spcPts val="360"/>
              </a:spcBef>
              <a:spcAft>
                <a:spcPts val="0"/>
              </a:spcAft>
              <a:buClr>
                <a:schemeClr val="dk2"/>
              </a:buClr>
              <a:buSzPts val="1400"/>
              <a:buNone/>
              <a:defRPr sz="1050" b="0" i="0">
                <a:solidFill>
                  <a:schemeClr val="tx1"/>
                </a:solidFill>
                <a:latin typeface="Franklin Gothic Book" panose="020B0503020102020204" pitchFamily="34" charset="0"/>
                <a:cs typeface="Arial" panose="020B0604020202020204" pitchFamily="34" charset="0"/>
              </a:defRPr>
            </a:lvl1pPr>
          </a:lstStyle>
          <a:p>
            <a:r>
              <a:rPr lang="en-US"/>
              <a:t>MM/DD/YYYY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t="4727" b="12221"/>
          <a:stretch/>
        </p:blipFill>
        <p:spPr>
          <a:xfrm>
            <a:off x="0" y="0"/>
            <a:ext cx="9144000" cy="5064469"/>
          </a:xfrm>
          <a:prstGeom prst="rect">
            <a:avLst/>
          </a:prstGeom>
          <a:noFill/>
          <a:ln>
            <a:noFill/>
          </a:ln>
        </p:spPr>
      </p:pic>
      <p:sp>
        <p:nvSpPr>
          <p:cNvPr id="11" name="Google Shape;169;p22">
            <a:extLst>
              <a:ext uri="{FF2B5EF4-FFF2-40B4-BE49-F238E27FC236}">
                <a16:creationId xmlns:a16="http://schemas.microsoft.com/office/drawing/2014/main" id="{11B8905F-22BD-524B-81D5-0792E02A75A1}"/>
              </a:ext>
            </a:extLst>
          </p:cNvPr>
          <p:cNvSpPr/>
          <p:nvPr userDrawn="1"/>
        </p:nvSpPr>
        <p:spPr>
          <a:xfrm>
            <a:off x="0" y="2571750"/>
            <a:ext cx="4071486"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Book" panose="020B0503020102020204" pitchFamily="34" charset="0"/>
            </a:endParaRPr>
          </a:p>
        </p:txBody>
      </p:sp>
      <p:sp>
        <p:nvSpPr>
          <p:cNvPr id="15" name="Google Shape;170;p22">
            <a:extLst>
              <a:ext uri="{FF2B5EF4-FFF2-40B4-BE49-F238E27FC236}">
                <a16:creationId xmlns:a16="http://schemas.microsoft.com/office/drawing/2014/main" id="{91D7511D-94F6-7743-B792-BBC566F99EE5}"/>
              </a:ext>
            </a:extLst>
          </p:cNvPr>
          <p:cNvSpPr txBox="1">
            <a:spLocks noGrp="1"/>
          </p:cNvSpPr>
          <p:nvPr>
            <p:ph type="title" idx="4294967295"/>
          </p:nvPr>
        </p:nvSpPr>
        <p:spPr>
          <a:xfrm>
            <a:off x="385012" y="2656281"/>
            <a:ext cx="3522846" cy="5524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accent3"/>
                </a:solidFill>
                <a:latin typeface="Franklin Gothic Book" panose="020B0503020102020204" pitchFamily="34" charset="0"/>
                <a:cs typeface="Arial" panose="020B0604020202020204" pitchFamily="34" charset="0"/>
              </a:rPr>
              <a:t>Click to edit Master title style</a:t>
            </a:r>
            <a:endParaRPr>
              <a:solidFill>
                <a:schemeClr val="accent3"/>
              </a:solidFill>
              <a:latin typeface="Franklin Gothic Book" panose="020B0503020102020204" pitchFamily="34" charset="0"/>
              <a:cs typeface="Arial" panose="020B0604020202020204" pitchFamily="34" charset="0"/>
            </a:endParaRPr>
          </a:p>
        </p:txBody>
      </p:sp>
      <p:sp>
        <p:nvSpPr>
          <p:cNvPr id="16" name="Google Shape;171;p22">
            <a:extLst>
              <a:ext uri="{FF2B5EF4-FFF2-40B4-BE49-F238E27FC236}">
                <a16:creationId xmlns:a16="http://schemas.microsoft.com/office/drawing/2014/main" id="{459771F3-FCF6-EF4A-B7C3-5A0B864569E3}"/>
              </a:ext>
            </a:extLst>
          </p:cNvPr>
          <p:cNvSpPr txBox="1">
            <a:spLocks noGrp="1"/>
          </p:cNvSpPr>
          <p:nvPr>
            <p:ph type="body" idx="4294967295"/>
          </p:nvPr>
        </p:nvSpPr>
        <p:spPr>
          <a:xfrm>
            <a:off x="385012" y="3080144"/>
            <a:ext cx="3522846" cy="649287"/>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a:solidFill>
                  <a:schemeClr val="accent1"/>
                </a:solidFill>
                <a:latin typeface="Franklin Gothic Book" panose="020B0503020102020204" pitchFamily="34" charset="0"/>
                <a:cs typeface="Arial" panose="020B0604020202020204" pitchFamily="34" charset="0"/>
              </a:rPr>
              <a:t>Click to edit Master text styles</a:t>
            </a:r>
          </a:p>
        </p:txBody>
      </p:sp>
    </p:spTree>
    <p:extLst>
      <p:ext uri="{BB962C8B-B14F-4D97-AF65-F5344CB8AC3E}">
        <p14:creationId xmlns:p14="http://schemas.microsoft.com/office/powerpoint/2010/main" val="70172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reserve="1">
  <p:cSld name="Transition dark">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bg1"/>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296247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4186978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7" y="1357082"/>
            <a:ext cx="7886699"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2939129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49" y="274638"/>
            <a:ext cx="7886700" cy="993774"/>
          </a:xfrm>
          <a:prstGeom prst="rect">
            <a:avLst/>
          </a:prstGeom>
        </p:spPr>
        <p:txBody>
          <a:bodyPr>
            <a:normAutofit/>
          </a:bodyPr>
          <a:lstStyle>
            <a:lvl1pPr>
              <a:defRPr sz="3200" b="0" i="0">
                <a:solidFill>
                  <a:schemeClr val="accent4"/>
                </a:solidFill>
                <a:latin typeface="Franklin Gothic Medium" panose="020B06030201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8"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1"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169764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grpSp>
        <p:nvGrpSpPr>
          <p:cNvPr id="14" name="Group 13">
            <a:extLst>
              <a:ext uri="{FF2B5EF4-FFF2-40B4-BE49-F238E27FC236}">
                <a16:creationId xmlns:a16="http://schemas.microsoft.com/office/drawing/2014/main" id="{A46C3228-6C41-A74D-9C7A-620257F7F559}"/>
              </a:ext>
            </a:extLst>
          </p:cNvPr>
          <p:cNvGrpSpPr/>
          <p:nvPr userDrawn="1"/>
        </p:nvGrpSpPr>
        <p:grpSpPr>
          <a:xfrm>
            <a:off x="0" y="1344214"/>
            <a:ext cx="8898110"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6"/>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79042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2"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6"/>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39"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79"/>
            <a:ext cx="3505200" cy="3095815"/>
          </a:xfrm>
          <a:prstGeom prst="rect">
            <a:avLst/>
          </a:prstGeom>
        </p:spPr>
        <p:txBody>
          <a:bodyPr/>
          <a:lstStyle>
            <a:lvl1pPr>
              <a:lnSpc>
                <a:spcPct val="110000"/>
              </a:lnSpc>
              <a:buNone/>
              <a:defRPr b="0" i="0">
                <a:solidFill>
                  <a:schemeClr val="tx1"/>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52447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1">
                    <a:lumMod val="20000"/>
                    <a:lumOff val="80000"/>
                  </a:schemeClr>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a:solidFill>
                  <a:schemeClr val="accent1">
                    <a:lumMod val="20000"/>
                    <a:lumOff val="80000"/>
                  </a:schemeClr>
                </a:solidFill>
                <a:latin typeface="Franklin Gothic Demi" panose="020B0603020102020204" pitchFamily="34" charset="0"/>
              </a:rPr>
              <a:t>“</a:t>
            </a:r>
            <a:endParaRPr sz="13800" b="1" i="0">
              <a:solidFill>
                <a:schemeClr val="accent1">
                  <a:lumMod val="20000"/>
                  <a:lumOff val="80000"/>
                </a:schemeClr>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28D101B8-943B-BC47-B52B-AEA6B47CC20A}"/>
              </a:ext>
            </a:extLst>
          </p:cNvPr>
          <p:cNvPicPr>
            <a:picLocks noChangeAspect="1"/>
          </p:cNvPicPr>
          <p:nvPr userDrawn="1"/>
        </p:nvPicPr>
        <p:blipFill>
          <a:blip r:embed="rId2"/>
          <a:srcRect/>
          <a:stretch/>
        </p:blipFill>
        <p:spPr>
          <a:xfrm>
            <a:off x="118872" y="4793752"/>
            <a:ext cx="1953185" cy="183903"/>
          </a:xfrm>
          <a:prstGeom prst="rect">
            <a:avLst/>
          </a:prstGeom>
        </p:spPr>
      </p:pic>
    </p:spTree>
    <p:extLst>
      <p:ext uri="{BB962C8B-B14F-4D97-AF65-F5344CB8AC3E}">
        <p14:creationId xmlns:p14="http://schemas.microsoft.com/office/powerpoint/2010/main" val="2947655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4"/>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A39CB0E8-E143-A549-9973-AD870EB8FC67}"/>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1" name="Google Shape;25;p4">
            <a:extLst>
              <a:ext uri="{FF2B5EF4-FFF2-40B4-BE49-F238E27FC236}">
                <a16:creationId xmlns:a16="http://schemas.microsoft.com/office/drawing/2014/main" id="{7D4F2B3C-D04D-7F49-AE14-46D6650EA0D5}"/>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a:solidFill>
                  <a:schemeClr val="accent4"/>
                </a:solidFill>
                <a:latin typeface="Franklin Gothic Demi" panose="020B0603020102020204" pitchFamily="34" charset="0"/>
              </a:rPr>
              <a:t>“</a:t>
            </a:r>
            <a:endParaRPr sz="13800" b="1" i="0">
              <a:solidFill>
                <a:schemeClr val="accent4"/>
              </a:solidFill>
              <a:latin typeface="Franklin Gothic Demi" panose="020B0603020102020204" pitchFamily="34" charset="0"/>
            </a:endParaRPr>
          </a:p>
        </p:txBody>
      </p:sp>
    </p:spTree>
    <p:extLst>
      <p:ext uri="{BB962C8B-B14F-4D97-AF65-F5344CB8AC3E}">
        <p14:creationId xmlns:p14="http://schemas.microsoft.com/office/powerpoint/2010/main" val="108746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lvl1pPr>
              <a:defRPr>
                <a:solidFill>
                  <a:schemeClr val="accent4"/>
                </a:solidFill>
              </a:defRPr>
            </a:lvl1pPr>
          </a:lstStyle>
          <a:p>
            <a:r>
              <a:rPr lang="en-US"/>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tx2"/>
                </a:solidFill>
                <a:latin typeface="+mn-lt"/>
              </a:defRPr>
            </a:lvl1pPr>
          </a:lstStyle>
          <a:p>
            <a:fld id="{8FE50164-6C9E-C94E-8935-7483CE1EEFCA}" type="slidenum">
              <a:rPr lang="en-US" smtClean="0"/>
              <a:pPr/>
              <a:t>‹#›</a:t>
            </a:fld>
            <a:endParaRPr lang="en-US">
              <a:solidFill>
                <a:schemeClr val="tx2"/>
              </a:solidFill>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4612501"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118872" y="4793752"/>
            <a:ext cx="1953185" cy="183903"/>
          </a:xfrm>
          <a:prstGeom prst="rect">
            <a:avLst/>
          </a:prstGeom>
        </p:spPr>
      </p:pic>
      <p:sp>
        <p:nvSpPr>
          <p:cNvPr id="16" name="Google Shape;79;p11">
            <a:extLst>
              <a:ext uri="{FF2B5EF4-FFF2-40B4-BE49-F238E27FC236}">
                <a16:creationId xmlns:a16="http://schemas.microsoft.com/office/drawing/2014/main" id="{C8633D9C-D5C6-CF44-AEE0-9B98E857BEF4}"/>
              </a:ext>
            </a:extLst>
          </p:cNvPr>
          <p:cNvSpPr/>
          <p:nvPr userDrawn="1"/>
        </p:nvSpPr>
        <p:spPr>
          <a:xfrm>
            <a:off x="7356366" y="5075290"/>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7" name="Google Shape;80;p11">
            <a:extLst>
              <a:ext uri="{FF2B5EF4-FFF2-40B4-BE49-F238E27FC236}">
                <a16:creationId xmlns:a16="http://schemas.microsoft.com/office/drawing/2014/main" id="{5CB88C6F-D318-6045-B801-DC4DBFD1377B}"/>
              </a:ext>
            </a:extLst>
          </p:cNvPr>
          <p:cNvSpPr/>
          <p:nvPr userDrawn="1"/>
        </p:nvSpPr>
        <p:spPr>
          <a:xfrm>
            <a:off x="8250312" y="5075290"/>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8" name="Google Shape;81;p11">
            <a:extLst>
              <a:ext uri="{FF2B5EF4-FFF2-40B4-BE49-F238E27FC236}">
                <a16:creationId xmlns:a16="http://schemas.microsoft.com/office/drawing/2014/main" id="{A9147E08-9A98-BB48-87B5-1F7AFC260520}"/>
              </a:ext>
            </a:extLst>
          </p:cNvPr>
          <p:cNvSpPr/>
          <p:nvPr userDrawn="1"/>
        </p:nvSpPr>
        <p:spPr>
          <a:xfrm>
            <a:off x="0" y="5075290"/>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9" name="Google Shape;82;p11">
            <a:extLst>
              <a:ext uri="{FF2B5EF4-FFF2-40B4-BE49-F238E27FC236}">
                <a16:creationId xmlns:a16="http://schemas.microsoft.com/office/drawing/2014/main" id="{420A6E35-40DE-0540-ABB9-A66099E89F27}"/>
              </a:ext>
            </a:extLst>
          </p:cNvPr>
          <p:cNvSpPr/>
          <p:nvPr userDrawn="1"/>
        </p:nvSpPr>
        <p:spPr>
          <a:xfrm>
            <a:off x="893710" y="5075290"/>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81312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ransition light">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dk2"/>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906255"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906255" y="274638"/>
            <a:ext cx="3957277" cy="993775"/>
          </a:xfrm>
        </p:spPr>
        <p:txBody>
          <a:bodyPr/>
          <a:lstStyle>
            <a:lvl1pPr>
              <a:defRPr>
                <a:solidFill>
                  <a:schemeClr val="accent4"/>
                </a:solidFill>
              </a:defRPr>
            </a:lvl1pPr>
          </a:lstStyle>
          <a:p>
            <a:r>
              <a:rPr lang="en-US"/>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61930" y="4700016"/>
            <a:ext cx="548640" cy="313500"/>
          </a:xfrm>
          <a:prstGeom prst="rect">
            <a:avLst/>
          </a:prstGeom>
        </p:spPr>
        <p:txBody>
          <a:bodyPr vert="horz" lIns="91440" tIns="91440" rIns="91440" bIns="91440" rtlCol="0" anchor="t" anchorCtr="0"/>
          <a:lstStyle>
            <a:lvl1pPr algn="r">
              <a:defRPr sz="1200">
                <a:solidFill>
                  <a:schemeClr val="tx2"/>
                </a:solidFill>
                <a:latin typeface="+mn-lt"/>
              </a:defRPr>
            </a:lvl1pPr>
          </a:lstStyle>
          <a:p>
            <a:fld id="{8FE50164-6C9E-C94E-8935-7483CE1EEFCA}" type="slidenum">
              <a:rPr lang="en-US" smtClean="0"/>
              <a:pPr/>
              <a:t>‹#›</a:t>
            </a:fld>
            <a:endParaRPr lang="en-US">
              <a:solidFill>
                <a:schemeClr val="tx2"/>
              </a:solidFill>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0"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4663978" y="4793752"/>
            <a:ext cx="1953185" cy="183903"/>
          </a:xfrm>
          <a:prstGeom prst="rect">
            <a:avLst/>
          </a:prstGeom>
        </p:spPr>
      </p:pic>
      <p:sp>
        <p:nvSpPr>
          <p:cNvPr id="18" name="Google Shape;79;p11">
            <a:extLst>
              <a:ext uri="{FF2B5EF4-FFF2-40B4-BE49-F238E27FC236}">
                <a16:creationId xmlns:a16="http://schemas.microsoft.com/office/drawing/2014/main" id="{31275AF1-E1CE-E349-9A62-55FE5056B4E4}"/>
              </a:ext>
            </a:extLst>
          </p:cNvPr>
          <p:cNvSpPr/>
          <p:nvPr userDrawn="1"/>
        </p:nvSpPr>
        <p:spPr>
          <a:xfrm>
            <a:off x="7356366" y="5075290"/>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9" name="Google Shape;80;p11">
            <a:extLst>
              <a:ext uri="{FF2B5EF4-FFF2-40B4-BE49-F238E27FC236}">
                <a16:creationId xmlns:a16="http://schemas.microsoft.com/office/drawing/2014/main" id="{A12A325B-3ADE-2A47-8E17-E542368B6D5C}"/>
              </a:ext>
            </a:extLst>
          </p:cNvPr>
          <p:cNvSpPr/>
          <p:nvPr userDrawn="1"/>
        </p:nvSpPr>
        <p:spPr>
          <a:xfrm>
            <a:off x="8250312" y="5075290"/>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0" name="Google Shape;81;p11">
            <a:extLst>
              <a:ext uri="{FF2B5EF4-FFF2-40B4-BE49-F238E27FC236}">
                <a16:creationId xmlns:a16="http://schemas.microsoft.com/office/drawing/2014/main" id="{EA6E67FF-D2E9-434A-81D8-3BCFA245F1C4}"/>
              </a:ext>
            </a:extLst>
          </p:cNvPr>
          <p:cNvSpPr/>
          <p:nvPr userDrawn="1"/>
        </p:nvSpPr>
        <p:spPr>
          <a:xfrm>
            <a:off x="0" y="5075290"/>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1" name="Google Shape;82;p11">
            <a:extLst>
              <a:ext uri="{FF2B5EF4-FFF2-40B4-BE49-F238E27FC236}">
                <a16:creationId xmlns:a16="http://schemas.microsoft.com/office/drawing/2014/main" id="{13EEAC10-6B39-CE48-B83F-D51C36C40A96}"/>
              </a:ext>
            </a:extLst>
          </p:cNvPr>
          <p:cNvSpPr/>
          <p:nvPr userDrawn="1"/>
        </p:nvSpPr>
        <p:spPr>
          <a:xfrm>
            <a:off x="893710" y="5075290"/>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36211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6">
                    <a:lumMod val="20000"/>
                    <a:lumOff val="80000"/>
                  </a:schemeClr>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550257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280027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2" name="Google Shape;82;p11"/>
          <p:cNvSpPr/>
          <p:nvPr/>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7" y="1357082"/>
            <a:ext cx="7886699"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Tree>
    <p:extLst>
      <p:ext uri="{BB962C8B-B14F-4D97-AF65-F5344CB8AC3E}">
        <p14:creationId xmlns:p14="http://schemas.microsoft.com/office/powerpoint/2010/main" val="1337462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1" name="Google Shape;81;p11"/>
          <p:cNvSpPr/>
          <p:nvPr/>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49" y="274638"/>
            <a:ext cx="7886700" cy="993774"/>
          </a:xfrm>
          <a:prstGeom prst="rect">
            <a:avLst/>
          </a:prstGeom>
        </p:spPr>
        <p:txBody>
          <a:bodyPr>
            <a:normAutofit/>
          </a:bodyPr>
          <a:lstStyle>
            <a:lvl1pPr>
              <a:defRPr sz="3200" b="0" i="0">
                <a:solidFill>
                  <a:schemeClr val="accent4"/>
                </a:solidFill>
                <a:latin typeface="Franklin Gothic Medium" panose="020B06030201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8"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1" y="1357082"/>
            <a:ext cx="3755308" cy="3213025"/>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12" name="Google Shape;82;p11">
            <a:extLst>
              <a:ext uri="{FF2B5EF4-FFF2-40B4-BE49-F238E27FC236}">
                <a16:creationId xmlns:a16="http://schemas.microsoft.com/office/drawing/2014/main" id="{5EF020FC-26AB-6F43-B8B6-5C49A9EBD4AE}"/>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379584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grpSp>
        <p:nvGrpSpPr>
          <p:cNvPr id="14" name="Group 13">
            <a:extLst>
              <a:ext uri="{FF2B5EF4-FFF2-40B4-BE49-F238E27FC236}">
                <a16:creationId xmlns:a16="http://schemas.microsoft.com/office/drawing/2014/main" id="{A46C3228-6C41-A74D-9C7A-620257F7F559}"/>
              </a:ext>
            </a:extLst>
          </p:cNvPr>
          <p:cNvGrpSpPr/>
          <p:nvPr userDrawn="1"/>
        </p:nvGrpSpPr>
        <p:grpSpPr>
          <a:xfrm>
            <a:off x="0" y="1344214"/>
            <a:ext cx="8898110"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6"/>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13" name="Google Shape;79;p11">
            <a:extLst>
              <a:ext uri="{FF2B5EF4-FFF2-40B4-BE49-F238E27FC236}">
                <a16:creationId xmlns:a16="http://schemas.microsoft.com/office/drawing/2014/main" id="{0D6808B8-C4BD-DC4C-8704-20017DC92AD3}"/>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7" name="Google Shape;80;p11">
            <a:extLst>
              <a:ext uri="{FF2B5EF4-FFF2-40B4-BE49-F238E27FC236}">
                <a16:creationId xmlns:a16="http://schemas.microsoft.com/office/drawing/2014/main" id="{E78F5F9E-0872-A740-8940-D8C02B014932}"/>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8" name="Google Shape;81;p11">
            <a:extLst>
              <a:ext uri="{FF2B5EF4-FFF2-40B4-BE49-F238E27FC236}">
                <a16:creationId xmlns:a16="http://schemas.microsoft.com/office/drawing/2014/main" id="{2E2FAA27-FACD-9A4A-B697-EF80032AE961}"/>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0" name="Google Shape;83;p11">
            <a:extLst>
              <a:ext uri="{FF2B5EF4-FFF2-40B4-BE49-F238E27FC236}">
                <a16:creationId xmlns:a16="http://schemas.microsoft.com/office/drawing/2014/main" id="{692F999E-FA0A-8345-A183-B81F46D63ECE}"/>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1" name="Google Shape;82;p11">
            <a:extLst>
              <a:ext uri="{FF2B5EF4-FFF2-40B4-BE49-F238E27FC236}">
                <a16:creationId xmlns:a16="http://schemas.microsoft.com/office/drawing/2014/main" id="{4249C74A-12B7-7C41-94C7-C70B0733E28A}"/>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1353537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118872" y="4793752"/>
            <a:ext cx="1953185" cy="183903"/>
          </a:xfrm>
          <a:prstGeom prst="rect">
            <a:avLst/>
          </a:prstGeom>
        </p:spPr>
      </p:pic>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2"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6"/>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39"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79"/>
            <a:ext cx="3505200" cy="3095815"/>
          </a:xfrm>
          <a:prstGeom prst="rect">
            <a:avLst/>
          </a:prstGeom>
        </p:spPr>
        <p:txBody>
          <a:bodyPr/>
          <a:lstStyle>
            <a:lvl1pPr>
              <a:lnSpc>
                <a:spcPct val="110000"/>
              </a:lnSpc>
              <a:buNone/>
              <a:defRPr b="0" i="0">
                <a:solidFill>
                  <a:schemeClr val="accent5">
                    <a:lumMod val="75000"/>
                  </a:schemeClr>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17" name="Google Shape;79;p11">
            <a:extLst>
              <a:ext uri="{FF2B5EF4-FFF2-40B4-BE49-F238E27FC236}">
                <a16:creationId xmlns:a16="http://schemas.microsoft.com/office/drawing/2014/main" id="{DF599ACE-5046-7D49-91F3-810F343F62AA}"/>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9" name="Google Shape;80;p11">
            <a:extLst>
              <a:ext uri="{FF2B5EF4-FFF2-40B4-BE49-F238E27FC236}">
                <a16:creationId xmlns:a16="http://schemas.microsoft.com/office/drawing/2014/main" id="{2181E114-3A36-BD4E-8BBC-F64825105688}"/>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0" name="Google Shape;81;p11">
            <a:extLst>
              <a:ext uri="{FF2B5EF4-FFF2-40B4-BE49-F238E27FC236}">
                <a16:creationId xmlns:a16="http://schemas.microsoft.com/office/drawing/2014/main" id="{C6C88F3D-F409-FC4F-B47A-B25F984125BC}"/>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2" name="Google Shape;83;p11">
            <a:extLst>
              <a:ext uri="{FF2B5EF4-FFF2-40B4-BE49-F238E27FC236}">
                <a16:creationId xmlns:a16="http://schemas.microsoft.com/office/drawing/2014/main" id="{C6247741-B476-604A-B8E2-89AFB83EBF49}"/>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3" name="Google Shape;82;p11">
            <a:extLst>
              <a:ext uri="{FF2B5EF4-FFF2-40B4-BE49-F238E27FC236}">
                <a16:creationId xmlns:a16="http://schemas.microsoft.com/office/drawing/2014/main" id="{4BF88660-2529-004D-A36B-E9A2A1CC607D}"/>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2704381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5">
                    <a:lumMod val="20000"/>
                    <a:lumOff val="80000"/>
                  </a:schemeClr>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a:solidFill>
                  <a:schemeClr val="accent5">
                    <a:lumMod val="20000"/>
                    <a:lumOff val="80000"/>
                  </a:schemeClr>
                </a:solidFill>
                <a:latin typeface="Franklin Gothic Demi" panose="020B0603020102020204" pitchFamily="34" charset="0"/>
              </a:rPr>
              <a:t>“</a:t>
            </a:r>
            <a:endParaRPr sz="13800" b="1" i="0">
              <a:solidFill>
                <a:schemeClr val="accent5">
                  <a:lumMod val="20000"/>
                  <a:lumOff val="80000"/>
                </a:schemeClr>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28D101B8-943B-BC47-B52B-AEA6B47CC20A}"/>
              </a:ext>
            </a:extLst>
          </p:cNvPr>
          <p:cNvPicPr>
            <a:picLocks noChangeAspect="1"/>
          </p:cNvPicPr>
          <p:nvPr userDrawn="1"/>
        </p:nvPicPr>
        <p:blipFill>
          <a:blip r:embed="rId2"/>
          <a:srcRect/>
          <a:stretch/>
        </p:blipFill>
        <p:spPr>
          <a:xfrm>
            <a:off x="118872" y="4793752"/>
            <a:ext cx="1953185" cy="183903"/>
          </a:xfrm>
          <a:prstGeom prst="rect">
            <a:avLst/>
          </a:prstGeom>
        </p:spPr>
      </p:pic>
    </p:spTree>
    <p:extLst>
      <p:ext uri="{BB962C8B-B14F-4D97-AF65-F5344CB8AC3E}">
        <p14:creationId xmlns:p14="http://schemas.microsoft.com/office/powerpoint/2010/main" val="404305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4"/>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A39CB0E8-E143-A549-9973-AD870EB8FC67}"/>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11" name="Google Shape;25;p4">
            <a:extLst>
              <a:ext uri="{FF2B5EF4-FFF2-40B4-BE49-F238E27FC236}">
                <a16:creationId xmlns:a16="http://schemas.microsoft.com/office/drawing/2014/main" id="{7D4F2B3C-D04D-7F49-AE14-46D6650EA0D5}"/>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a:solidFill>
                  <a:schemeClr val="accent4"/>
                </a:solidFill>
                <a:latin typeface="Franklin Gothic Demi" panose="020B0603020102020204" pitchFamily="34" charset="0"/>
              </a:rPr>
              <a:t>“</a:t>
            </a:r>
            <a:endParaRPr sz="13800" b="1" i="0">
              <a:solidFill>
                <a:schemeClr val="accent4"/>
              </a:solidFill>
              <a:latin typeface="Franklin Gothic Demi" panose="020B0603020102020204" pitchFamily="34" charset="0"/>
            </a:endParaRPr>
          </a:p>
        </p:txBody>
      </p:sp>
      <p:sp>
        <p:nvSpPr>
          <p:cNvPr id="12" name="Google Shape;28;p4">
            <a:extLst>
              <a:ext uri="{FF2B5EF4-FFF2-40B4-BE49-F238E27FC236}">
                <a16:creationId xmlns:a16="http://schemas.microsoft.com/office/drawing/2014/main" id="{594C56EF-3479-AF4F-A5A6-F997709DF4B6}"/>
              </a:ext>
            </a:extLst>
          </p:cNvPr>
          <p:cNvSpPr/>
          <p:nvPr userDrawn="1"/>
        </p:nvSpPr>
        <p:spPr>
          <a:xfrm>
            <a:off x="0" y="1599675"/>
            <a:ext cx="17103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29;p4">
            <a:extLst>
              <a:ext uri="{FF2B5EF4-FFF2-40B4-BE49-F238E27FC236}">
                <a16:creationId xmlns:a16="http://schemas.microsoft.com/office/drawing/2014/main" id="{2BECDB01-805C-A041-94BA-9B60A4C3697C}"/>
              </a:ext>
            </a:extLst>
          </p:cNvPr>
          <p:cNvSpPr/>
          <p:nvPr userDrawn="1"/>
        </p:nvSpPr>
        <p:spPr>
          <a:xfrm>
            <a:off x="1710425" y="1599675"/>
            <a:ext cx="17103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4032353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lvl1pPr>
              <a:defRPr>
                <a:solidFill>
                  <a:schemeClr val="accent4"/>
                </a:solidFill>
              </a:defRPr>
            </a:lvl1pPr>
          </a:lstStyle>
          <a:p>
            <a:r>
              <a:rPr lang="en-US"/>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accent5">
                    <a:lumMod val="20000"/>
                    <a:lumOff val="80000"/>
                  </a:schemeClr>
                </a:solidFill>
                <a:latin typeface="+mn-lt"/>
              </a:defRPr>
            </a:lvl1pPr>
          </a:lstStyle>
          <a:p>
            <a:fld id="{8FE50164-6C9E-C94E-8935-7483CE1EEFCA}" type="slidenum">
              <a:rPr lang="en-US" smtClean="0"/>
              <a:pPr/>
              <a:t>‹#›</a:t>
            </a:fld>
            <a:endParaRPr lang="en-US"/>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4612501"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118872" y="4793752"/>
            <a:ext cx="1953185" cy="183903"/>
          </a:xfrm>
          <a:prstGeom prst="rect">
            <a:avLst/>
          </a:prstGeom>
        </p:spPr>
      </p:pic>
      <p:sp>
        <p:nvSpPr>
          <p:cNvPr id="11" name="Google Shape;79;p11">
            <a:extLst>
              <a:ext uri="{FF2B5EF4-FFF2-40B4-BE49-F238E27FC236}">
                <a16:creationId xmlns:a16="http://schemas.microsoft.com/office/drawing/2014/main" id="{F60A94A1-5CB9-964A-A760-1F979E08A1B0}"/>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80;p11">
            <a:extLst>
              <a:ext uri="{FF2B5EF4-FFF2-40B4-BE49-F238E27FC236}">
                <a16:creationId xmlns:a16="http://schemas.microsoft.com/office/drawing/2014/main" id="{607957CF-D894-9A4B-A594-5EE4C6654B3C}"/>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0" name="Google Shape;81;p11">
            <a:extLst>
              <a:ext uri="{FF2B5EF4-FFF2-40B4-BE49-F238E27FC236}">
                <a16:creationId xmlns:a16="http://schemas.microsoft.com/office/drawing/2014/main" id="{5A41CEF7-8FBA-2547-B623-815C66CAA625}"/>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3" name="Google Shape;82;p11">
            <a:extLst>
              <a:ext uri="{FF2B5EF4-FFF2-40B4-BE49-F238E27FC236}">
                <a16:creationId xmlns:a16="http://schemas.microsoft.com/office/drawing/2014/main" id="{5D8B7410-3951-8447-BC9B-3E598D2DE5C3}"/>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375135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b="0" i="0">
                <a:solidFill>
                  <a:schemeClr val="accent3"/>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en-US"/>
              <a:t>Click to edit Master title style</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4" name="Google Shape;14;p2"/>
          <p:cNvSpPr/>
          <p:nvPr/>
        </p:nvSpPr>
        <p:spPr>
          <a:xfrm>
            <a:off x="721425" y="2533163"/>
            <a:ext cx="5216700" cy="77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3553373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906255"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906255" y="274638"/>
            <a:ext cx="3957277" cy="993775"/>
          </a:xfrm>
        </p:spPr>
        <p:txBody>
          <a:bodyPr/>
          <a:lstStyle>
            <a:lvl1pPr>
              <a:defRPr>
                <a:solidFill>
                  <a:schemeClr val="accent4"/>
                </a:solidFill>
              </a:defRPr>
            </a:lvl1pPr>
          </a:lstStyle>
          <a:p>
            <a:r>
              <a:rPr lang="en-US"/>
              <a:t>Click to edit Master title style</a:t>
            </a: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2"/>
          <a:srcRect l="15005" r="25325"/>
          <a:stretch/>
        </p:blipFill>
        <p:spPr>
          <a:xfrm>
            <a:off x="0" y="0"/>
            <a:ext cx="4531499" cy="5064469"/>
          </a:xfrm>
          <a:prstGeom prst="rect">
            <a:avLst/>
          </a:prstGeom>
          <a:noFill/>
          <a:ln>
            <a:noFill/>
          </a:ln>
        </p:spPr>
      </p:pic>
      <p:pic>
        <p:nvPicPr>
          <p:cNvPr id="15" name="Picture 14">
            <a:extLst>
              <a:ext uri="{FF2B5EF4-FFF2-40B4-BE49-F238E27FC236}">
                <a16:creationId xmlns:a16="http://schemas.microsoft.com/office/drawing/2014/main" id="{6E364A78-5B8F-274C-9A9D-243B2D345C31}"/>
              </a:ext>
            </a:extLst>
          </p:cNvPr>
          <p:cNvPicPr>
            <a:picLocks noChangeAspect="1"/>
          </p:cNvPicPr>
          <p:nvPr userDrawn="1"/>
        </p:nvPicPr>
        <p:blipFill>
          <a:blip r:embed="rId3"/>
          <a:srcRect/>
          <a:stretch/>
        </p:blipFill>
        <p:spPr>
          <a:xfrm>
            <a:off x="4663978" y="4793752"/>
            <a:ext cx="1953185" cy="183903"/>
          </a:xfrm>
          <a:prstGeom prst="rect">
            <a:avLst/>
          </a:prstGeom>
        </p:spPr>
      </p:pic>
      <p:sp>
        <p:nvSpPr>
          <p:cNvPr id="11" name="Google Shape;79;p11">
            <a:extLst>
              <a:ext uri="{FF2B5EF4-FFF2-40B4-BE49-F238E27FC236}">
                <a16:creationId xmlns:a16="http://schemas.microsoft.com/office/drawing/2014/main" id="{26F9E5F4-F700-F540-9C85-6A6DCAA1C7F0}"/>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2" name="Google Shape;80;p11">
            <a:extLst>
              <a:ext uri="{FF2B5EF4-FFF2-40B4-BE49-F238E27FC236}">
                <a16:creationId xmlns:a16="http://schemas.microsoft.com/office/drawing/2014/main" id="{27768B96-A2A8-7547-BC18-3D466B9B7F9F}"/>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6" name="Google Shape;81;p11">
            <a:extLst>
              <a:ext uri="{FF2B5EF4-FFF2-40B4-BE49-F238E27FC236}">
                <a16:creationId xmlns:a16="http://schemas.microsoft.com/office/drawing/2014/main" id="{A476E7B5-6D9D-6B49-9228-0377C9CEAAAC}"/>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2" name="Google Shape;83;p11">
            <a:extLst>
              <a:ext uri="{FF2B5EF4-FFF2-40B4-BE49-F238E27FC236}">
                <a16:creationId xmlns:a16="http://schemas.microsoft.com/office/drawing/2014/main" id="{CFAC4AF9-B7E7-314D-A388-5970A0629FF4}"/>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3" name="Google Shape;82;p11">
            <a:extLst>
              <a:ext uri="{FF2B5EF4-FFF2-40B4-BE49-F238E27FC236}">
                <a16:creationId xmlns:a16="http://schemas.microsoft.com/office/drawing/2014/main" id="{5590CACE-A5AD-544E-AFBC-110A1F6CFD48}"/>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2687030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color background" preserve="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pic>
        <p:nvPicPr>
          <p:cNvPr id="8" name="Picture 7">
            <a:extLst>
              <a:ext uri="{FF2B5EF4-FFF2-40B4-BE49-F238E27FC236}">
                <a16:creationId xmlns:a16="http://schemas.microsoft.com/office/drawing/2014/main" id="{D2EA239E-CD7F-164A-A880-AB68776B6535}"/>
              </a:ext>
            </a:extLst>
          </p:cNvPr>
          <p:cNvPicPr>
            <a:picLocks noChangeAspect="1"/>
          </p:cNvPicPr>
          <p:nvPr userDrawn="1"/>
        </p:nvPicPr>
        <p:blipFill>
          <a:blip r:embed="rId2"/>
          <a:srcRect/>
          <a:stretch/>
        </p:blipFill>
        <p:spPr>
          <a:xfrm>
            <a:off x="118872" y="4793752"/>
            <a:ext cx="1953185" cy="183903"/>
          </a:xfrm>
          <a:prstGeom prst="rect">
            <a:avLst/>
          </a:prstGeom>
        </p:spPr>
      </p:pic>
      <p:sp>
        <p:nvSpPr>
          <p:cNvPr id="9" name="Google Shape;79;p11">
            <a:extLst>
              <a:ext uri="{FF2B5EF4-FFF2-40B4-BE49-F238E27FC236}">
                <a16:creationId xmlns:a16="http://schemas.microsoft.com/office/drawing/2014/main" id="{2899EDE0-C883-0642-93ED-9E18D971EC63}"/>
              </a:ext>
            </a:extLst>
          </p:cNvPr>
          <p:cNvSpPr/>
          <p:nvPr userDrawn="1"/>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0" name="Google Shape;80;p11">
            <a:extLst>
              <a:ext uri="{FF2B5EF4-FFF2-40B4-BE49-F238E27FC236}">
                <a16:creationId xmlns:a16="http://schemas.microsoft.com/office/drawing/2014/main" id="{E60FD652-F15F-D84E-8CDB-DF2167E61D4B}"/>
              </a:ext>
            </a:extLst>
          </p:cNvPr>
          <p:cNvSpPr/>
          <p:nvPr userDrawn="1"/>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1" name="Google Shape;81;p11">
            <a:extLst>
              <a:ext uri="{FF2B5EF4-FFF2-40B4-BE49-F238E27FC236}">
                <a16:creationId xmlns:a16="http://schemas.microsoft.com/office/drawing/2014/main" id="{8D73C25B-F764-EB4F-B009-7BF840388508}"/>
              </a:ext>
            </a:extLst>
          </p:cNvPr>
          <p:cNvSpPr/>
          <p:nvPr userDrawn="1"/>
        </p:nvSpPr>
        <p:spPr>
          <a:xfrm>
            <a:off x="0" y="5066325"/>
            <a:ext cx="893700" cy="771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3" name="Google Shape;83;p11">
            <a:extLst>
              <a:ext uri="{FF2B5EF4-FFF2-40B4-BE49-F238E27FC236}">
                <a16:creationId xmlns:a16="http://schemas.microsoft.com/office/drawing/2014/main" id="{A80D45E8-513E-9242-924F-A711B25CFFC4}"/>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5">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14" name="Google Shape;82;p11">
            <a:extLst>
              <a:ext uri="{FF2B5EF4-FFF2-40B4-BE49-F238E27FC236}">
                <a16:creationId xmlns:a16="http://schemas.microsoft.com/office/drawing/2014/main" id="{4BF34017-BAD6-464F-BB34-BE65A2B9F7C5}"/>
              </a:ext>
            </a:extLst>
          </p:cNvPr>
          <p:cNvSpPr/>
          <p:nvPr userDrawn="1"/>
        </p:nvSpPr>
        <p:spPr>
          <a:xfrm>
            <a:off x="893710" y="5066325"/>
            <a:ext cx="6462600" cy="77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Tree>
    <p:extLst>
      <p:ext uri="{BB962C8B-B14F-4D97-AF65-F5344CB8AC3E}">
        <p14:creationId xmlns:p14="http://schemas.microsoft.com/office/powerpoint/2010/main" val="45772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45" name="Google Shape;45;p6"/>
          <p:cNvSpPr txBox="1">
            <a:spLocks noGrp="1"/>
          </p:cNvSpPr>
          <p:nvPr>
            <p:ph type="body" idx="1" hasCustomPrompt="1"/>
          </p:nvPr>
        </p:nvSpPr>
        <p:spPr>
          <a:xfrm>
            <a:off x="628650" y="1357082"/>
            <a:ext cx="3755309" cy="3213025"/>
          </a:xfrm>
          <a:prstGeom prst="rect">
            <a:avLst/>
          </a:prstGeom>
        </p:spPr>
        <p:txBody>
          <a:bodyPr spcFirstLastPara="1" wrap="square" lIns="91425" tIns="91425" rIns="91425" bIns="91425" anchor="t" anchorCtr="0">
            <a:noAutofit/>
          </a:bodyPr>
          <a:lstStyle>
            <a:lvl1pPr marL="457200" lvl="0" indent="-355600">
              <a:lnSpc>
                <a:spcPct val="110000"/>
              </a:lnSpc>
              <a:spcBef>
                <a:spcPts val="600"/>
              </a:spcBef>
              <a:spcAft>
                <a:spcPts val="0"/>
              </a:spcAft>
              <a:buClr>
                <a:schemeClr val="accent3"/>
              </a:buClr>
              <a:buSzPts val="2000"/>
              <a:buChar char="▷"/>
              <a:defRPr sz="2000" b="0" i="0">
                <a:latin typeface="Franklin Gothic Book" panose="020B0503020102020204" pitchFamily="34" charset="0"/>
                <a:cs typeface="Arial" panose="020B0604020202020204" pitchFamily="34" charset="0"/>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r>
              <a:rPr lang="en-US"/>
              <a:t>Click to add text</a:t>
            </a:r>
            <a:endParaRPr/>
          </a:p>
        </p:txBody>
      </p:sp>
      <p:sp>
        <p:nvSpPr>
          <p:cNvPr id="46" name="Google Shape;46;p6"/>
          <p:cNvSpPr txBox="1">
            <a:spLocks noGrp="1"/>
          </p:cNvSpPr>
          <p:nvPr>
            <p:ph type="body" idx="2" hasCustomPrompt="1"/>
          </p:nvPr>
        </p:nvSpPr>
        <p:spPr>
          <a:xfrm>
            <a:off x="4760043" y="1357082"/>
            <a:ext cx="3755309" cy="3213025"/>
          </a:xfrm>
          <a:prstGeom prst="rect">
            <a:avLst/>
          </a:prstGeom>
        </p:spPr>
        <p:txBody>
          <a:bodyPr spcFirstLastPara="1" wrap="square" lIns="91425" tIns="91425" rIns="91425" bIns="91425" anchor="t" anchorCtr="0">
            <a:noAutofit/>
          </a:bodyPr>
          <a:lstStyle>
            <a:lvl1pPr marL="457200" lvl="0" indent="-355600">
              <a:lnSpc>
                <a:spcPct val="110000"/>
              </a:lnSpc>
              <a:spcBef>
                <a:spcPts val="600"/>
              </a:spcBef>
              <a:spcAft>
                <a:spcPts val="0"/>
              </a:spcAft>
              <a:buClr>
                <a:schemeClr val="accent3"/>
              </a:buClr>
              <a:buSzPts val="2000"/>
              <a:buChar char="▷"/>
              <a:defRPr sz="2000" b="0" i="0">
                <a:solidFill>
                  <a:schemeClr val="tx1"/>
                </a:solidFill>
                <a:latin typeface="Franklin Gothic Book" panose="020B0503020102020204" pitchFamily="34" charset="0"/>
                <a:cs typeface="Arial" panose="020B0604020202020204" pitchFamily="34" charset="0"/>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r>
              <a:rPr lang="en-US"/>
              <a:t>Click to add text</a:t>
            </a:r>
          </a:p>
        </p:txBody>
      </p:sp>
      <p:pic>
        <p:nvPicPr>
          <p:cNvPr id="10" name="Picture 9">
            <a:extLst>
              <a:ext uri="{FF2B5EF4-FFF2-40B4-BE49-F238E27FC236}">
                <a16:creationId xmlns:a16="http://schemas.microsoft.com/office/drawing/2014/main" id="{A040D7AF-CAC0-EE43-8FD1-7B0ABA930217}"/>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1" name="Slide Number Placeholder 3">
            <a:extLst>
              <a:ext uri="{FF2B5EF4-FFF2-40B4-BE49-F238E27FC236}">
                <a16:creationId xmlns:a16="http://schemas.microsoft.com/office/drawing/2014/main" id="{A6EEBEAC-8857-1F45-AECE-1A62F417CB55}"/>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
        <p:nvSpPr>
          <p:cNvPr id="2" name="Title 1">
            <a:extLst>
              <a:ext uri="{FF2B5EF4-FFF2-40B4-BE49-F238E27FC236}">
                <a16:creationId xmlns:a16="http://schemas.microsoft.com/office/drawing/2014/main" id="{64907842-93F8-E344-A63D-9EB7B7E77F3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738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200" lvl="0" indent="0" algn="ctr" rtl="0">
              <a:lnSpc>
                <a:spcPct val="110000"/>
              </a:lnSpc>
              <a:spcBef>
                <a:spcPts val="600"/>
              </a:spcBef>
              <a:spcAft>
                <a:spcPts val="0"/>
              </a:spcAft>
              <a:buClr>
                <a:schemeClr val="tx1"/>
              </a:buClr>
              <a:buSzPts val="2400"/>
              <a:buNone/>
              <a:defRPr sz="2800" b="0" i="1">
                <a:solidFill>
                  <a:schemeClr val="accent1"/>
                </a:solidFill>
                <a:latin typeface="Franklin Gothic Book" panose="020B0503020102020204" pitchFamily="34" charset="0"/>
                <a:cs typeface="Arial" panose="020B0604020202020204" pitchFamily="34" charset="0"/>
              </a:defRPr>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10" name="Slide Number Placeholder 3">
            <a:extLst>
              <a:ext uri="{FF2B5EF4-FFF2-40B4-BE49-F238E27FC236}">
                <a16:creationId xmlns:a16="http://schemas.microsoft.com/office/drawing/2014/main" id="{37D26747-F9D3-3F4F-8A80-18A58945E404}"/>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
        <p:nvSpPr>
          <p:cNvPr id="11" name="Google Shape;25;p4">
            <a:extLst>
              <a:ext uri="{FF2B5EF4-FFF2-40B4-BE49-F238E27FC236}">
                <a16:creationId xmlns:a16="http://schemas.microsoft.com/office/drawing/2014/main" id="{515341B5-AF67-DB48-B16D-CA0548620868}"/>
              </a:ext>
            </a:extLst>
          </p:cNvPr>
          <p:cNvSpPr txBox="1"/>
          <p:nvPr userDrawn="1"/>
        </p:nvSpPr>
        <p:spPr>
          <a:xfrm>
            <a:off x="3593400" y="710138"/>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800" b="1" i="0">
                <a:solidFill>
                  <a:schemeClr val="accent1"/>
                </a:solidFill>
                <a:latin typeface="Franklin Gothic Demi" panose="020B0603020102020204" pitchFamily="34" charset="0"/>
              </a:rPr>
              <a:t>“</a:t>
            </a:r>
            <a:endParaRPr sz="13800" b="1" i="0">
              <a:solidFill>
                <a:schemeClr val="accent1"/>
              </a:solidFill>
              <a:latin typeface="Franklin Gothic Demi" panose="020B0603020102020204" pitchFamily="34" charset="0"/>
            </a:endParaRPr>
          </a:p>
        </p:txBody>
      </p:sp>
      <p:pic>
        <p:nvPicPr>
          <p:cNvPr id="12" name="Picture 11">
            <a:extLst>
              <a:ext uri="{FF2B5EF4-FFF2-40B4-BE49-F238E27FC236}">
                <a16:creationId xmlns:a16="http://schemas.microsoft.com/office/drawing/2014/main" id="{CC52C65D-3BAC-5A4B-B56A-9F30E234F4CD}"/>
              </a:ext>
            </a:extLst>
          </p:cNvPr>
          <p:cNvPicPr>
            <a:picLocks noChangeAspect="1"/>
          </p:cNvPicPr>
          <p:nvPr userDrawn="1"/>
        </p:nvPicPr>
        <p:blipFill>
          <a:blip r:embed="rId2"/>
          <a:stretch>
            <a:fillRect/>
          </a:stretch>
        </p:blipFill>
        <p:spPr>
          <a:xfrm>
            <a:off x="118872" y="4829612"/>
            <a:ext cx="1953185" cy="183904"/>
          </a:xfrm>
          <a:prstGeom prst="rect">
            <a:avLst/>
          </a:prstGeom>
        </p:spPr>
      </p:pic>
    </p:spTree>
    <p:extLst>
      <p:ext uri="{BB962C8B-B14F-4D97-AF65-F5344CB8AC3E}">
        <p14:creationId xmlns:p14="http://schemas.microsoft.com/office/powerpoint/2010/main" val="344598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628650" y="1373588"/>
            <a:ext cx="7886700"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preserve="1" userDrawn="1">
  <p:cSld name="Text with photo">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36114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361149" y="274638"/>
            <a:ext cx="3957277" cy="993775"/>
          </a:xfrm>
        </p:spPr>
        <p:txBody>
          <a:bodyPr/>
          <a:lstStyle/>
          <a:p>
            <a:r>
              <a:rPr lang="en-US"/>
              <a:t>Click to edit Master title style</a:t>
            </a:r>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3"/>
          <a:srcRect l="15005" r="25325"/>
          <a:stretch/>
        </p:blipFill>
        <p:spPr>
          <a:xfrm>
            <a:off x="4612501" y="0"/>
            <a:ext cx="4531499" cy="5064469"/>
          </a:xfrm>
          <a:prstGeom prst="rect">
            <a:avLst/>
          </a:prstGeom>
          <a:noFill/>
          <a:ln>
            <a:noFill/>
          </a:ln>
        </p:spPr>
      </p:pic>
    </p:spTree>
    <p:extLst>
      <p:ext uri="{BB962C8B-B14F-4D97-AF65-F5344CB8AC3E}">
        <p14:creationId xmlns:p14="http://schemas.microsoft.com/office/powerpoint/2010/main" val="35804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893459" y="1373588"/>
            <a:ext cx="3957277" cy="3190353"/>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pPr lvl="0"/>
            <a:r>
              <a:rPr lang="en-US"/>
              <a:t>Click to edit Master text styles</a:t>
            </a: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893459" y="274638"/>
            <a:ext cx="3957277" cy="993775"/>
          </a:xfrm>
        </p:spPr>
        <p:txBody>
          <a:bodyPr/>
          <a:lstStyle/>
          <a:p>
            <a:r>
              <a:rPr lang="en-US"/>
              <a:t>Click to edit Master title style</a:t>
            </a:r>
          </a:p>
        </p:txBody>
      </p:sp>
      <p:pic>
        <p:nvPicPr>
          <p:cNvPr id="12" name="Picture 11">
            <a:extLst>
              <a:ext uri="{FF2B5EF4-FFF2-40B4-BE49-F238E27FC236}">
                <a16:creationId xmlns:a16="http://schemas.microsoft.com/office/drawing/2014/main" id="{12C358EB-856A-924A-AAEE-23239EBCF716}"/>
              </a:ext>
            </a:extLst>
          </p:cNvPr>
          <p:cNvPicPr>
            <a:picLocks noChangeAspect="1"/>
          </p:cNvPicPr>
          <p:nvPr userDrawn="1"/>
        </p:nvPicPr>
        <p:blipFill>
          <a:blip r:embed="rId2"/>
          <a:stretch>
            <a:fillRect/>
          </a:stretch>
        </p:blipFill>
        <p:spPr>
          <a:xfrm>
            <a:off x="4651182" y="4793752"/>
            <a:ext cx="1953185" cy="183904"/>
          </a:xfrm>
          <a:prstGeom prst="rect">
            <a:avLst/>
          </a:prstGeom>
        </p:spPr>
      </p:pic>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49134"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4" name="Google Shape;163;p21">
            <a:extLst>
              <a:ext uri="{FF2B5EF4-FFF2-40B4-BE49-F238E27FC236}">
                <a16:creationId xmlns:a16="http://schemas.microsoft.com/office/drawing/2014/main" id="{078B9E26-2B57-0248-831C-50A7DA811E5D}"/>
              </a:ext>
            </a:extLst>
          </p:cNvPr>
          <p:cNvPicPr preferRelativeResize="0"/>
          <p:nvPr userDrawn="1"/>
        </p:nvPicPr>
        <p:blipFill rotWithShape="1">
          <a:blip r:embed="rId3"/>
          <a:srcRect l="15005" r="25325"/>
          <a:stretch/>
        </p:blipFill>
        <p:spPr>
          <a:xfrm>
            <a:off x="0" y="0"/>
            <a:ext cx="4531499" cy="5064469"/>
          </a:xfrm>
          <a:prstGeom prst="rect">
            <a:avLst/>
          </a:prstGeom>
          <a:noFill/>
          <a:ln>
            <a:noFill/>
          </a:ln>
        </p:spPr>
      </p:pic>
    </p:spTree>
    <p:extLst>
      <p:ext uri="{BB962C8B-B14F-4D97-AF65-F5344CB8AC3E}">
        <p14:creationId xmlns:p14="http://schemas.microsoft.com/office/powerpoint/2010/main" val="83748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userDrawn="1">
  <p:cSld name="Chart">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617469" y="1041010"/>
            <a:ext cx="7909063" cy="3606198"/>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a:t>Click icon to add picture</a:t>
            </a:r>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617469" y="0"/>
            <a:ext cx="7909063" cy="993775"/>
          </a:xfrm>
        </p:spPr>
        <p:txBody>
          <a:bodyPr/>
          <a:lstStyle>
            <a:lvl1pPr>
              <a:defRPr/>
            </a:lvl1pPr>
          </a:lstStyle>
          <a:p>
            <a:r>
              <a:rPr lang="en-US"/>
              <a:t>Smaller chart – title goes here</a:t>
            </a:r>
          </a:p>
        </p:txBody>
      </p:sp>
      <p:pic>
        <p:nvPicPr>
          <p:cNvPr id="9" name="Picture 8">
            <a:extLst>
              <a:ext uri="{FF2B5EF4-FFF2-40B4-BE49-F238E27FC236}">
                <a16:creationId xmlns:a16="http://schemas.microsoft.com/office/drawing/2014/main" id="{7E8C1A13-824C-724B-AACD-25FA33127EE4}"/>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
        <p:nvSpPr>
          <p:cNvPr id="12" name="Text Placeholder 5">
            <a:extLst>
              <a:ext uri="{FF2B5EF4-FFF2-40B4-BE49-F238E27FC236}">
                <a16:creationId xmlns:a16="http://schemas.microsoft.com/office/drawing/2014/main" id="{A0E951BA-CEFB-804C-B9DE-E4DFE01F47DC}"/>
              </a:ext>
            </a:extLst>
          </p:cNvPr>
          <p:cNvSpPr>
            <a:spLocks noGrp="1"/>
          </p:cNvSpPr>
          <p:nvPr>
            <p:ph type="body" sz="quarter" idx="14" hasCustomPrompt="1"/>
          </p:nvPr>
        </p:nvSpPr>
        <p:spPr>
          <a:xfrm>
            <a:off x="2281238" y="4751907"/>
            <a:ext cx="5727700" cy="261610"/>
          </a:xfrm>
        </p:spPr>
        <p:txBody>
          <a:bodyPr/>
          <a:lstStyle/>
          <a:p>
            <a:r>
              <a:rPr lang="en-US" sz="1000" b="0" i="0" spc="-10" baseline="0">
                <a:solidFill>
                  <a:schemeClr val="bg1">
                    <a:lumMod val="50000"/>
                  </a:schemeClr>
                </a:solidFill>
                <a:latin typeface="Franklin Gothic Book" panose="020B0503020102020204" pitchFamily="34" charset="0"/>
              </a:rPr>
              <a:t>Source:</a:t>
            </a:r>
          </a:p>
        </p:txBody>
      </p:sp>
    </p:spTree>
    <p:extLst>
      <p:ext uri="{BB962C8B-B14F-4D97-AF65-F5344CB8AC3E}">
        <p14:creationId xmlns:p14="http://schemas.microsoft.com/office/powerpoint/2010/main" val="229310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118873" y="758488"/>
            <a:ext cx="8906255" cy="3888720"/>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a:t>Click icon to add picture</a:t>
            </a:r>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118873" y="1"/>
            <a:ext cx="8906255" cy="705678"/>
          </a:xfrm>
        </p:spPr>
        <p:txBody>
          <a:bodyPr>
            <a:normAutofit/>
          </a:bodyPr>
          <a:lstStyle>
            <a:lvl1pPr algn="ctr">
              <a:defRPr sz="2800" b="0" i="0">
                <a:latin typeface="Franklin Gothic Medium" panose="020B0603020102020204" pitchFamily="34" charset="0"/>
              </a:defRPr>
            </a:lvl1pPr>
          </a:lstStyle>
          <a:p>
            <a:r>
              <a:rPr lang="en-US"/>
              <a:t>Large chart – title goes here</a:t>
            </a:r>
          </a:p>
        </p:txBody>
      </p:sp>
      <p:pic>
        <p:nvPicPr>
          <p:cNvPr id="9" name="Picture 8">
            <a:extLst>
              <a:ext uri="{FF2B5EF4-FFF2-40B4-BE49-F238E27FC236}">
                <a16:creationId xmlns:a16="http://schemas.microsoft.com/office/drawing/2014/main" id="{7E8C1A13-824C-724B-AACD-25FA33127EE4}"/>
              </a:ext>
            </a:extLst>
          </p:cNvPr>
          <p:cNvPicPr>
            <a:picLocks noChangeAspect="1"/>
          </p:cNvPicPr>
          <p:nvPr userDrawn="1"/>
        </p:nvPicPr>
        <p:blipFill>
          <a:blip r:embed="rId2"/>
          <a:stretch>
            <a:fillRect/>
          </a:stretch>
        </p:blipFill>
        <p:spPr>
          <a:xfrm>
            <a:off x="118872" y="4793752"/>
            <a:ext cx="1953185" cy="183904"/>
          </a:xfrm>
          <a:prstGeom prst="rect">
            <a:avLst/>
          </a:prstGeom>
        </p:spPr>
      </p:pic>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
        <p:nvSpPr>
          <p:cNvPr id="6" name="Text Placeholder 5">
            <a:extLst>
              <a:ext uri="{FF2B5EF4-FFF2-40B4-BE49-F238E27FC236}">
                <a16:creationId xmlns:a16="http://schemas.microsoft.com/office/drawing/2014/main" id="{C9493C5D-696A-8C47-BA53-393213FB3DA8}"/>
              </a:ext>
            </a:extLst>
          </p:cNvPr>
          <p:cNvSpPr>
            <a:spLocks noGrp="1"/>
          </p:cNvSpPr>
          <p:nvPr>
            <p:ph type="body" sz="quarter" idx="14" hasCustomPrompt="1"/>
          </p:nvPr>
        </p:nvSpPr>
        <p:spPr>
          <a:xfrm>
            <a:off x="2281238" y="4751907"/>
            <a:ext cx="5727700" cy="261610"/>
          </a:xfrm>
        </p:spPr>
        <p:txBody>
          <a:bodyPr/>
          <a:lstStyle>
            <a:lvl1pPr>
              <a:defRPr>
                <a:solidFill>
                  <a:schemeClr val="bg1">
                    <a:lumMod val="50000"/>
                  </a:schemeClr>
                </a:solidFill>
              </a:defRPr>
            </a:lvl1pPr>
          </a:lstStyle>
          <a:p>
            <a:r>
              <a:rPr lang="en-US" sz="1000" b="0" i="0" spc="-10" baseline="0">
                <a:solidFill>
                  <a:schemeClr val="bg1">
                    <a:lumMod val="50000"/>
                  </a:schemeClr>
                </a:solidFill>
                <a:latin typeface="Franklin Gothic Book" panose="020B0503020102020204" pitchFamily="34" charset="0"/>
              </a:rPr>
              <a:t>Source:</a:t>
            </a:r>
          </a:p>
        </p:txBody>
      </p:sp>
    </p:spTree>
    <p:extLst>
      <p:ext uri="{BB962C8B-B14F-4D97-AF65-F5344CB8AC3E}">
        <p14:creationId xmlns:p14="http://schemas.microsoft.com/office/powerpoint/2010/main" val="10273804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34">
            <a:lum/>
          </a:blip>
          <a:srcRect/>
          <a:tile tx="0" ty="0" sx="100000" sy="100000" flip="none" algn="tl"/>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62FD-8CB8-8041-A185-1FD55C01E4F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8E6A4-9C9A-3948-9517-6C19224DF15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EEEBCC-5ECE-CB4C-A23E-79445C8C53F0}"/>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1200">
                <a:solidFill>
                  <a:schemeClr val="accent3"/>
                </a:solidFill>
                <a:latin typeface="+mn-lt"/>
              </a:defRPr>
            </a:lvl1pPr>
          </a:lstStyle>
          <a:p>
            <a:fld id="{8FE50164-6C9E-C94E-8935-7483CE1EEFCA}" type="slidenum">
              <a:rPr lang="en-US" smtClean="0"/>
              <a:pPr/>
              <a:t>‹#›</a:t>
            </a:fld>
            <a:endParaRPr lang="en-US">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48" r:id="rId2"/>
    <p:sldLayoutId id="2147483669" r:id="rId3"/>
    <p:sldLayoutId id="2147483664" r:id="rId4"/>
    <p:sldLayoutId id="2147483651" r:id="rId5"/>
    <p:sldLayoutId id="2147483666" r:id="rId6"/>
    <p:sldLayoutId id="2147483671" r:id="rId7"/>
    <p:sldLayoutId id="2147483659" r:id="rId8"/>
    <p:sldLayoutId id="2147483673" r:id="rId9"/>
    <p:sldLayoutId id="2147483676" r:id="rId10"/>
    <p:sldLayoutId id="2147483665" r:id="rId11"/>
    <p:sldLayoutId id="2147483668" r:id="rId12"/>
    <p:sldLayoutId id="2147483674" r:id="rId13"/>
    <p:sldLayoutId id="2147483675" r:id="rId14"/>
    <p:sldLayoutId id="2147483663" r:id="rId15"/>
    <p:sldLayoutId id="2147483672" r:id="rId16"/>
    <p:sldLayoutId id="2147483661" r:id="rId17"/>
    <p:sldLayoutId id="2147483662" r:id="rId18"/>
    <p:sldLayoutId id="2147483667" r:id="rId19"/>
    <p:sldLayoutId id="2147483670"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Lst>
  <p:transition>
    <p:fade thruBlk="1"/>
  </p:transition>
  <p:hf hdr="0" ftr="0" dt="0"/>
  <p:txStyles>
    <p:title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accent6"/>
        </a:buClr>
        <a:buSzPts val="3200"/>
        <a:buFont typeface="Raleway"/>
        <a:buNone/>
        <a:tabLst/>
        <a:defRPr sz="320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chemeClr val="tx1"/>
        </a:buClr>
        <a:buFont typeface="Arial"/>
        <a:defRPr sz="18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R="0" lvl="1"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2pPr>
      <a:lvl3pPr marR="0" lvl="2"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3pPr>
      <a:lvl4pPr marR="0" lvl="3"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4pPr>
      <a:lvl5pPr marR="0" lvl="4" algn="l" rtl="0" eaLnBrk="1" hangingPunct="1">
        <a:lnSpc>
          <a:spcPct val="110000"/>
        </a:lnSpc>
        <a:spcBef>
          <a:spcPts val="0"/>
        </a:spcBef>
        <a:spcAft>
          <a:spcPts val="0"/>
        </a:spcAft>
        <a:buClr>
          <a:srgbClr val="000000"/>
        </a:buClr>
        <a:buFont typeface="Arial"/>
        <a:defRPr sz="1800" b="0" i="0" u="none" strike="noStrike" cap="none">
          <a:solidFill>
            <a:schemeClr val="tx1"/>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3339DB-EB2D-AD47-910D-8C214296D105}"/>
              </a:ext>
            </a:extLst>
          </p:cNvPr>
          <p:cNvSpPr>
            <a:spLocks noGrp="1"/>
          </p:cNvSpPr>
          <p:nvPr>
            <p:ph type="ctrTitle"/>
          </p:nvPr>
        </p:nvSpPr>
        <p:spPr>
          <a:xfrm>
            <a:off x="284672" y="1369164"/>
            <a:ext cx="8436634" cy="2117451"/>
          </a:xfrm>
        </p:spPr>
        <p:txBody>
          <a:bodyPr anchor="ctr"/>
          <a:lstStyle/>
          <a:p>
            <a:r>
              <a:rPr lang="en-US" sz="4000" b="1" kern="1400" dirty="0">
                <a:effectLst/>
                <a:latin typeface="Calibri" panose="020F0502020204030204" pitchFamily="34" charset="0"/>
                <a:ea typeface="Yu Gothic Light" panose="020B0300000000000000" pitchFamily="34" charset="-128"/>
                <a:cs typeface="Times New Roman" panose="02020603050405020304" pitchFamily="18" charset="0"/>
              </a:rPr>
              <a:t>How Preparation Predicts Teaching Performance Assessment Results in California</a:t>
            </a:r>
            <a:endParaRPr lang="en-US" sz="4000" dirty="0"/>
          </a:p>
        </p:txBody>
      </p:sp>
      <p:sp>
        <p:nvSpPr>
          <p:cNvPr id="5" name="Text Placeholder 4">
            <a:extLst>
              <a:ext uri="{FF2B5EF4-FFF2-40B4-BE49-F238E27FC236}">
                <a16:creationId xmlns:a16="http://schemas.microsoft.com/office/drawing/2014/main" id="{6BF63BF5-374F-A54C-8D96-B7C85588386C}"/>
              </a:ext>
            </a:extLst>
          </p:cNvPr>
          <p:cNvSpPr>
            <a:spLocks noGrp="1"/>
          </p:cNvSpPr>
          <p:nvPr>
            <p:ph type="body" idx="13"/>
          </p:nvPr>
        </p:nvSpPr>
        <p:spPr/>
        <p:txBody>
          <a:bodyPr/>
          <a:lstStyle/>
          <a:p>
            <a:r>
              <a:rPr lang="en-US"/>
              <a:t>Susan Kemper Patrick</a:t>
            </a:r>
          </a:p>
        </p:txBody>
      </p:sp>
      <p:sp>
        <p:nvSpPr>
          <p:cNvPr id="6" name="Text Placeholder 5">
            <a:extLst>
              <a:ext uri="{FF2B5EF4-FFF2-40B4-BE49-F238E27FC236}">
                <a16:creationId xmlns:a16="http://schemas.microsoft.com/office/drawing/2014/main" id="{76A08ADE-3C8D-6545-99A8-F71CAD9C0251}"/>
              </a:ext>
            </a:extLst>
          </p:cNvPr>
          <p:cNvSpPr>
            <a:spLocks noGrp="1"/>
          </p:cNvSpPr>
          <p:nvPr>
            <p:ph type="body" idx="14"/>
          </p:nvPr>
        </p:nvSpPr>
        <p:spPr/>
        <p:txBody>
          <a:bodyPr/>
          <a:lstStyle/>
          <a:p>
            <a:r>
              <a:rPr lang="en-US"/>
              <a:t>June 21, 2024</a:t>
            </a:r>
          </a:p>
        </p:txBody>
      </p:sp>
      <p:sp>
        <p:nvSpPr>
          <p:cNvPr id="8" name="TextBox 7">
            <a:extLst>
              <a:ext uri="{FF2B5EF4-FFF2-40B4-BE49-F238E27FC236}">
                <a16:creationId xmlns:a16="http://schemas.microsoft.com/office/drawing/2014/main" id="{14CD21B5-BFCA-E845-80A4-E8E3A88AAC88}"/>
              </a:ext>
            </a:extLst>
          </p:cNvPr>
          <p:cNvSpPr txBox="1"/>
          <p:nvPr/>
        </p:nvSpPr>
        <p:spPr>
          <a:xfrm>
            <a:off x="685800" y="827931"/>
            <a:ext cx="7772400" cy="276999"/>
          </a:xfrm>
          <a:prstGeom prst="rect">
            <a:avLst/>
          </a:prstGeom>
          <a:noFill/>
        </p:spPr>
        <p:txBody>
          <a:bodyPr wrap="square" rtlCol="0">
            <a:spAutoFit/>
          </a:bodyPr>
          <a:lstStyle/>
          <a:p>
            <a:pPr algn="ctr"/>
            <a:r>
              <a:rPr lang="en-US" sz="1200" cap="all" spc="200">
                <a:solidFill>
                  <a:schemeClr val="accent4"/>
                </a:solidFill>
                <a:latin typeface="Franklin Gothic Medium Cond" panose="020B0606030402020204" pitchFamily="34" charset="0"/>
              </a:rPr>
              <a:t>California Commission on Teacher Credentialing </a:t>
            </a:r>
            <a:endParaRPr lang="en-US" sz="1200" b="0" i="0" cap="all" spc="200" baseline="0">
              <a:solidFill>
                <a:schemeClr val="accent4"/>
              </a:solidFill>
              <a:latin typeface="Franklin Gothic Medium Cond" panose="020B0606030402020204" pitchFamily="34" charset="0"/>
            </a:endParaRPr>
          </a:p>
        </p:txBody>
      </p:sp>
    </p:spTree>
    <p:extLst>
      <p:ext uri="{BB962C8B-B14F-4D97-AF65-F5344CB8AC3E}">
        <p14:creationId xmlns:p14="http://schemas.microsoft.com/office/powerpoint/2010/main" val="324759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71DD3-7036-BDB8-DE5E-E927FC7066C4}"/>
              </a:ext>
            </a:extLst>
          </p:cNvPr>
          <p:cNvSpPr>
            <a:spLocks noGrp="1"/>
          </p:cNvSpPr>
          <p:nvPr>
            <p:ph type="title"/>
          </p:nvPr>
        </p:nvSpPr>
        <p:spPr/>
        <p:txBody>
          <a:bodyPr>
            <a:normAutofit/>
          </a:bodyPr>
          <a:lstStyle/>
          <a:p>
            <a:r>
              <a:rPr lang="en-US" dirty="0" err="1"/>
              <a:t>CalTPA</a:t>
            </a:r>
            <a:r>
              <a:rPr lang="en-US" dirty="0"/>
              <a:t> candidates </a:t>
            </a:r>
          </a:p>
        </p:txBody>
      </p:sp>
      <p:sp>
        <p:nvSpPr>
          <p:cNvPr id="4" name="Slide Number Placeholder 3">
            <a:extLst>
              <a:ext uri="{FF2B5EF4-FFF2-40B4-BE49-F238E27FC236}">
                <a16:creationId xmlns:a16="http://schemas.microsoft.com/office/drawing/2014/main" id="{6AEA1F3B-32A6-DA7E-4E8F-F79F683009C2}"/>
              </a:ext>
            </a:extLst>
          </p:cNvPr>
          <p:cNvSpPr>
            <a:spLocks noGrp="1"/>
          </p:cNvSpPr>
          <p:nvPr>
            <p:ph type="sldNum" sz="quarter" idx="4"/>
          </p:nvPr>
        </p:nvSpPr>
        <p:spPr/>
        <p:txBody>
          <a:bodyPr/>
          <a:lstStyle/>
          <a:p>
            <a:fld id="{8FE50164-6C9E-C94E-8935-7483CE1EEFCA}" type="slidenum">
              <a:rPr lang="en-US" smtClean="0"/>
              <a:pPr/>
              <a:t>10</a:t>
            </a:fld>
            <a:endParaRPr lang="en-US">
              <a:latin typeface="+mn-lt"/>
            </a:endParaRPr>
          </a:p>
        </p:txBody>
      </p:sp>
      <p:graphicFrame>
        <p:nvGraphicFramePr>
          <p:cNvPr id="5" name="Table 4">
            <a:extLst>
              <a:ext uri="{FF2B5EF4-FFF2-40B4-BE49-F238E27FC236}">
                <a16:creationId xmlns:a16="http://schemas.microsoft.com/office/drawing/2014/main" id="{DB37903D-882B-C667-56FF-CA5016FF6020}"/>
              </a:ext>
            </a:extLst>
          </p:cNvPr>
          <p:cNvGraphicFramePr>
            <a:graphicFrameLocks noGrp="1"/>
          </p:cNvGraphicFramePr>
          <p:nvPr>
            <p:extLst>
              <p:ext uri="{D42A27DB-BD31-4B8C-83A1-F6EECF244321}">
                <p14:modId xmlns:p14="http://schemas.microsoft.com/office/powerpoint/2010/main" val="1644287970"/>
              </p:ext>
            </p:extLst>
          </p:nvPr>
        </p:nvGraphicFramePr>
        <p:xfrm>
          <a:off x="369857" y="1137528"/>
          <a:ext cx="3566160" cy="1501140"/>
        </p:xfrm>
        <a:graphic>
          <a:graphicData uri="http://schemas.openxmlformats.org/drawingml/2006/table">
            <a:tbl>
              <a:tblPr>
                <a:tableStyleId>{F09E8A1B-DEA8-4D36-B40E-C1F48B00451B}</a:tableStyleId>
              </a:tblPr>
              <a:tblGrid>
                <a:gridCol w="2103120">
                  <a:extLst>
                    <a:ext uri="{9D8B030D-6E8A-4147-A177-3AD203B41FA5}">
                      <a16:colId xmlns:a16="http://schemas.microsoft.com/office/drawing/2014/main" val="4268218864"/>
                    </a:ext>
                  </a:extLst>
                </a:gridCol>
                <a:gridCol w="731520">
                  <a:extLst>
                    <a:ext uri="{9D8B030D-6E8A-4147-A177-3AD203B41FA5}">
                      <a16:colId xmlns:a16="http://schemas.microsoft.com/office/drawing/2014/main" val="1286665700"/>
                    </a:ext>
                  </a:extLst>
                </a:gridCol>
                <a:gridCol w="731520">
                  <a:extLst>
                    <a:ext uri="{9D8B030D-6E8A-4147-A177-3AD203B41FA5}">
                      <a16:colId xmlns:a16="http://schemas.microsoft.com/office/drawing/2014/main" val="3617503071"/>
                    </a:ext>
                  </a:extLst>
                </a:gridCol>
              </a:tblGrid>
              <a:tr h="158750">
                <a:tc>
                  <a:txBody>
                    <a:bodyPr/>
                    <a:lstStyle/>
                    <a:p>
                      <a:pPr algn="ctr" fontAlgn="b"/>
                      <a:r>
                        <a:rPr lang="en-US" sz="1600" b="1" i="0" u="none" strike="noStrike" err="1">
                          <a:effectLst/>
                          <a:latin typeface="+mn-lt"/>
                        </a:rPr>
                        <a:t>CalTPA</a:t>
                      </a:r>
                      <a:r>
                        <a:rPr lang="en-US" sz="1600" b="1" i="0" u="none" strike="noStrike">
                          <a:effectLst/>
                          <a:latin typeface="+mn-lt"/>
                        </a:rPr>
                        <a:t> Cycle 1</a:t>
                      </a:r>
                    </a:p>
                  </a:txBody>
                  <a:tcPr marL="6350" marR="6350" marT="6350" marB="0" anchor="b">
                    <a:solidFill>
                      <a:schemeClr val="tx2"/>
                    </a:solidFill>
                  </a:tcPr>
                </a:tc>
                <a:tc>
                  <a:txBody>
                    <a:bodyPr/>
                    <a:lstStyle/>
                    <a:p>
                      <a:pPr algn="ctr" fontAlgn="b"/>
                      <a:r>
                        <a:rPr lang="en-US" sz="1600" b="1" u="none" strike="noStrike">
                          <a:effectLst/>
                          <a:latin typeface="+mn-lt"/>
                        </a:rPr>
                        <a:t>N</a:t>
                      </a:r>
                      <a:endParaRPr lang="en-US" sz="1600" b="1" i="0" u="none" strike="noStrike">
                        <a:effectLst/>
                        <a:latin typeface="+mn-lt"/>
                      </a:endParaRPr>
                    </a:p>
                  </a:txBody>
                  <a:tcPr marL="6350" marR="6350" marT="6350" marB="0" anchor="b">
                    <a:solidFill>
                      <a:schemeClr val="tx2"/>
                    </a:solidFill>
                  </a:tcPr>
                </a:tc>
                <a:tc>
                  <a:txBody>
                    <a:bodyPr/>
                    <a:lstStyle/>
                    <a:p>
                      <a:pPr algn="ctr" fontAlgn="b"/>
                      <a:r>
                        <a:rPr lang="en-US" sz="1600" b="1" u="none" strike="noStrike">
                          <a:effectLst/>
                          <a:latin typeface="+mn-lt"/>
                        </a:rPr>
                        <a:t>%</a:t>
                      </a:r>
                      <a:endParaRPr lang="en-US" sz="1600" b="1" i="0" u="none" strike="noStrike">
                        <a:effectLst/>
                        <a:latin typeface="+mn-lt"/>
                      </a:endParaRPr>
                    </a:p>
                  </a:txBody>
                  <a:tcPr marL="6350" marR="6350" marT="6350" marB="0" anchor="b">
                    <a:solidFill>
                      <a:schemeClr val="tx2"/>
                    </a:solidFill>
                  </a:tcPr>
                </a:tc>
                <a:extLst>
                  <a:ext uri="{0D108BD9-81ED-4DB2-BD59-A6C34878D82A}">
                    <a16:rowId xmlns:a16="http://schemas.microsoft.com/office/drawing/2014/main" val="2441107442"/>
                  </a:ext>
                </a:extLst>
              </a:tr>
              <a:tr h="158750">
                <a:tc>
                  <a:txBody>
                    <a:bodyPr/>
                    <a:lstStyle/>
                    <a:p>
                      <a:pPr marL="0" indent="112713" algn="l" fontAlgn="b"/>
                      <a:r>
                        <a:rPr lang="en-US" sz="1600" u="none" strike="noStrike">
                          <a:effectLst/>
                          <a:latin typeface="+mn-lt"/>
                        </a:rPr>
                        <a:t>Passed on 1st attempt </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11,795</a:t>
                      </a:r>
                    </a:p>
                  </a:txBody>
                  <a:tcPr marL="6350" marR="6350" marT="6350" marB="0" anchor="b"/>
                </a:tc>
                <a:tc>
                  <a:txBody>
                    <a:bodyPr/>
                    <a:lstStyle/>
                    <a:p>
                      <a:pPr algn="ctr" fontAlgn="b"/>
                      <a:r>
                        <a:rPr lang="en-US" sz="1600" b="0" i="0" u="none" strike="noStrike">
                          <a:solidFill>
                            <a:srgbClr val="000000"/>
                          </a:solidFill>
                          <a:effectLst/>
                          <a:latin typeface="+mn-lt"/>
                        </a:rPr>
                        <a:t>74%</a:t>
                      </a:r>
                    </a:p>
                  </a:txBody>
                  <a:tcPr marL="6350" marR="6350" marT="6350" marB="0" anchor="b"/>
                </a:tc>
                <a:extLst>
                  <a:ext uri="{0D108BD9-81ED-4DB2-BD59-A6C34878D82A}">
                    <a16:rowId xmlns:a16="http://schemas.microsoft.com/office/drawing/2014/main" val="2601991391"/>
                  </a:ext>
                </a:extLst>
              </a:tr>
              <a:tr h="158750">
                <a:tc>
                  <a:txBody>
                    <a:bodyPr/>
                    <a:lstStyle/>
                    <a:p>
                      <a:pPr marL="0" indent="112713" algn="l" fontAlgn="b"/>
                      <a:r>
                        <a:rPr lang="en-US" sz="1600" u="none" strike="noStrike">
                          <a:effectLst/>
                          <a:latin typeface="+mn-lt"/>
                        </a:rPr>
                        <a:t>2nd attempt</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2,188</a:t>
                      </a:r>
                    </a:p>
                  </a:txBody>
                  <a:tcPr marL="6350" marR="6350" marT="6350" marB="0" anchor="b"/>
                </a:tc>
                <a:tc>
                  <a:txBody>
                    <a:bodyPr/>
                    <a:lstStyle/>
                    <a:p>
                      <a:pPr algn="ctr" fontAlgn="b"/>
                      <a:r>
                        <a:rPr lang="en-US" sz="1600" b="0" i="0" u="none" strike="noStrike">
                          <a:solidFill>
                            <a:srgbClr val="000000"/>
                          </a:solidFill>
                          <a:effectLst/>
                          <a:latin typeface="+mn-lt"/>
                        </a:rPr>
                        <a:t>14%</a:t>
                      </a:r>
                    </a:p>
                  </a:txBody>
                  <a:tcPr marL="6350" marR="6350" marT="6350" marB="0" anchor="b"/>
                </a:tc>
                <a:extLst>
                  <a:ext uri="{0D108BD9-81ED-4DB2-BD59-A6C34878D82A}">
                    <a16:rowId xmlns:a16="http://schemas.microsoft.com/office/drawing/2014/main" val="3211930270"/>
                  </a:ext>
                </a:extLst>
              </a:tr>
              <a:tr h="158750">
                <a:tc>
                  <a:txBody>
                    <a:bodyPr/>
                    <a:lstStyle/>
                    <a:p>
                      <a:pPr marL="0" indent="112713" algn="l" fontAlgn="b"/>
                      <a:r>
                        <a:rPr lang="en-US" sz="1600" u="none" strike="noStrike">
                          <a:effectLst/>
                          <a:latin typeface="+mn-lt"/>
                        </a:rPr>
                        <a:t>3rd attempt</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408</a:t>
                      </a:r>
                    </a:p>
                  </a:txBody>
                  <a:tcPr marL="6350" marR="6350" marT="6350" marB="0" anchor="b"/>
                </a:tc>
                <a:tc>
                  <a:txBody>
                    <a:bodyPr/>
                    <a:lstStyle/>
                    <a:p>
                      <a:pPr algn="ctr" fontAlgn="b"/>
                      <a:r>
                        <a:rPr lang="en-US" sz="1600" b="0" i="0" u="none" strike="noStrike">
                          <a:solidFill>
                            <a:srgbClr val="000000"/>
                          </a:solidFill>
                          <a:effectLst/>
                          <a:latin typeface="+mn-lt"/>
                        </a:rPr>
                        <a:t>3%</a:t>
                      </a:r>
                    </a:p>
                  </a:txBody>
                  <a:tcPr marL="6350" marR="6350" marT="6350" marB="0" anchor="b"/>
                </a:tc>
                <a:extLst>
                  <a:ext uri="{0D108BD9-81ED-4DB2-BD59-A6C34878D82A}">
                    <a16:rowId xmlns:a16="http://schemas.microsoft.com/office/drawing/2014/main" val="2739873941"/>
                  </a:ext>
                </a:extLst>
              </a:tr>
              <a:tr h="158750">
                <a:tc>
                  <a:txBody>
                    <a:bodyPr/>
                    <a:lstStyle/>
                    <a:p>
                      <a:pPr marL="0" indent="112713" algn="l" fontAlgn="b"/>
                      <a:r>
                        <a:rPr lang="en-US" sz="1600" u="none" strike="noStrike">
                          <a:effectLst/>
                          <a:latin typeface="+mn-lt"/>
                        </a:rPr>
                        <a:t>4th attempt or more</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110</a:t>
                      </a:r>
                    </a:p>
                  </a:txBody>
                  <a:tcPr marL="6350" marR="6350" marT="6350" marB="0" anchor="b"/>
                </a:tc>
                <a:tc>
                  <a:txBody>
                    <a:bodyPr/>
                    <a:lstStyle/>
                    <a:p>
                      <a:pPr algn="ctr" fontAlgn="b"/>
                      <a:r>
                        <a:rPr lang="en-US" sz="1600" b="0" i="0" u="none" strike="noStrike">
                          <a:solidFill>
                            <a:srgbClr val="000000"/>
                          </a:solidFill>
                          <a:effectLst/>
                          <a:latin typeface="+mn-lt"/>
                        </a:rPr>
                        <a:t>1%</a:t>
                      </a:r>
                    </a:p>
                  </a:txBody>
                  <a:tcPr marL="6350" marR="6350" marT="6350" marB="0" anchor="b"/>
                </a:tc>
                <a:extLst>
                  <a:ext uri="{0D108BD9-81ED-4DB2-BD59-A6C34878D82A}">
                    <a16:rowId xmlns:a16="http://schemas.microsoft.com/office/drawing/2014/main" val="59176689"/>
                  </a:ext>
                </a:extLst>
              </a:tr>
              <a:tr h="158750">
                <a:tc>
                  <a:txBody>
                    <a:bodyPr/>
                    <a:lstStyle/>
                    <a:p>
                      <a:pPr marL="0" indent="112713" algn="l" fontAlgn="b"/>
                      <a:r>
                        <a:rPr lang="en-US" sz="1600" u="none" strike="noStrike" dirty="0">
                          <a:effectLst/>
                          <a:latin typeface="+mn-lt"/>
                        </a:rPr>
                        <a:t>Never passed </a:t>
                      </a:r>
                      <a:endParaRPr lang="en-US" sz="1600" b="0" i="0" u="none" strike="noStrike" dirty="0">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1,349</a:t>
                      </a:r>
                    </a:p>
                  </a:txBody>
                  <a:tcPr marL="6350" marR="6350" marT="6350" marB="0" anchor="b"/>
                </a:tc>
                <a:tc>
                  <a:txBody>
                    <a:bodyPr/>
                    <a:lstStyle/>
                    <a:p>
                      <a:pPr algn="ctr" fontAlgn="b"/>
                      <a:r>
                        <a:rPr lang="en-US" sz="1600" b="0" i="0" u="none" strike="noStrike" dirty="0">
                          <a:solidFill>
                            <a:srgbClr val="000000"/>
                          </a:solidFill>
                          <a:effectLst/>
                          <a:latin typeface="+mn-lt"/>
                        </a:rPr>
                        <a:t>9%</a:t>
                      </a:r>
                    </a:p>
                  </a:txBody>
                  <a:tcPr marL="6350" marR="6350" marT="6350" marB="0" anchor="b"/>
                </a:tc>
                <a:extLst>
                  <a:ext uri="{0D108BD9-81ED-4DB2-BD59-A6C34878D82A}">
                    <a16:rowId xmlns:a16="http://schemas.microsoft.com/office/drawing/2014/main" val="2127746031"/>
                  </a:ext>
                </a:extLst>
              </a:tr>
            </a:tbl>
          </a:graphicData>
        </a:graphic>
      </p:graphicFrame>
      <p:graphicFrame>
        <p:nvGraphicFramePr>
          <p:cNvPr id="6" name="Table 5">
            <a:extLst>
              <a:ext uri="{FF2B5EF4-FFF2-40B4-BE49-F238E27FC236}">
                <a16:creationId xmlns:a16="http://schemas.microsoft.com/office/drawing/2014/main" id="{3DB75F09-C3DD-7688-4173-2FCB5CD8E2CA}"/>
              </a:ext>
            </a:extLst>
          </p:cNvPr>
          <p:cNvGraphicFramePr>
            <a:graphicFrameLocks noGrp="1"/>
          </p:cNvGraphicFramePr>
          <p:nvPr>
            <p:extLst>
              <p:ext uri="{D42A27DB-BD31-4B8C-83A1-F6EECF244321}">
                <p14:modId xmlns:p14="http://schemas.microsoft.com/office/powerpoint/2010/main" val="1661558824"/>
              </p:ext>
            </p:extLst>
          </p:nvPr>
        </p:nvGraphicFramePr>
        <p:xfrm>
          <a:off x="363158" y="2711521"/>
          <a:ext cx="3566160" cy="2056130"/>
        </p:xfrm>
        <a:graphic>
          <a:graphicData uri="http://schemas.openxmlformats.org/drawingml/2006/table">
            <a:tbl>
              <a:tblPr>
                <a:tableStyleId>{F09E8A1B-DEA8-4D36-B40E-C1F48B00451B}</a:tableStyleId>
              </a:tblPr>
              <a:tblGrid>
                <a:gridCol w="2103120">
                  <a:extLst>
                    <a:ext uri="{9D8B030D-6E8A-4147-A177-3AD203B41FA5}">
                      <a16:colId xmlns:a16="http://schemas.microsoft.com/office/drawing/2014/main" val="4268218864"/>
                    </a:ext>
                  </a:extLst>
                </a:gridCol>
                <a:gridCol w="731520">
                  <a:extLst>
                    <a:ext uri="{9D8B030D-6E8A-4147-A177-3AD203B41FA5}">
                      <a16:colId xmlns:a16="http://schemas.microsoft.com/office/drawing/2014/main" val="1286665700"/>
                    </a:ext>
                  </a:extLst>
                </a:gridCol>
                <a:gridCol w="731520">
                  <a:extLst>
                    <a:ext uri="{9D8B030D-6E8A-4147-A177-3AD203B41FA5}">
                      <a16:colId xmlns:a16="http://schemas.microsoft.com/office/drawing/2014/main" val="3617503071"/>
                    </a:ext>
                  </a:extLst>
                </a:gridCol>
              </a:tblGrid>
              <a:tr h="158750">
                <a:tc>
                  <a:txBody>
                    <a:bodyPr/>
                    <a:lstStyle/>
                    <a:p>
                      <a:pPr algn="ctr" fontAlgn="b"/>
                      <a:r>
                        <a:rPr lang="en-US" sz="1600" b="1" i="0" u="none" strike="noStrike" dirty="0" err="1">
                          <a:effectLst/>
                          <a:latin typeface="+mn-lt"/>
                        </a:rPr>
                        <a:t>CalTPA</a:t>
                      </a:r>
                      <a:r>
                        <a:rPr lang="en-US" sz="1600" b="1" i="0" u="none" strike="noStrike" dirty="0">
                          <a:effectLst/>
                          <a:latin typeface="+mn-lt"/>
                        </a:rPr>
                        <a:t> Cycle 2</a:t>
                      </a:r>
                    </a:p>
                  </a:txBody>
                  <a:tcPr marL="6350" marR="6350" marT="6350" marB="0" anchor="b">
                    <a:solidFill>
                      <a:schemeClr val="tx2"/>
                    </a:solidFill>
                  </a:tcPr>
                </a:tc>
                <a:tc>
                  <a:txBody>
                    <a:bodyPr/>
                    <a:lstStyle/>
                    <a:p>
                      <a:pPr algn="ctr" fontAlgn="b"/>
                      <a:r>
                        <a:rPr lang="en-US" sz="1600" b="1" u="none" strike="noStrike">
                          <a:effectLst/>
                          <a:latin typeface="+mn-lt"/>
                        </a:rPr>
                        <a:t>N</a:t>
                      </a:r>
                      <a:endParaRPr lang="en-US" sz="1600" b="1" i="0" u="none" strike="noStrike">
                        <a:effectLst/>
                        <a:latin typeface="+mn-lt"/>
                      </a:endParaRPr>
                    </a:p>
                  </a:txBody>
                  <a:tcPr marL="6350" marR="6350" marT="6350" marB="0" anchor="b">
                    <a:solidFill>
                      <a:schemeClr val="tx2"/>
                    </a:solidFill>
                  </a:tcPr>
                </a:tc>
                <a:tc>
                  <a:txBody>
                    <a:bodyPr/>
                    <a:lstStyle/>
                    <a:p>
                      <a:pPr algn="ctr" fontAlgn="b"/>
                      <a:r>
                        <a:rPr lang="en-US" sz="1600" b="1" u="none" strike="noStrike">
                          <a:effectLst/>
                          <a:latin typeface="+mn-lt"/>
                        </a:rPr>
                        <a:t>%</a:t>
                      </a:r>
                      <a:endParaRPr lang="en-US" sz="1600" b="1" i="0" u="none" strike="noStrike">
                        <a:effectLst/>
                        <a:latin typeface="+mn-lt"/>
                      </a:endParaRPr>
                    </a:p>
                  </a:txBody>
                  <a:tcPr marL="6350" marR="6350" marT="6350" marB="0" anchor="b">
                    <a:solidFill>
                      <a:schemeClr val="tx2"/>
                    </a:solidFill>
                  </a:tcPr>
                </a:tc>
                <a:extLst>
                  <a:ext uri="{0D108BD9-81ED-4DB2-BD59-A6C34878D82A}">
                    <a16:rowId xmlns:a16="http://schemas.microsoft.com/office/drawing/2014/main" val="2441107442"/>
                  </a:ext>
                </a:extLst>
              </a:tr>
              <a:tr h="158750">
                <a:tc>
                  <a:txBody>
                    <a:bodyPr/>
                    <a:lstStyle/>
                    <a:p>
                      <a:pPr marL="0" indent="112713" algn="l" fontAlgn="b"/>
                      <a:r>
                        <a:rPr lang="en-US" sz="1600" u="none" strike="noStrike">
                          <a:effectLst/>
                          <a:latin typeface="+mn-lt"/>
                        </a:rPr>
                        <a:t>Passed on 1st attempt </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10,541</a:t>
                      </a:r>
                    </a:p>
                  </a:txBody>
                  <a:tcPr marL="6350" marR="6350" marT="6350" marB="0" anchor="b"/>
                </a:tc>
                <a:tc>
                  <a:txBody>
                    <a:bodyPr/>
                    <a:lstStyle/>
                    <a:p>
                      <a:pPr algn="ctr" fontAlgn="b"/>
                      <a:r>
                        <a:rPr lang="en-US" sz="1600" b="0" i="0" u="none" strike="noStrike">
                          <a:solidFill>
                            <a:srgbClr val="000000"/>
                          </a:solidFill>
                          <a:effectLst/>
                          <a:latin typeface="+mn-lt"/>
                        </a:rPr>
                        <a:t>85%</a:t>
                      </a:r>
                    </a:p>
                  </a:txBody>
                  <a:tcPr marL="6350" marR="6350" marT="6350" marB="0" anchor="b"/>
                </a:tc>
                <a:extLst>
                  <a:ext uri="{0D108BD9-81ED-4DB2-BD59-A6C34878D82A}">
                    <a16:rowId xmlns:a16="http://schemas.microsoft.com/office/drawing/2014/main" val="2601991391"/>
                  </a:ext>
                </a:extLst>
              </a:tr>
              <a:tr h="158750">
                <a:tc>
                  <a:txBody>
                    <a:bodyPr/>
                    <a:lstStyle/>
                    <a:p>
                      <a:pPr marL="0" indent="112713" algn="l" fontAlgn="b"/>
                      <a:r>
                        <a:rPr lang="en-US" sz="1600" u="none" strike="noStrike">
                          <a:effectLst/>
                          <a:latin typeface="+mn-lt"/>
                        </a:rPr>
                        <a:t>2nd attempt</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1,006</a:t>
                      </a:r>
                    </a:p>
                  </a:txBody>
                  <a:tcPr marL="6350" marR="6350" marT="6350" marB="0" anchor="b"/>
                </a:tc>
                <a:tc>
                  <a:txBody>
                    <a:bodyPr/>
                    <a:lstStyle/>
                    <a:p>
                      <a:pPr algn="ctr" fontAlgn="b"/>
                      <a:r>
                        <a:rPr lang="en-US" sz="1600" b="0" i="0" u="none" strike="noStrike">
                          <a:solidFill>
                            <a:srgbClr val="000000"/>
                          </a:solidFill>
                          <a:effectLst/>
                          <a:latin typeface="+mn-lt"/>
                        </a:rPr>
                        <a:t>8%</a:t>
                      </a:r>
                    </a:p>
                  </a:txBody>
                  <a:tcPr marL="6350" marR="6350" marT="6350" marB="0" anchor="b"/>
                </a:tc>
                <a:extLst>
                  <a:ext uri="{0D108BD9-81ED-4DB2-BD59-A6C34878D82A}">
                    <a16:rowId xmlns:a16="http://schemas.microsoft.com/office/drawing/2014/main" val="3211930270"/>
                  </a:ext>
                </a:extLst>
              </a:tr>
              <a:tr h="158750">
                <a:tc>
                  <a:txBody>
                    <a:bodyPr/>
                    <a:lstStyle/>
                    <a:p>
                      <a:pPr marL="0" indent="112713" algn="l" fontAlgn="b"/>
                      <a:r>
                        <a:rPr lang="en-US" sz="1600" u="none" strike="noStrike">
                          <a:effectLst/>
                          <a:latin typeface="+mn-lt"/>
                        </a:rPr>
                        <a:t>3rd attempt</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176</a:t>
                      </a:r>
                    </a:p>
                  </a:txBody>
                  <a:tcPr marL="6350" marR="6350" marT="6350" marB="0" anchor="b"/>
                </a:tc>
                <a:tc>
                  <a:txBody>
                    <a:bodyPr/>
                    <a:lstStyle/>
                    <a:p>
                      <a:pPr algn="ctr" fontAlgn="b"/>
                      <a:r>
                        <a:rPr lang="en-US" sz="1600" b="0" i="0" u="none" strike="noStrike">
                          <a:solidFill>
                            <a:srgbClr val="000000"/>
                          </a:solidFill>
                          <a:effectLst/>
                          <a:latin typeface="+mn-lt"/>
                        </a:rPr>
                        <a:t>1%</a:t>
                      </a:r>
                    </a:p>
                  </a:txBody>
                  <a:tcPr marL="6350" marR="6350" marT="6350" marB="0" anchor="b"/>
                </a:tc>
                <a:extLst>
                  <a:ext uri="{0D108BD9-81ED-4DB2-BD59-A6C34878D82A}">
                    <a16:rowId xmlns:a16="http://schemas.microsoft.com/office/drawing/2014/main" val="2739873941"/>
                  </a:ext>
                </a:extLst>
              </a:tr>
              <a:tr h="158750">
                <a:tc>
                  <a:txBody>
                    <a:bodyPr/>
                    <a:lstStyle/>
                    <a:p>
                      <a:pPr marL="0" indent="112713" algn="l" fontAlgn="b"/>
                      <a:r>
                        <a:rPr lang="en-US" sz="1600" u="none" strike="noStrike">
                          <a:effectLst/>
                          <a:latin typeface="+mn-lt"/>
                        </a:rPr>
                        <a:t>4th attempt or more</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42</a:t>
                      </a:r>
                    </a:p>
                  </a:txBody>
                  <a:tcPr marL="6350" marR="6350" marT="6350" marB="0" anchor="b"/>
                </a:tc>
                <a:tc>
                  <a:txBody>
                    <a:bodyPr/>
                    <a:lstStyle/>
                    <a:p>
                      <a:pPr algn="ctr" fontAlgn="b"/>
                      <a:r>
                        <a:rPr lang="en-US" sz="1600" b="0" i="0" u="none" strike="noStrike">
                          <a:solidFill>
                            <a:srgbClr val="000000"/>
                          </a:solidFill>
                          <a:effectLst/>
                          <a:latin typeface="+mn-lt"/>
                        </a:rPr>
                        <a:t>&lt;1%</a:t>
                      </a:r>
                    </a:p>
                  </a:txBody>
                  <a:tcPr marL="6350" marR="6350" marT="6350" marB="0" anchor="b"/>
                </a:tc>
                <a:extLst>
                  <a:ext uri="{0D108BD9-81ED-4DB2-BD59-A6C34878D82A}">
                    <a16:rowId xmlns:a16="http://schemas.microsoft.com/office/drawing/2014/main" val="59176689"/>
                  </a:ext>
                </a:extLst>
              </a:tr>
              <a:tr h="158750">
                <a:tc>
                  <a:txBody>
                    <a:bodyPr/>
                    <a:lstStyle/>
                    <a:p>
                      <a:pPr marL="0" indent="112713" algn="l" fontAlgn="b"/>
                      <a:r>
                        <a:rPr lang="en-US" sz="1600" u="none" strike="noStrike">
                          <a:effectLst/>
                          <a:latin typeface="+mn-lt"/>
                        </a:rPr>
                        <a:t>Never passed </a:t>
                      </a:r>
                      <a:endParaRPr lang="en-US" sz="1600" b="0" i="0" u="none" strike="noStrike">
                        <a:effectLst/>
                        <a:latin typeface="+mn-lt"/>
                      </a:endParaRPr>
                    </a:p>
                  </a:txBody>
                  <a:tcPr marL="6350" marR="6350" marT="6350" marB="0" anchor="b"/>
                </a:tc>
                <a:tc>
                  <a:txBody>
                    <a:bodyPr/>
                    <a:lstStyle/>
                    <a:p>
                      <a:pPr algn="ctr" fontAlgn="b"/>
                      <a:r>
                        <a:rPr lang="en-US" sz="1600" b="0" i="0" u="none" strike="noStrike">
                          <a:solidFill>
                            <a:srgbClr val="000000"/>
                          </a:solidFill>
                          <a:effectLst/>
                          <a:latin typeface="+mn-lt"/>
                        </a:rPr>
                        <a:t>583</a:t>
                      </a:r>
                    </a:p>
                  </a:txBody>
                  <a:tcPr marL="6350" marR="6350" marT="6350" marB="0" anchor="b"/>
                </a:tc>
                <a:tc>
                  <a:txBody>
                    <a:bodyPr/>
                    <a:lstStyle/>
                    <a:p>
                      <a:pPr algn="ctr" fontAlgn="b"/>
                      <a:r>
                        <a:rPr lang="en-US" sz="1600" b="0" i="0" u="none" strike="noStrike" dirty="0">
                          <a:solidFill>
                            <a:srgbClr val="000000"/>
                          </a:solidFill>
                          <a:effectLst/>
                          <a:latin typeface="+mn-lt"/>
                        </a:rPr>
                        <a:t>5%</a:t>
                      </a:r>
                    </a:p>
                  </a:txBody>
                  <a:tcPr marL="6350" marR="6350" marT="6350" marB="0" anchor="b"/>
                </a:tc>
                <a:extLst>
                  <a:ext uri="{0D108BD9-81ED-4DB2-BD59-A6C34878D82A}">
                    <a16:rowId xmlns:a16="http://schemas.microsoft.com/office/drawing/2014/main" val="2127746031"/>
                  </a:ext>
                </a:extLst>
              </a:tr>
              <a:tr h="158750">
                <a:tc gridSpan="3">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rgbClr val="000000"/>
                          </a:solidFill>
                          <a:effectLst/>
                          <a:latin typeface="+mn-lt"/>
                          <a:ea typeface="Arial"/>
                          <a:cs typeface="Arial"/>
                          <a:sym typeface="Arial"/>
                        </a:rPr>
                        <a:t>Note: This analysis includes all candidates whose last attempt on the </a:t>
                      </a:r>
                      <a:r>
                        <a:rPr lang="en-US" sz="1200" b="0" i="0" u="none" strike="noStrike" cap="none" dirty="0" err="1">
                          <a:solidFill>
                            <a:srgbClr val="000000"/>
                          </a:solidFill>
                          <a:effectLst/>
                          <a:latin typeface="+mn-lt"/>
                          <a:ea typeface="Arial"/>
                          <a:cs typeface="Arial"/>
                          <a:sym typeface="Arial"/>
                        </a:rPr>
                        <a:t>CalTPA</a:t>
                      </a:r>
                      <a:r>
                        <a:rPr lang="en-US" sz="1200" b="0" i="0" u="none" strike="noStrike" cap="none" dirty="0">
                          <a:solidFill>
                            <a:srgbClr val="000000"/>
                          </a:solidFill>
                          <a:effectLst/>
                          <a:latin typeface="+mn-lt"/>
                          <a:ea typeface="Arial"/>
                          <a:cs typeface="Arial"/>
                          <a:sym typeface="Arial"/>
                        </a:rPr>
                        <a:t> occurred between September 1, 2021 and August 31, 2023.</a:t>
                      </a:r>
                    </a:p>
                  </a:txBody>
                  <a:tcPr marL="6350" marR="6350" marT="6350" marB="0" anchor="b"/>
                </a:tc>
                <a:tc hMerge="1">
                  <a:txBody>
                    <a:bodyPr/>
                    <a:lstStyle/>
                    <a:p>
                      <a:pPr algn="ctr" fontAlgn="b"/>
                      <a:endParaRPr lang="en-US" sz="1600" b="0" i="0" u="none" strike="noStrike" dirty="0">
                        <a:solidFill>
                          <a:srgbClr val="000000"/>
                        </a:solidFill>
                        <a:effectLst/>
                        <a:latin typeface="+mn-lt"/>
                      </a:endParaRPr>
                    </a:p>
                  </a:txBody>
                  <a:tcPr marL="6350" marR="6350" marT="6350" marB="0" anchor="b"/>
                </a:tc>
                <a:tc hMerge="1">
                  <a:txBody>
                    <a:bodyPr/>
                    <a:lstStyle/>
                    <a:p>
                      <a:pPr algn="ctr" fontAlgn="b"/>
                      <a:endParaRPr lang="en-US" sz="16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884616958"/>
                  </a:ext>
                </a:extLst>
              </a:tr>
            </a:tbl>
          </a:graphicData>
        </a:graphic>
      </p:graphicFrame>
      <p:graphicFrame>
        <p:nvGraphicFramePr>
          <p:cNvPr id="8" name="Chart 7">
            <a:extLst>
              <a:ext uri="{FF2B5EF4-FFF2-40B4-BE49-F238E27FC236}">
                <a16:creationId xmlns:a16="http://schemas.microsoft.com/office/drawing/2014/main" id="{BAF9B459-789E-3841-AB88-3FCFEA5A6F23}"/>
              </a:ext>
            </a:extLst>
          </p:cNvPr>
          <p:cNvGraphicFramePr>
            <a:graphicFrameLocks/>
          </p:cNvGraphicFramePr>
          <p:nvPr>
            <p:extLst>
              <p:ext uri="{D42A27DB-BD31-4B8C-83A1-F6EECF244321}">
                <p14:modId xmlns:p14="http://schemas.microsoft.com/office/powerpoint/2010/main" val="3524962560"/>
              </p:ext>
            </p:extLst>
          </p:nvPr>
        </p:nvGraphicFramePr>
        <p:xfrm>
          <a:off x="4101737" y="1225126"/>
          <a:ext cx="4893673"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Rounded Corners 9">
            <a:extLst>
              <a:ext uri="{FF2B5EF4-FFF2-40B4-BE49-F238E27FC236}">
                <a16:creationId xmlns:a16="http://schemas.microsoft.com/office/drawing/2014/main" id="{E9EC8432-043A-2433-36DE-E1E98E53AC19}"/>
              </a:ext>
            </a:extLst>
          </p:cNvPr>
          <p:cNvSpPr/>
          <p:nvPr/>
        </p:nvSpPr>
        <p:spPr>
          <a:xfrm>
            <a:off x="4820194" y="1881051"/>
            <a:ext cx="1692749" cy="2268255"/>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A3A6631-07FD-8834-5B30-978006E89136}"/>
              </a:ext>
            </a:extLst>
          </p:cNvPr>
          <p:cNvGrpSpPr/>
          <p:nvPr/>
        </p:nvGrpSpPr>
        <p:grpSpPr>
          <a:xfrm>
            <a:off x="369857" y="3225876"/>
            <a:ext cx="4105498" cy="722234"/>
            <a:chOff x="369858" y="3365073"/>
            <a:chExt cx="4105498" cy="793630"/>
          </a:xfrm>
        </p:grpSpPr>
        <p:sp>
          <p:nvSpPr>
            <p:cNvPr id="7" name="Rectangle: Rounded Corners 6">
              <a:extLst>
                <a:ext uri="{FF2B5EF4-FFF2-40B4-BE49-F238E27FC236}">
                  <a16:creationId xmlns:a16="http://schemas.microsoft.com/office/drawing/2014/main" id="{6CB038F4-6A10-E4E3-7A2A-646FBA79EEAA}"/>
                </a:ext>
              </a:extLst>
            </p:cNvPr>
            <p:cNvSpPr/>
            <p:nvPr/>
          </p:nvSpPr>
          <p:spPr>
            <a:xfrm>
              <a:off x="369858" y="3365073"/>
              <a:ext cx="3566160" cy="793630"/>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F0EF8F0-374D-90AE-B24F-CF9B8BBA9D4B}"/>
                </a:ext>
              </a:extLst>
            </p:cNvPr>
            <p:cNvCxnSpPr>
              <a:stCxn id="7" idx="3"/>
            </p:cNvCxnSpPr>
            <p:nvPr/>
          </p:nvCxnSpPr>
          <p:spPr>
            <a:xfrm flipV="1">
              <a:off x="3936018" y="3620429"/>
              <a:ext cx="539338" cy="14145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sp>
        <p:nvSpPr>
          <p:cNvPr id="12" name="TextBox 11">
            <a:extLst>
              <a:ext uri="{FF2B5EF4-FFF2-40B4-BE49-F238E27FC236}">
                <a16:creationId xmlns:a16="http://schemas.microsoft.com/office/drawing/2014/main" id="{6E3C3BD0-C4D8-6AC9-27A6-8F0DFFB5BFD1}"/>
              </a:ext>
            </a:extLst>
          </p:cNvPr>
          <p:cNvSpPr txBox="1"/>
          <p:nvPr/>
        </p:nvSpPr>
        <p:spPr>
          <a:xfrm>
            <a:off x="2558470" y="481605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27016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ADCF33-21C7-DA95-9B42-328CF7395FF6}"/>
              </a:ext>
            </a:extLst>
          </p:cNvPr>
          <p:cNvSpPr>
            <a:spLocks noGrp="1"/>
          </p:cNvSpPr>
          <p:nvPr>
            <p:ph type="title"/>
          </p:nvPr>
        </p:nvSpPr>
        <p:spPr/>
        <p:txBody>
          <a:bodyPr/>
          <a:lstStyle/>
          <a:p>
            <a:r>
              <a:rPr lang="en-US"/>
              <a:t>edTPA candidates </a:t>
            </a:r>
          </a:p>
        </p:txBody>
      </p:sp>
      <p:sp>
        <p:nvSpPr>
          <p:cNvPr id="4" name="Slide Number Placeholder 3">
            <a:extLst>
              <a:ext uri="{FF2B5EF4-FFF2-40B4-BE49-F238E27FC236}">
                <a16:creationId xmlns:a16="http://schemas.microsoft.com/office/drawing/2014/main" id="{AE150562-BAAB-6A4F-0823-153470005211}"/>
              </a:ext>
            </a:extLst>
          </p:cNvPr>
          <p:cNvSpPr>
            <a:spLocks noGrp="1"/>
          </p:cNvSpPr>
          <p:nvPr>
            <p:ph type="sldNum" sz="quarter" idx="4"/>
          </p:nvPr>
        </p:nvSpPr>
        <p:spPr/>
        <p:txBody>
          <a:bodyPr/>
          <a:lstStyle/>
          <a:p>
            <a:fld id="{8FE50164-6C9E-C94E-8935-7483CE1EEFCA}" type="slidenum">
              <a:rPr lang="en-US" smtClean="0"/>
              <a:pPr/>
              <a:t>11</a:t>
            </a:fld>
            <a:endParaRPr lang="en-US">
              <a:latin typeface="+mn-lt"/>
            </a:endParaRPr>
          </a:p>
        </p:txBody>
      </p:sp>
      <p:graphicFrame>
        <p:nvGraphicFramePr>
          <p:cNvPr id="5" name="Table 4">
            <a:extLst>
              <a:ext uri="{FF2B5EF4-FFF2-40B4-BE49-F238E27FC236}">
                <a16:creationId xmlns:a16="http://schemas.microsoft.com/office/drawing/2014/main" id="{18F41EDC-681A-09D0-EA68-C09033074C93}"/>
              </a:ext>
            </a:extLst>
          </p:cNvPr>
          <p:cNvGraphicFramePr>
            <a:graphicFrameLocks noGrp="1"/>
          </p:cNvGraphicFramePr>
          <p:nvPr>
            <p:extLst>
              <p:ext uri="{D42A27DB-BD31-4B8C-83A1-F6EECF244321}">
                <p14:modId xmlns:p14="http://schemas.microsoft.com/office/powerpoint/2010/main" val="3906952"/>
              </p:ext>
            </p:extLst>
          </p:nvPr>
        </p:nvGraphicFramePr>
        <p:xfrm>
          <a:off x="369857" y="1948850"/>
          <a:ext cx="3383280" cy="2056130"/>
        </p:xfrm>
        <a:graphic>
          <a:graphicData uri="http://schemas.openxmlformats.org/drawingml/2006/table">
            <a:tbl>
              <a:tblPr>
                <a:tableStyleId>{F09E8A1B-DEA8-4D36-B40E-C1F48B00451B}</a:tableStyleId>
              </a:tblPr>
              <a:tblGrid>
                <a:gridCol w="2103120">
                  <a:extLst>
                    <a:ext uri="{9D8B030D-6E8A-4147-A177-3AD203B41FA5}">
                      <a16:colId xmlns:a16="http://schemas.microsoft.com/office/drawing/2014/main" val="4268218864"/>
                    </a:ext>
                  </a:extLst>
                </a:gridCol>
                <a:gridCol w="640080">
                  <a:extLst>
                    <a:ext uri="{9D8B030D-6E8A-4147-A177-3AD203B41FA5}">
                      <a16:colId xmlns:a16="http://schemas.microsoft.com/office/drawing/2014/main" val="1286665700"/>
                    </a:ext>
                  </a:extLst>
                </a:gridCol>
                <a:gridCol w="640080">
                  <a:extLst>
                    <a:ext uri="{9D8B030D-6E8A-4147-A177-3AD203B41FA5}">
                      <a16:colId xmlns:a16="http://schemas.microsoft.com/office/drawing/2014/main" val="3617503071"/>
                    </a:ext>
                  </a:extLst>
                </a:gridCol>
              </a:tblGrid>
              <a:tr h="158750">
                <a:tc>
                  <a:txBody>
                    <a:bodyPr/>
                    <a:lstStyle/>
                    <a:p>
                      <a:pPr algn="ctr" fontAlgn="b"/>
                      <a:r>
                        <a:rPr lang="en-US" sz="1600" b="1" i="0" u="none" strike="noStrike">
                          <a:effectLst/>
                          <a:latin typeface="+mn-lt"/>
                        </a:rPr>
                        <a:t>edTPA candidates</a:t>
                      </a:r>
                    </a:p>
                  </a:txBody>
                  <a:tcPr marL="6350" marR="6350" marT="6350" marB="0" anchor="b">
                    <a:solidFill>
                      <a:schemeClr val="tx2"/>
                    </a:solidFill>
                  </a:tcPr>
                </a:tc>
                <a:tc>
                  <a:txBody>
                    <a:bodyPr/>
                    <a:lstStyle/>
                    <a:p>
                      <a:pPr algn="ctr" fontAlgn="b"/>
                      <a:r>
                        <a:rPr lang="en-US" sz="1600" b="1" u="none" strike="noStrike">
                          <a:effectLst/>
                          <a:latin typeface="+mn-lt"/>
                        </a:rPr>
                        <a:t>N</a:t>
                      </a:r>
                      <a:endParaRPr lang="en-US" sz="1600" b="1" i="0" u="none" strike="noStrike">
                        <a:effectLst/>
                        <a:latin typeface="+mn-lt"/>
                      </a:endParaRPr>
                    </a:p>
                  </a:txBody>
                  <a:tcPr marL="6350" marR="6350" marT="6350" marB="0" anchor="b">
                    <a:solidFill>
                      <a:schemeClr val="tx2"/>
                    </a:solidFill>
                  </a:tcPr>
                </a:tc>
                <a:tc>
                  <a:txBody>
                    <a:bodyPr/>
                    <a:lstStyle/>
                    <a:p>
                      <a:pPr algn="ctr" fontAlgn="b"/>
                      <a:r>
                        <a:rPr lang="en-US" sz="1600" b="1" u="none" strike="noStrike">
                          <a:effectLst/>
                          <a:latin typeface="+mn-lt"/>
                        </a:rPr>
                        <a:t>%</a:t>
                      </a:r>
                      <a:endParaRPr lang="en-US" sz="1600" b="1" i="0" u="none" strike="noStrike">
                        <a:effectLst/>
                        <a:latin typeface="+mn-lt"/>
                      </a:endParaRPr>
                    </a:p>
                  </a:txBody>
                  <a:tcPr marL="6350" marR="6350" marT="6350" marB="0" anchor="b">
                    <a:solidFill>
                      <a:schemeClr val="tx2"/>
                    </a:solidFill>
                  </a:tcPr>
                </a:tc>
                <a:extLst>
                  <a:ext uri="{0D108BD9-81ED-4DB2-BD59-A6C34878D82A}">
                    <a16:rowId xmlns:a16="http://schemas.microsoft.com/office/drawing/2014/main" val="2441107442"/>
                  </a:ext>
                </a:extLst>
              </a:tr>
              <a:tr h="158750">
                <a:tc>
                  <a:txBody>
                    <a:bodyPr/>
                    <a:lstStyle/>
                    <a:p>
                      <a:pPr marL="0" indent="112713" algn="l" fontAlgn="b"/>
                      <a:r>
                        <a:rPr lang="en-US" sz="1600" u="none" strike="noStrike">
                          <a:effectLst/>
                          <a:latin typeface="+mn-lt"/>
                        </a:rPr>
                        <a:t>Passed on 1st attempt </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6,476</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82%</a:t>
                      </a:r>
                      <a:endParaRPr lang="en-US" sz="1600" b="0" i="0" u="none" strike="noStrike">
                        <a:effectLst/>
                        <a:latin typeface="+mn-lt"/>
                      </a:endParaRPr>
                    </a:p>
                  </a:txBody>
                  <a:tcPr marL="6350" marR="6350" marT="6350" marB="0" anchor="b"/>
                </a:tc>
                <a:extLst>
                  <a:ext uri="{0D108BD9-81ED-4DB2-BD59-A6C34878D82A}">
                    <a16:rowId xmlns:a16="http://schemas.microsoft.com/office/drawing/2014/main" val="2601991391"/>
                  </a:ext>
                </a:extLst>
              </a:tr>
              <a:tr h="158750">
                <a:tc>
                  <a:txBody>
                    <a:bodyPr/>
                    <a:lstStyle/>
                    <a:p>
                      <a:pPr marL="0" indent="112713" algn="l" fontAlgn="b"/>
                      <a:r>
                        <a:rPr lang="en-US" sz="1600" u="none" strike="noStrike">
                          <a:effectLst/>
                          <a:latin typeface="+mn-lt"/>
                        </a:rPr>
                        <a:t>2nd attempt</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549</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7%</a:t>
                      </a:r>
                      <a:endParaRPr lang="en-US" sz="1600" b="0" i="0" u="none" strike="noStrike">
                        <a:effectLst/>
                        <a:latin typeface="+mn-lt"/>
                      </a:endParaRPr>
                    </a:p>
                  </a:txBody>
                  <a:tcPr marL="6350" marR="6350" marT="6350" marB="0" anchor="b"/>
                </a:tc>
                <a:extLst>
                  <a:ext uri="{0D108BD9-81ED-4DB2-BD59-A6C34878D82A}">
                    <a16:rowId xmlns:a16="http://schemas.microsoft.com/office/drawing/2014/main" val="3211930270"/>
                  </a:ext>
                </a:extLst>
              </a:tr>
              <a:tr h="158750">
                <a:tc>
                  <a:txBody>
                    <a:bodyPr/>
                    <a:lstStyle/>
                    <a:p>
                      <a:pPr marL="0" indent="112713" algn="l" fontAlgn="b"/>
                      <a:r>
                        <a:rPr lang="en-US" sz="1600" u="none" strike="noStrike">
                          <a:effectLst/>
                          <a:latin typeface="+mn-lt"/>
                        </a:rPr>
                        <a:t>3rd attempt</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178</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2%</a:t>
                      </a:r>
                      <a:endParaRPr lang="en-US" sz="1600" b="0" i="0" u="none" strike="noStrike">
                        <a:effectLst/>
                        <a:latin typeface="+mn-lt"/>
                      </a:endParaRPr>
                    </a:p>
                  </a:txBody>
                  <a:tcPr marL="6350" marR="6350" marT="6350" marB="0" anchor="b"/>
                </a:tc>
                <a:extLst>
                  <a:ext uri="{0D108BD9-81ED-4DB2-BD59-A6C34878D82A}">
                    <a16:rowId xmlns:a16="http://schemas.microsoft.com/office/drawing/2014/main" val="2739873941"/>
                  </a:ext>
                </a:extLst>
              </a:tr>
              <a:tr h="158750">
                <a:tc>
                  <a:txBody>
                    <a:bodyPr/>
                    <a:lstStyle/>
                    <a:p>
                      <a:pPr marL="0" indent="112713" algn="l" fontAlgn="b"/>
                      <a:r>
                        <a:rPr lang="en-US" sz="1600" u="none" strike="noStrike">
                          <a:effectLst/>
                          <a:latin typeface="+mn-lt"/>
                        </a:rPr>
                        <a:t>4th attempt or more</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97</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1%</a:t>
                      </a:r>
                      <a:endParaRPr lang="en-US" sz="1600" b="0" i="0" u="none" strike="noStrike">
                        <a:effectLst/>
                        <a:latin typeface="+mn-lt"/>
                      </a:endParaRPr>
                    </a:p>
                  </a:txBody>
                  <a:tcPr marL="6350" marR="6350" marT="6350" marB="0" anchor="b"/>
                </a:tc>
                <a:extLst>
                  <a:ext uri="{0D108BD9-81ED-4DB2-BD59-A6C34878D82A}">
                    <a16:rowId xmlns:a16="http://schemas.microsoft.com/office/drawing/2014/main" val="59176689"/>
                  </a:ext>
                </a:extLst>
              </a:tr>
              <a:tr h="180506">
                <a:tc>
                  <a:txBody>
                    <a:bodyPr/>
                    <a:lstStyle/>
                    <a:p>
                      <a:pPr marL="0" indent="112713" algn="l" fontAlgn="b"/>
                      <a:r>
                        <a:rPr lang="en-US" sz="1600" u="none" strike="noStrike">
                          <a:effectLst/>
                          <a:latin typeface="+mn-lt"/>
                        </a:rPr>
                        <a:t>Never passed </a:t>
                      </a:r>
                      <a:endParaRPr lang="en-US" sz="1600" b="0" i="0" u="none" strike="noStrike">
                        <a:effectLst/>
                        <a:latin typeface="+mn-lt"/>
                      </a:endParaRPr>
                    </a:p>
                  </a:txBody>
                  <a:tcPr marL="6350" marR="6350" marT="6350" marB="0" anchor="b"/>
                </a:tc>
                <a:tc>
                  <a:txBody>
                    <a:bodyPr/>
                    <a:lstStyle/>
                    <a:p>
                      <a:pPr algn="ctr" fontAlgn="b"/>
                      <a:r>
                        <a:rPr lang="en-US" sz="1600" u="none" strike="noStrike">
                          <a:effectLst/>
                          <a:latin typeface="+mn-lt"/>
                        </a:rPr>
                        <a:t>607</a:t>
                      </a:r>
                      <a:endParaRPr lang="en-US" sz="1600" b="0" i="0" u="none" strike="noStrike">
                        <a:effectLst/>
                        <a:latin typeface="+mn-lt"/>
                      </a:endParaRPr>
                    </a:p>
                  </a:txBody>
                  <a:tcPr marL="6350" marR="6350" marT="6350" marB="0" anchor="b"/>
                </a:tc>
                <a:tc>
                  <a:txBody>
                    <a:bodyPr/>
                    <a:lstStyle/>
                    <a:p>
                      <a:pPr algn="ctr" fontAlgn="b"/>
                      <a:r>
                        <a:rPr lang="en-US" sz="1600" u="none" strike="noStrike" dirty="0">
                          <a:effectLst/>
                          <a:latin typeface="+mn-lt"/>
                        </a:rPr>
                        <a:t>8%</a:t>
                      </a:r>
                      <a:endParaRPr lang="en-US" sz="1600" b="0" i="0" u="none" strike="noStrike" dirty="0">
                        <a:effectLst/>
                        <a:latin typeface="+mn-lt"/>
                      </a:endParaRPr>
                    </a:p>
                  </a:txBody>
                  <a:tcPr marL="6350" marR="6350" marT="6350" marB="0" anchor="b"/>
                </a:tc>
                <a:extLst>
                  <a:ext uri="{0D108BD9-81ED-4DB2-BD59-A6C34878D82A}">
                    <a16:rowId xmlns:a16="http://schemas.microsoft.com/office/drawing/2014/main" val="2127746031"/>
                  </a:ext>
                </a:extLst>
              </a:tr>
              <a:tr h="158750">
                <a:tc gridSpan="3">
                  <a:txBody>
                    <a:bodyPr/>
                    <a:lstStyle/>
                    <a:p>
                      <a:pPr marL="0" indent="0" algn="l" fontAlgn="b"/>
                      <a:r>
                        <a:rPr lang="en-US" sz="1200" b="0" i="0" u="none" strike="noStrike" dirty="0">
                          <a:effectLst/>
                          <a:latin typeface="+mn-lt"/>
                        </a:rPr>
                        <a:t>Note: This analysis includes all candidates whose last attempt on the edTPA occurred between September 1, 2021 and August 31, 2023.</a:t>
                      </a:r>
                    </a:p>
                  </a:txBody>
                  <a:tcPr marL="6350" marR="6350" marT="6350" marB="0" anchor="b"/>
                </a:tc>
                <a:tc hMerge="1">
                  <a:txBody>
                    <a:bodyPr/>
                    <a:lstStyle/>
                    <a:p>
                      <a:pPr algn="ctr" fontAlgn="b"/>
                      <a:endParaRPr lang="en-US" sz="1600" b="0" i="0" u="none" strike="noStrike" dirty="0">
                        <a:effectLst/>
                        <a:latin typeface="+mn-lt"/>
                      </a:endParaRPr>
                    </a:p>
                  </a:txBody>
                  <a:tcPr marL="6350" marR="6350" marT="6350" marB="0" anchor="b"/>
                </a:tc>
                <a:tc hMerge="1">
                  <a:txBody>
                    <a:bodyPr/>
                    <a:lstStyle/>
                    <a:p>
                      <a:pPr algn="ctr" fontAlgn="b"/>
                      <a:endParaRPr lang="en-US" sz="1600" b="0" i="0" u="none" strike="noStrike" dirty="0">
                        <a:effectLst/>
                        <a:latin typeface="+mn-lt"/>
                      </a:endParaRPr>
                    </a:p>
                  </a:txBody>
                  <a:tcPr marL="6350" marR="6350" marT="6350" marB="0" anchor="b"/>
                </a:tc>
                <a:extLst>
                  <a:ext uri="{0D108BD9-81ED-4DB2-BD59-A6C34878D82A}">
                    <a16:rowId xmlns:a16="http://schemas.microsoft.com/office/drawing/2014/main" val="338901702"/>
                  </a:ext>
                </a:extLst>
              </a:tr>
            </a:tbl>
          </a:graphicData>
        </a:graphic>
      </p:graphicFrame>
      <p:graphicFrame>
        <p:nvGraphicFramePr>
          <p:cNvPr id="7" name="Chart 6">
            <a:extLst>
              <a:ext uri="{FF2B5EF4-FFF2-40B4-BE49-F238E27FC236}">
                <a16:creationId xmlns:a16="http://schemas.microsoft.com/office/drawing/2014/main" id="{039046C5-96D8-BD0B-8925-E34C8B2A67FF}"/>
              </a:ext>
            </a:extLst>
          </p:cNvPr>
          <p:cNvGraphicFramePr>
            <a:graphicFrameLocks/>
          </p:cNvGraphicFramePr>
          <p:nvPr>
            <p:extLst>
              <p:ext uri="{D42A27DB-BD31-4B8C-83A1-F6EECF244321}">
                <p14:modId xmlns:p14="http://schemas.microsoft.com/office/powerpoint/2010/main" val="2298799127"/>
              </p:ext>
            </p:extLst>
          </p:nvPr>
        </p:nvGraphicFramePr>
        <p:xfrm>
          <a:off x="3904488" y="1204402"/>
          <a:ext cx="5120640" cy="320369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Rounded Corners 7">
            <a:extLst>
              <a:ext uri="{FF2B5EF4-FFF2-40B4-BE49-F238E27FC236}">
                <a16:creationId xmlns:a16="http://schemas.microsoft.com/office/drawing/2014/main" id="{51E491E8-6E84-AE00-94B8-CE66CC7FDA56}"/>
              </a:ext>
            </a:extLst>
          </p:cNvPr>
          <p:cNvSpPr/>
          <p:nvPr/>
        </p:nvSpPr>
        <p:spPr>
          <a:xfrm>
            <a:off x="4572000" y="1647645"/>
            <a:ext cx="1940943" cy="2501661"/>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25E6593-DE8D-48AD-2DAA-366A8C433FF3}"/>
              </a:ext>
            </a:extLst>
          </p:cNvPr>
          <p:cNvGrpSpPr/>
          <p:nvPr/>
        </p:nvGrpSpPr>
        <p:grpSpPr>
          <a:xfrm>
            <a:off x="369858" y="2424023"/>
            <a:ext cx="4053459" cy="793630"/>
            <a:chOff x="369858" y="2424023"/>
            <a:chExt cx="4053459" cy="793630"/>
          </a:xfrm>
        </p:grpSpPr>
        <p:sp>
          <p:nvSpPr>
            <p:cNvPr id="6" name="Rectangle: Rounded Corners 5">
              <a:extLst>
                <a:ext uri="{FF2B5EF4-FFF2-40B4-BE49-F238E27FC236}">
                  <a16:creationId xmlns:a16="http://schemas.microsoft.com/office/drawing/2014/main" id="{11B6C278-D8BE-8F10-08AA-D746F5BB506C}"/>
                </a:ext>
              </a:extLst>
            </p:cNvPr>
            <p:cNvSpPr/>
            <p:nvPr/>
          </p:nvSpPr>
          <p:spPr>
            <a:xfrm>
              <a:off x="369858" y="2424023"/>
              <a:ext cx="3383280" cy="793630"/>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8FE9070-1BF2-050E-63D1-FFB4B393B6E6}"/>
                </a:ext>
              </a:extLst>
            </p:cNvPr>
            <p:cNvCxnSpPr/>
            <p:nvPr/>
          </p:nvCxnSpPr>
          <p:spPr>
            <a:xfrm>
              <a:off x="3753137" y="2683727"/>
              <a:ext cx="670180" cy="200722"/>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grpSp>
      <p:sp>
        <p:nvSpPr>
          <p:cNvPr id="11" name="TextBox 10">
            <a:extLst>
              <a:ext uri="{FF2B5EF4-FFF2-40B4-BE49-F238E27FC236}">
                <a16:creationId xmlns:a16="http://schemas.microsoft.com/office/drawing/2014/main" id="{7BB63351-9E83-5431-7C8C-B42936261BCF}"/>
              </a:ext>
            </a:extLst>
          </p:cNvPr>
          <p:cNvSpPr txBox="1"/>
          <p:nvPr/>
        </p:nvSpPr>
        <p:spPr>
          <a:xfrm>
            <a:off x="2558470" y="481605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20222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A9AF8-1873-E444-FD45-C560C21D3DA9}"/>
              </a:ext>
            </a:extLst>
          </p:cNvPr>
          <p:cNvSpPr>
            <a:spLocks noGrp="1"/>
          </p:cNvSpPr>
          <p:nvPr>
            <p:ph type="title"/>
          </p:nvPr>
        </p:nvSpPr>
        <p:spPr/>
        <p:txBody>
          <a:bodyPr/>
          <a:lstStyle/>
          <a:p>
            <a:r>
              <a:rPr lang="en-US"/>
              <a:t>Perceptions of retakers </a:t>
            </a:r>
          </a:p>
        </p:txBody>
      </p:sp>
      <p:sp>
        <p:nvSpPr>
          <p:cNvPr id="4" name="Slide Number Placeholder 3">
            <a:extLst>
              <a:ext uri="{FF2B5EF4-FFF2-40B4-BE49-F238E27FC236}">
                <a16:creationId xmlns:a16="http://schemas.microsoft.com/office/drawing/2014/main" id="{C18B8520-7B01-85DA-A65C-3100EB5CE271}"/>
              </a:ext>
            </a:extLst>
          </p:cNvPr>
          <p:cNvSpPr>
            <a:spLocks noGrp="1"/>
          </p:cNvSpPr>
          <p:nvPr>
            <p:ph type="sldNum" sz="quarter" idx="4"/>
          </p:nvPr>
        </p:nvSpPr>
        <p:spPr/>
        <p:txBody>
          <a:bodyPr/>
          <a:lstStyle/>
          <a:p>
            <a:fld id="{8FE50164-6C9E-C94E-8935-7483CE1EEFCA}" type="slidenum">
              <a:rPr lang="en-US" smtClean="0"/>
              <a:pPr/>
              <a:t>12</a:t>
            </a:fld>
            <a:endParaRPr lang="en-US">
              <a:latin typeface="+mn-lt"/>
            </a:endParaRPr>
          </a:p>
        </p:txBody>
      </p:sp>
      <p:sp>
        <p:nvSpPr>
          <p:cNvPr id="2" name="TextBox 1">
            <a:extLst>
              <a:ext uri="{FF2B5EF4-FFF2-40B4-BE49-F238E27FC236}">
                <a16:creationId xmlns:a16="http://schemas.microsoft.com/office/drawing/2014/main" id="{59E8853D-F6BC-7D49-2820-99E3FFBC8384}"/>
              </a:ext>
            </a:extLst>
          </p:cNvPr>
          <p:cNvSpPr txBox="1"/>
          <p:nvPr/>
        </p:nvSpPr>
        <p:spPr>
          <a:xfrm>
            <a:off x="2558470" y="481605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graphicFrame>
        <p:nvGraphicFramePr>
          <p:cNvPr id="5" name="Chart 4">
            <a:extLst>
              <a:ext uri="{FF2B5EF4-FFF2-40B4-BE49-F238E27FC236}">
                <a16:creationId xmlns:a16="http://schemas.microsoft.com/office/drawing/2014/main" id="{3F6B3D20-FA39-F194-6B83-E335FAACB5F5}"/>
              </a:ext>
            </a:extLst>
          </p:cNvPr>
          <p:cNvGraphicFramePr>
            <a:graphicFrameLocks/>
          </p:cNvGraphicFramePr>
          <p:nvPr>
            <p:extLst>
              <p:ext uri="{D42A27DB-BD31-4B8C-83A1-F6EECF244321}">
                <p14:modId xmlns:p14="http://schemas.microsoft.com/office/powerpoint/2010/main" val="3289293951"/>
              </p:ext>
            </p:extLst>
          </p:nvPr>
        </p:nvGraphicFramePr>
        <p:xfrm>
          <a:off x="685800" y="1042416"/>
          <a:ext cx="77724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449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Differences across programs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12A349-AA06-086D-18D7-6EBE2FC3493C}"/>
              </a:ext>
            </a:extLst>
          </p:cNvPr>
          <p:cNvSpPr>
            <a:spLocks noGrp="1"/>
          </p:cNvSpPr>
          <p:nvPr>
            <p:ph type="body" idx="1"/>
          </p:nvPr>
        </p:nvSpPr>
        <p:spPr>
          <a:xfrm>
            <a:off x="628650" y="1373588"/>
            <a:ext cx="7886700" cy="3190353"/>
          </a:xfrm>
        </p:spPr>
        <p:txBody>
          <a:bodyPr/>
          <a:lstStyle/>
          <a:p>
            <a:pPr marL="114300" indent="0">
              <a:buNone/>
            </a:pPr>
            <a:r>
              <a:rPr lang="en-US" sz="2200" dirty="0">
                <a:solidFill>
                  <a:schemeClr val="tx1"/>
                </a:solidFill>
              </a:rPr>
              <a:t>Among all the CA preparation programs in this analysis (N=263):</a:t>
            </a:r>
          </a:p>
          <a:p>
            <a:r>
              <a:rPr lang="en-US" sz="2200" dirty="0">
                <a:solidFill>
                  <a:schemeClr val="accent5"/>
                </a:solidFill>
              </a:rPr>
              <a:t>167 programs (63%) had eventual passing rates above 90% </a:t>
            </a:r>
          </a:p>
          <a:p>
            <a:r>
              <a:rPr lang="en-US" sz="2200" dirty="0">
                <a:solidFill>
                  <a:schemeClr val="accent5"/>
                </a:solidFill>
              </a:rPr>
              <a:t>101 programs (38%) had eventual passing rates above 95% </a:t>
            </a:r>
          </a:p>
          <a:p>
            <a:r>
              <a:rPr lang="en-US" sz="2200" dirty="0">
                <a:solidFill>
                  <a:schemeClr val="accent5"/>
                </a:solidFill>
              </a:rPr>
              <a:t>61 programs (23%) had all of their candidates pass a TPA</a:t>
            </a:r>
          </a:p>
          <a:p>
            <a:endParaRPr lang="en-US" sz="1100" dirty="0"/>
          </a:p>
          <a:p>
            <a:r>
              <a:rPr lang="en-US" sz="2200" dirty="0">
                <a:solidFill>
                  <a:schemeClr val="accent3"/>
                </a:solidFill>
              </a:rPr>
              <a:t>35 programs (13%) had eventual passing rates under 80%</a:t>
            </a:r>
          </a:p>
          <a:p>
            <a:r>
              <a:rPr lang="en-US" sz="2200" dirty="0">
                <a:solidFill>
                  <a:schemeClr val="accent3"/>
                </a:solidFill>
              </a:rPr>
              <a:t>14 programs (5%) had eventual passing rates under 70%</a:t>
            </a:r>
          </a:p>
        </p:txBody>
      </p:sp>
      <p:sp>
        <p:nvSpPr>
          <p:cNvPr id="3" name="Title 2">
            <a:extLst>
              <a:ext uri="{FF2B5EF4-FFF2-40B4-BE49-F238E27FC236}">
                <a16:creationId xmlns:a16="http://schemas.microsoft.com/office/drawing/2014/main" id="{E9E0FF3D-6DAE-9614-C79D-C203CD3A0FC9}"/>
              </a:ext>
            </a:extLst>
          </p:cNvPr>
          <p:cNvSpPr>
            <a:spLocks noGrp="1"/>
          </p:cNvSpPr>
          <p:nvPr>
            <p:ph type="title"/>
          </p:nvPr>
        </p:nvSpPr>
        <p:spPr>
          <a:xfrm>
            <a:off x="628650" y="274638"/>
            <a:ext cx="7886700" cy="993775"/>
          </a:xfrm>
        </p:spPr>
        <p:txBody>
          <a:bodyPr>
            <a:normAutofit fontScale="90000"/>
          </a:bodyPr>
          <a:lstStyle/>
          <a:p>
            <a:r>
              <a:rPr lang="en-US"/>
              <a:t>Passing rates varied considerably across preparation programs.</a:t>
            </a:r>
          </a:p>
        </p:txBody>
      </p:sp>
      <p:sp>
        <p:nvSpPr>
          <p:cNvPr id="4" name="Slide Number Placeholder 3">
            <a:extLst>
              <a:ext uri="{FF2B5EF4-FFF2-40B4-BE49-F238E27FC236}">
                <a16:creationId xmlns:a16="http://schemas.microsoft.com/office/drawing/2014/main" id="{5DD95D33-71F2-0E71-72DB-E609AAF3C362}"/>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14</a:t>
            </a:fld>
            <a:endParaRPr lang="en-US"/>
          </a:p>
        </p:txBody>
      </p:sp>
    </p:spTree>
    <p:extLst>
      <p:ext uri="{BB962C8B-B14F-4D97-AF65-F5344CB8AC3E}">
        <p14:creationId xmlns:p14="http://schemas.microsoft.com/office/powerpoint/2010/main" val="275774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F98335-A7C2-C2A3-F161-B68941903C0E}"/>
              </a:ext>
            </a:extLst>
          </p:cNvPr>
          <p:cNvSpPr>
            <a:spLocks noGrp="1"/>
          </p:cNvSpPr>
          <p:nvPr>
            <p:ph type="title"/>
          </p:nvPr>
        </p:nvSpPr>
        <p:spPr/>
        <p:txBody>
          <a:bodyPr>
            <a:normAutofit fontScale="90000"/>
          </a:bodyPr>
          <a:lstStyle/>
          <a:p>
            <a:r>
              <a:rPr lang="en-US" dirty="0"/>
              <a:t>Initial passing rates for multiple subject programs for 2021-22/2022-23</a:t>
            </a:r>
          </a:p>
        </p:txBody>
      </p:sp>
      <p:sp>
        <p:nvSpPr>
          <p:cNvPr id="4" name="Slide Number Placeholder 3">
            <a:extLst>
              <a:ext uri="{FF2B5EF4-FFF2-40B4-BE49-F238E27FC236}">
                <a16:creationId xmlns:a16="http://schemas.microsoft.com/office/drawing/2014/main" id="{02546C7E-458E-575B-2C14-A96F13498EB5}"/>
              </a:ext>
            </a:extLst>
          </p:cNvPr>
          <p:cNvSpPr>
            <a:spLocks noGrp="1"/>
          </p:cNvSpPr>
          <p:nvPr>
            <p:ph type="sldNum" sz="quarter" idx="4"/>
          </p:nvPr>
        </p:nvSpPr>
        <p:spPr/>
        <p:txBody>
          <a:bodyPr/>
          <a:lstStyle/>
          <a:p>
            <a:fld id="{8FE50164-6C9E-C94E-8935-7483CE1EEFCA}" type="slidenum">
              <a:rPr lang="en-US" smtClean="0"/>
              <a:pPr/>
              <a:t>15</a:t>
            </a:fld>
            <a:endParaRPr lang="en-US">
              <a:latin typeface="+mn-lt"/>
            </a:endParaRPr>
          </a:p>
        </p:txBody>
      </p:sp>
      <p:graphicFrame>
        <p:nvGraphicFramePr>
          <p:cNvPr id="5" name="Chart 4">
            <a:extLst>
              <a:ext uri="{FF2B5EF4-FFF2-40B4-BE49-F238E27FC236}">
                <a16:creationId xmlns:a16="http://schemas.microsoft.com/office/drawing/2014/main" id="{6DE7CB2D-029C-E01E-5DBC-6B66614F7D07}"/>
              </a:ext>
            </a:extLst>
          </p:cNvPr>
          <p:cNvGraphicFramePr>
            <a:graphicFrameLocks/>
          </p:cNvGraphicFramePr>
          <p:nvPr>
            <p:extLst>
              <p:ext uri="{D42A27DB-BD31-4B8C-83A1-F6EECF244321}">
                <p14:modId xmlns:p14="http://schemas.microsoft.com/office/powerpoint/2010/main" val="4002218807"/>
              </p:ext>
            </p:extLst>
          </p:nvPr>
        </p:nvGraphicFramePr>
        <p:xfrm>
          <a:off x="2564854" y="1394142"/>
          <a:ext cx="61264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1AC8221B-9B4B-0AA3-520B-47CAC9F05552}"/>
              </a:ext>
            </a:extLst>
          </p:cNvPr>
          <p:cNvGraphicFramePr>
            <a:graphicFrameLocks noGrp="1"/>
          </p:cNvGraphicFramePr>
          <p:nvPr>
            <p:extLst>
              <p:ext uri="{D42A27DB-BD31-4B8C-83A1-F6EECF244321}">
                <p14:modId xmlns:p14="http://schemas.microsoft.com/office/powerpoint/2010/main" val="4218443370"/>
              </p:ext>
            </p:extLst>
          </p:nvPr>
        </p:nvGraphicFramePr>
        <p:xfrm>
          <a:off x="276792" y="1826546"/>
          <a:ext cx="2073216" cy="2585720"/>
        </p:xfrm>
        <a:graphic>
          <a:graphicData uri="http://schemas.openxmlformats.org/drawingml/2006/table">
            <a:tbl>
              <a:tblPr firstRow="1" bandRow="1">
                <a:tableStyleId>{F09E8A1B-DEA8-4D36-B40E-C1F48B00451B}</a:tableStyleId>
              </a:tblPr>
              <a:tblGrid>
                <a:gridCol w="1036608">
                  <a:extLst>
                    <a:ext uri="{9D8B030D-6E8A-4147-A177-3AD203B41FA5}">
                      <a16:colId xmlns:a16="http://schemas.microsoft.com/office/drawing/2014/main" val="4153549364"/>
                    </a:ext>
                  </a:extLst>
                </a:gridCol>
                <a:gridCol w="1036608">
                  <a:extLst>
                    <a:ext uri="{9D8B030D-6E8A-4147-A177-3AD203B41FA5}">
                      <a16:colId xmlns:a16="http://schemas.microsoft.com/office/drawing/2014/main" val="1468354297"/>
                    </a:ext>
                  </a:extLst>
                </a:gridCol>
              </a:tblGrid>
              <a:tr h="370840">
                <a:tc>
                  <a:txBody>
                    <a:bodyPr/>
                    <a:lstStyle/>
                    <a:p>
                      <a:pPr algn="ctr"/>
                      <a:r>
                        <a:rPr lang="en-US" sz="1400" dirty="0">
                          <a:latin typeface="+mn-lt"/>
                        </a:rPr>
                        <a:t>Initial Passing Rate</a:t>
                      </a:r>
                    </a:p>
                  </a:txBody>
                  <a:tcPr>
                    <a:solidFill>
                      <a:schemeClr val="tx2"/>
                    </a:solidFill>
                  </a:tcPr>
                </a:tc>
                <a:tc>
                  <a:txBody>
                    <a:bodyPr/>
                    <a:lstStyle/>
                    <a:p>
                      <a:pPr algn="ctr"/>
                      <a:r>
                        <a:rPr lang="en-US" sz="1400" dirty="0">
                          <a:latin typeface="+mn-lt"/>
                        </a:rPr>
                        <a:t>Number of programs</a:t>
                      </a:r>
                    </a:p>
                  </a:txBody>
                  <a:tcPr>
                    <a:solidFill>
                      <a:schemeClr val="tx2"/>
                    </a:solidFill>
                  </a:tcPr>
                </a:tc>
                <a:extLst>
                  <a:ext uri="{0D108BD9-81ED-4DB2-BD59-A6C34878D82A}">
                    <a16:rowId xmlns:a16="http://schemas.microsoft.com/office/drawing/2014/main" val="3562063222"/>
                  </a:ext>
                </a:extLst>
              </a:tr>
              <a:tr h="370840">
                <a:tc>
                  <a:txBody>
                    <a:bodyPr/>
                    <a:lstStyle/>
                    <a:p>
                      <a:pPr algn="ctr"/>
                      <a:r>
                        <a:rPr lang="en-US" dirty="0">
                          <a:latin typeface="+mn-lt"/>
                        </a:rPr>
                        <a:t>&lt;60%</a:t>
                      </a:r>
                    </a:p>
                  </a:txBody>
                  <a:tcPr/>
                </a:tc>
                <a:tc>
                  <a:txBody>
                    <a:bodyPr/>
                    <a:lstStyle/>
                    <a:p>
                      <a:pPr algn="ctr"/>
                      <a:r>
                        <a:rPr lang="en-US" dirty="0">
                          <a:latin typeface="+mn-lt"/>
                        </a:rPr>
                        <a:t>45</a:t>
                      </a:r>
                    </a:p>
                  </a:txBody>
                  <a:tcPr/>
                </a:tc>
                <a:extLst>
                  <a:ext uri="{0D108BD9-81ED-4DB2-BD59-A6C34878D82A}">
                    <a16:rowId xmlns:a16="http://schemas.microsoft.com/office/drawing/2014/main" val="2389973030"/>
                  </a:ext>
                </a:extLst>
              </a:tr>
              <a:tr h="370840">
                <a:tc>
                  <a:txBody>
                    <a:bodyPr/>
                    <a:lstStyle/>
                    <a:p>
                      <a:pPr algn="ctr"/>
                      <a:r>
                        <a:rPr lang="en-US">
                          <a:latin typeface="+mn-lt"/>
                        </a:rPr>
                        <a:t>60-69.9%</a:t>
                      </a:r>
                    </a:p>
                  </a:txBody>
                  <a:tcPr/>
                </a:tc>
                <a:tc>
                  <a:txBody>
                    <a:bodyPr/>
                    <a:lstStyle/>
                    <a:p>
                      <a:pPr algn="ctr"/>
                      <a:r>
                        <a:rPr lang="en-US" dirty="0">
                          <a:latin typeface="+mn-lt"/>
                        </a:rPr>
                        <a:t>22</a:t>
                      </a:r>
                    </a:p>
                  </a:txBody>
                  <a:tcPr/>
                </a:tc>
                <a:extLst>
                  <a:ext uri="{0D108BD9-81ED-4DB2-BD59-A6C34878D82A}">
                    <a16:rowId xmlns:a16="http://schemas.microsoft.com/office/drawing/2014/main" val="3052457606"/>
                  </a:ext>
                </a:extLst>
              </a:tr>
              <a:tr h="370840">
                <a:tc>
                  <a:txBody>
                    <a:bodyPr/>
                    <a:lstStyle/>
                    <a:p>
                      <a:pPr algn="ctr"/>
                      <a:r>
                        <a:rPr lang="en-US">
                          <a:latin typeface="+mn-lt"/>
                        </a:rPr>
                        <a:t>70-79.9%</a:t>
                      </a:r>
                    </a:p>
                  </a:txBody>
                  <a:tcPr/>
                </a:tc>
                <a:tc>
                  <a:txBody>
                    <a:bodyPr/>
                    <a:lstStyle/>
                    <a:p>
                      <a:pPr algn="ctr"/>
                      <a:r>
                        <a:rPr lang="en-US" dirty="0">
                          <a:latin typeface="+mn-lt"/>
                        </a:rPr>
                        <a:t>23</a:t>
                      </a:r>
                    </a:p>
                  </a:txBody>
                  <a:tcPr/>
                </a:tc>
                <a:extLst>
                  <a:ext uri="{0D108BD9-81ED-4DB2-BD59-A6C34878D82A}">
                    <a16:rowId xmlns:a16="http://schemas.microsoft.com/office/drawing/2014/main" val="3353780923"/>
                  </a:ext>
                </a:extLst>
              </a:tr>
              <a:tr h="370840">
                <a:tc>
                  <a:txBody>
                    <a:bodyPr/>
                    <a:lstStyle/>
                    <a:p>
                      <a:pPr algn="ctr"/>
                      <a:r>
                        <a:rPr lang="en-US">
                          <a:latin typeface="+mn-lt"/>
                        </a:rPr>
                        <a:t>80-89.9%</a:t>
                      </a:r>
                    </a:p>
                  </a:txBody>
                  <a:tcPr/>
                </a:tc>
                <a:tc>
                  <a:txBody>
                    <a:bodyPr/>
                    <a:lstStyle/>
                    <a:p>
                      <a:pPr algn="ctr"/>
                      <a:r>
                        <a:rPr lang="en-US" dirty="0">
                          <a:latin typeface="+mn-lt"/>
                        </a:rPr>
                        <a:t>14</a:t>
                      </a:r>
                    </a:p>
                  </a:txBody>
                  <a:tcPr/>
                </a:tc>
                <a:extLst>
                  <a:ext uri="{0D108BD9-81ED-4DB2-BD59-A6C34878D82A}">
                    <a16:rowId xmlns:a16="http://schemas.microsoft.com/office/drawing/2014/main" val="3461800038"/>
                  </a:ext>
                </a:extLst>
              </a:tr>
              <a:tr h="370840">
                <a:tc>
                  <a:txBody>
                    <a:bodyPr/>
                    <a:lstStyle/>
                    <a:p>
                      <a:pPr algn="ctr"/>
                      <a:r>
                        <a:rPr lang="en-US">
                          <a:latin typeface="+mn-lt"/>
                        </a:rPr>
                        <a:t>90-100%</a:t>
                      </a:r>
                    </a:p>
                  </a:txBody>
                  <a:tcPr/>
                </a:tc>
                <a:tc>
                  <a:txBody>
                    <a:bodyPr/>
                    <a:lstStyle/>
                    <a:p>
                      <a:pPr algn="ctr"/>
                      <a:r>
                        <a:rPr lang="en-US" dirty="0">
                          <a:latin typeface="+mn-lt"/>
                        </a:rPr>
                        <a:t>15</a:t>
                      </a:r>
                    </a:p>
                  </a:txBody>
                  <a:tcPr/>
                </a:tc>
                <a:extLst>
                  <a:ext uri="{0D108BD9-81ED-4DB2-BD59-A6C34878D82A}">
                    <a16:rowId xmlns:a16="http://schemas.microsoft.com/office/drawing/2014/main" val="1677735246"/>
                  </a:ext>
                </a:extLst>
              </a:tr>
            </a:tbl>
          </a:graphicData>
        </a:graphic>
      </p:graphicFrame>
      <p:sp>
        <p:nvSpPr>
          <p:cNvPr id="7" name="TextBox 6">
            <a:extLst>
              <a:ext uri="{FF2B5EF4-FFF2-40B4-BE49-F238E27FC236}">
                <a16:creationId xmlns:a16="http://schemas.microsoft.com/office/drawing/2014/main" id="{ABC486C0-EA54-6DDD-809C-E1D3CC8DCDD3}"/>
              </a:ext>
            </a:extLst>
          </p:cNvPr>
          <p:cNvSpPr txBox="1"/>
          <p:nvPr/>
        </p:nvSpPr>
        <p:spPr>
          <a:xfrm>
            <a:off x="3425844" y="485517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298777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55A76-3561-1F86-7931-A57F64585636}"/>
              </a:ext>
            </a:extLst>
          </p:cNvPr>
          <p:cNvSpPr>
            <a:spLocks noGrp="1"/>
          </p:cNvSpPr>
          <p:nvPr>
            <p:ph type="title"/>
          </p:nvPr>
        </p:nvSpPr>
        <p:spPr/>
        <p:txBody>
          <a:bodyPr>
            <a:normAutofit fontScale="90000"/>
          </a:bodyPr>
          <a:lstStyle/>
          <a:p>
            <a:r>
              <a:rPr lang="en-US" dirty="0"/>
              <a:t>Eventual passing rates for multiple subject programs for 2021-22/2022-23</a:t>
            </a:r>
          </a:p>
        </p:txBody>
      </p:sp>
      <p:sp>
        <p:nvSpPr>
          <p:cNvPr id="4" name="Slide Number Placeholder 3">
            <a:extLst>
              <a:ext uri="{FF2B5EF4-FFF2-40B4-BE49-F238E27FC236}">
                <a16:creationId xmlns:a16="http://schemas.microsoft.com/office/drawing/2014/main" id="{F0BA1F67-87E7-F2EC-86EE-685955CF357A}"/>
              </a:ext>
            </a:extLst>
          </p:cNvPr>
          <p:cNvSpPr>
            <a:spLocks noGrp="1"/>
          </p:cNvSpPr>
          <p:nvPr>
            <p:ph type="sldNum" sz="quarter" idx="4"/>
          </p:nvPr>
        </p:nvSpPr>
        <p:spPr/>
        <p:txBody>
          <a:bodyPr/>
          <a:lstStyle/>
          <a:p>
            <a:fld id="{8FE50164-6C9E-C94E-8935-7483CE1EEFCA}" type="slidenum">
              <a:rPr lang="en-US" smtClean="0"/>
              <a:pPr/>
              <a:t>16</a:t>
            </a:fld>
            <a:endParaRPr lang="en-US">
              <a:latin typeface="+mn-lt"/>
            </a:endParaRPr>
          </a:p>
        </p:txBody>
      </p:sp>
      <p:graphicFrame>
        <p:nvGraphicFramePr>
          <p:cNvPr id="5" name="Chart 4">
            <a:extLst>
              <a:ext uri="{FF2B5EF4-FFF2-40B4-BE49-F238E27FC236}">
                <a16:creationId xmlns:a16="http://schemas.microsoft.com/office/drawing/2014/main" id="{1CAE49B7-7B64-6DD4-4072-B46C91DCB607}"/>
              </a:ext>
            </a:extLst>
          </p:cNvPr>
          <p:cNvGraphicFramePr>
            <a:graphicFrameLocks/>
          </p:cNvGraphicFramePr>
          <p:nvPr>
            <p:extLst>
              <p:ext uri="{D42A27DB-BD31-4B8C-83A1-F6EECF244321}">
                <p14:modId xmlns:p14="http://schemas.microsoft.com/office/powerpoint/2010/main" val="1625275233"/>
              </p:ext>
            </p:extLst>
          </p:nvPr>
        </p:nvGraphicFramePr>
        <p:xfrm>
          <a:off x="2557421" y="1404488"/>
          <a:ext cx="6126480"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F9D49C93-0CB9-8ECE-27B5-AFCFA8238DA2}"/>
              </a:ext>
            </a:extLst>
          </p:cNvPr>
          <p:cNvGraphicFramePr>
            <a:graphicFrameLocks noGrp="1"/>
          </p:cNvGraphicFramePr>
          <p:nvPr>
            <p:extLst>
              <p:ext uri="{D42A27DB-BD31-4B8C-83A1-F6EECF244321}">
                <p14:modId xmlns:p14="http://schemas.microsoft.com/office/powerpoint/2010/main" val="177044528"/>
              </p:ext>
            </p:extLst>
          </p:nvPr>
        </p:nvGraphicFramePr>
        <p:xfrm>
          <a:off x="276792" y="1848988"/>
          <a:ext cx="2073216" cy="2585720"/>
        </p:xfrm>
        <a:graphic>
          <a:graphicData uri="http://schemas.openxmlformats.org/drawingml/2006/table">
            <a:tbl>
              <a:tblPr firstRow="1" bandRow="1">
                <a:tableStyleId>{F09E8A1B-DEA8-4D36-B40E-C1F48B00451B}</a:tableStyleId>
              </a:tblPr>
              <a:tblGrid>
                <a:gridCol w="1036608">
                  <a:extLst>
                    <a:ext uri="{9D8B030D-6E8A-4147-A177-3AD203B41FA5}">
                      <a16:colId xmlns:a16="http://schemas.microsoft.com/office/drawing/2014/main" val="4153549364"/>
                    </a:ext>
                  </a:extLst>
                </a:gridCol>
                <a:gridCol w="1036608">
                  <a:extLst>
                    <a:ext uri="{9D8B030D-6E8A-4147-A177-3AD203B41FA5}">
                      <a16:colId xmlns:a16="http://schemas.microsoft.com/office/drawing/2014/main" val="1468354297"/>
                    </a:ext>
                  </a:extLst>
                </a:gridCol>
              </a:tblGrid>
              <a:tr h="370840">
                <a:tc>
                  <a:txBody>
                    <a:bodyPr/>
                    <a:lstStyle/>
                    <a:p>
                      <a:pPr algn="ctr"/>
                      <a:r>
                        <a:rPr lang="en-US" sz="1400" dirty="0">
                          <a:latin typeface="+mn-lt"/>
                        </a:rPr>
                        <a:t>Eventual Passing Rate</a:t>
                      </a:r>
                    </a:p>
                  </a:txBody>
                  <a:tcPr>
                    <a:solidFill>
                      <a:schemeClr val="tx2"/>
                    </a:solidFill>
                  </a:tcPr>
                </a:tc>
                <a:tc>
                  <a:txBody>
                    <a:bodyPr/>
                    <a:lstStyle/>
                    <a:p>
                      <a:pPr algn="ctr"/>
                      <a:r>
                        <a:rPr lang="en-US" sz="1400" dirty="0">
                          <a:latin typeface="+mn-lt"/>
                        </a:rPr>
                        <a:t>Number of programs</a:t>
                      </a:r>
                    </a:p>
                  </a:txBody>
                  <a:tcPr>
                    <a:solidFill>
                      <a:schemeClr val="tx2"/>
                    </a:solidFill>
                  </a:tcPr>
                </a:tc>
                <a:extLst>
                  <a:ext uri="{0D108BD9-81ED-4DB2-BD59-A6C34878D82A}">
                    <a16:rowId xmlns:a16="http://schemas.microsoft.com/office/drawing/2014/main" val="3562063222"/>
                  </a:ext>
                </a:extLst>
              </a:tr>
              <a:tr h="370840">
                <a:tc>
                  <a:txBody>
                    <a:bodyPr/>
                    <a:lstStyle/>
                    <a:p>
                      <a:pPr algn="ctr"/>
                      <a:r>
                        <a:rPr lang="en-US">
                          <a:latin typeface="+mn-lt"/>
                        </a:rPr>
                        <a:t>&lt;70%</a:t>
                      </a:r>
                    </a:p>
                  </a:txBody>
                  <a:tcPr/>
                </a:tc>
                <a:tc>
                  <a:txBody>
                    <a:bodyPr/>
                    <a:lstStyle/>
                    <a:p>
                      <a:pPr algn="ctr"/>
                      <a:r>
                        <a:rPr lang="en-US">
                          <a:latin typeface="+mn-lt"/>
                        </a:rPr>
                        <a:t>8</a:t>
                      </a:r>
                    </a:p>
                  </a:txBody>
                  <a:tcPr/>
                </a:tc>
                <a:extLst>
                  <a:ext uri="{0D108BD9-81ED-4DB2-BD59-A6C34878D82A}">
                    <a16:rowId xmlns:a16="http://schemas.microsoft.com/office/drawing/2014/main" val="2389973030"/>
                  </a:ext>
                </a:extLst>
              </a:tr>
              <a:tr h="370840">
                <a:tc>
                  <a:txBody>
                    <a:bodyPr/>
                    <a:lstStyle/>
                    <a:p>
                      <a:pPr algn="ctr"/>
                      <a:r>
                        <a:rPr lang="en-US">
                          <a:latin typeface="+mn-lt"/>
                        </a:rPr>
                        <a:t>70-79.9%</a:t>
                      </a:r>
                    </a:p>
                  </a:txBody>
                  <a:tcPr/>
                </a:tc>
                <a:tc>
                  <a:txBody>
                    <a:bodyPr/>
                    <a:lstStyle/>
                    <a:p>
                      <a:pPr algn="ctr"/>
                      <a:r>
                        <a:rPr lang="en-US">
                          <a:latin typeface="+mn-lt"/>
                        </a:rPr>
                        <a:t>16</a:t>
                      </a:r>
                    </a:p>
                  </a:txBody>
                  <a:tcPr/>
                </a:tc>
                <a:extLst>
                  <a:ext uri="{0D108BD9-81ED-4DB2-BD59-A6C34878D82A}">
                    <a16:rowId xmlns:a16="http://schemas.microsoft.com/office/drawing/2014/main" val="3052457606"/>
                  </a:ext>
                </a:extLst>
              </a:tr>
              <a:tr h="370840">
                <a:tc>
                  <a:txBody>
                    <a:bodyPr/>
                    <a:lstStyle/>
                    <a:p>
                      <a:pPr algn="ctr"/>
                      <a:r>
                        <a:rPr lang="en-US">
                          <a:latin typeface="+mn-lt"/>
                        </a:rPr>
                        <a:t>80-89.9%</a:t>
                      </a:r>
                    </a:p>
                  </a:txBody>
                  <a:tcPr/>
                </a:tc>
                <a:tc>
                  <a:txBody>
                    <a:bodyPr/>
                    <a:lstStyle/>
                    <a:p>
                      <a:pPr algn="ctr"/>
                      <a:r>
                        <a:rPr lang="en-US">
                          <a:latin typeface="+mn-lt"/>
                        </a:rPr>
                        <a:t>37</a:t>
                      </a:r>
                    </a:p>
                  </a:txBody>
                  <a:tcPr/>
                </a:tc>
                <a:extLst>
                  <a:ext uri="{0D108BD9-81ED-4DB2-BD59-A6C34878D82A}">
                    <a16:rowId xmlns:a16="http://schemas.microsoft.com/office/drawing/2014/main" val="3353780923"/>
                  </a:ext>
                </a:extLst>
              </a:tr>
              <a:tr h="370840">
                <a:tc>
                  <a:txBody>
                    <a:bodyPr/>
                    <a:lstStyle/>
                    <a:p>
                      <a:pPr algn="ctr"/>
                      <a:r>
                        <a:rPr lang="en-US">
                          <a:latin typeface="+mn-lt"/>
                        </a:rPr>
                        <a:t>90-99.9%</a:t>
                      </a:r>
                    </a:p>
                  </a:txBody>
                  <a:tcPr/>
                </a:tc>
                <a:tc>
                  <a:txBody>
                    <a:bodyPr/>
                    <a:lstStyle/>
                    <a:p>
                      <a:pPr algn="ctr"/>
                      <a:r>
                        <a:rPr lang="en-US">
                          <a:latin typeface="+mn-lt"/>
                        </a:rPr>
                        <a:t>41</a:t>
                      </a:r>
                    </a:p>
                  </a:txBody>
                  <a:tcPr/>
                </a:tc>
                <a:extLst>
                  <a:ext uri="{0D108BD9-81ED-4DB2-BD59-A6C34878D82A}">
                    <a16:rowId xmlns:a16="http://schemas.microsoft.com/office/drawing/2014/main" val="3461800038"/>
                  </a:ext>
                </a:extLst>
              </a:tr>
              <a:tr h="370840">
                <a:tc>
                  <a:txBody>
                    <a:bodyPr/>
                    <a:lstStyle/>
                    <a:p>
                      <a:pPr algn="ctr"/>
                      <a:r>
                        <a:rPr lang="en-US">
                          <a:latin typeface="+mn-lt"/>
                        </a:rPr>
                        <a:t>100%</a:t>
                      </a:r>
                    </a:p>
                  </a:txBody>
                  <a:tcPr/>
                </a:tc>
                <a:tc>
                  <a:txBody>
                    <a:bodyPr/>
                    <a:lstStyle/>
                    <a:p>
                      <a:pPr algn="ctr"/>
                      <a:r>
                        <a:rPr lang="en-US" dirty="0">
                          <a:latin typeface="+mn-lt"/>
                        </a:rPr>
                        <a:t>17</a:t>
                      </a:r>
                    </a:p>
                  </a:txBody>
                  <a:tcPr/>
                </a:tc>
                <a:extLst>
                  <a:ext uri="{0D108BD9-81ED-4DB2-BD59-A6C34878D82A}">
                    <a16:rowId xmlns:a16="http://schemas.microsoft.com/office/drawing/2014/main" val="1677735246"/>
                  </a:ext>
                </a:extLst>
              </a:tr>
            </a:tbl>
          </a:graphicData>
        </a:graphic>
      </p:graphicFrame>
      <p:sp>
        <p:nvSpPr>
          <p:cNvPr id="9" name="TextBox 8">
            <a:extLst>
              <a:ext uri="{FF2B5EF4-FFF2-40B4-BE49-F238E27FC236}">
                <a16:creationId xmlns:a16="http://schemas.microsoft.com/office/drawing/2014/main" id="{FC8A3E1F-9E86-8F3F-4EFE-D0001B72F436}"/>
              </a:ext>
            </a:extLst>
          </p:cNvPr>
          <p:cNvSpPr txBox="1"/>
          <p:nvPr/>
        </p:nvSpPr>
        <p:spPr>
          <a:xfrm>
            <a:off x="3425844" y="485517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21759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147BC-7474-4F3D-CE90-68179416C090}"/>
              </a:ext>
            </a:extLst>
          </p:cNvPr>
          <p:cNvSpPr>
            <a:spLocks noGrp="1"/>
          </p:cNvSpPr>
          <p:nvPr>
            <p:ph type="title"/>
          </p:nvPr>
        </p:nvSpPr>
        <p:spPr>
          <a:xfrm>
            <a:off x="628650" y="274638"/>
            <a:ext cx="7961646" cy="993775"/>
          </a:xfrm>
        </p:spPr>
        <p:txBody>
          <a:bodyPr>
            <a:noAutofit/>
          </a:bodyPr>
          <a:lstStyle/>
          <a:p>
            <a:r>
              <a:rPr lang="en-US" sz="2900" dirty="0"/>
              <a:t>Initial passing rates for single subject programs</a:t>
            </a:r>
            <a:r>
              <a:rPr lang="en-US" sz="2800" dirty="0"/>
              <a:t> for 2021-22/2022-23</a:t>
            </a:r>
            <a:endParaRPr lang="en-US" sz="2900" dirty="0"/>
          </a:p>
        </p:txBody>
      </p:sp>
      <p:sp>
        <p:nvSpPr>
          <p:cNvPr id="4" name="Slide Number Placeholder 3">
            <a:extLst>
              <a:ext uri="{FF2B5EF4-FFF2-40B4-BE49-F238E27FC236}">
                <a16:creationId xmlns:a16="http://schemas.microsoft.com/office/drawing/2014/main" id="{64B14576-9203-F238-E247-266FA6924855}"/>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17</a:t>
            </a:fld>
            <a:endParaRPr lang="en-US"/>
          </a:p>
        </p:txBody>
      </p:sp>
      <p:pic>
        <p:nvPicPr>
          <p:cNvPr id="15" name="Picture 14">
            <a:extLst>
              <a:ext uri="{FF2B5EF4-FFF2-40B4-BE49-F238E27FC236}">
                <a16:creationId xmlns:a16="http://schemas.microsoft.com/office/drawing/2014/main" id="{DFD6526A-CBF4-D695-FCB9-14518DA772C9}"/>
              </a:ext>
            </a:extLst>
          </p:cNvPr>
          <p:cNvPicPr>
            <a:picLocks noChangeAspect="1"/>
          </p:cNvPicPr>
          <p:nvPr/>
        </p:nvPicPr>
        <p:blipFill>
          <a:blip r:embed="rId3"/>
          <a:stretch>
            <a:fillRect/>
          </a:stretch>
        </p:blipFill>
        <p:spPr>
          <a:xfrm>
            <a:off x="2473443" y="1359898"/>
            <a:ext cx="6202398" cy="3495274"/>
          </a:xfrm>
          <a:prstGeom prst="rect">
            <a:avLst/>
          </a:prstGeom>
          <a:ln>
            <a:solidFill>
              <a:schemeClr val="tx1"/>
            </a:solidFill>
          </a:ln>
        </p:spPr>
      </p:pic>
      <p:graphicFrame>
        <p:nvGraphicFramePr>
          <p:cNvPr id="7" name="Table 6">
            <a:extLst>
              <a:ext uri="{FF2B5EF4-FFF2-40B4-BE49-F238E27FC236}">
                <a16:creationId xmlns:a16="http://schemas.microsoft.com/office/drawing/2014/main" id="{DD5453D6-B061-9FBC-803E-2B8FA1248593}"/>
              </a:ext>
            </a:extLst>
          </p:cNvPr>
          <p:cNvGraphicFramePr>
            <a:graphicFrameLocks noGrp="1"/>
          </p:cNvGraphicFramePr>
          <p:nvPr>
            <p:extLst>
              <p:ext uri="{D42A27DB-BD31-4B8C-83A1-F6EECF244321}">
                <p14:modId xmlns:p14="http://schemas.microsoft.com/office/powerpoint/2010/main" val="2825101670"/>
              </p:ext>
            </p:extLst>
          </p:nvPr>
        </p:nvGraphicFramePr>
        <p:xfrm>
          <a:off x="273170" y="1859837"/>
          <a:ext cx="2073216" cy="2585720"/>
        </p:xfrm>
        <a:graphic>
          <a:graphicData uri="http://schemas.openxmlformats.org/drawingml/2006/table">
            <a:tbl>
              <a:tblPr firstRow="1" bandRow="1">
                <a:tableStyleId>{F09E8A1B-DEA8-4D36-B40E-C1F48B00451B}</a:tableStyleId>
              </a:tblPr>
              <a:tblGrid>
                <a:gridCol w="1036608">
                  <a:extLst>
                    <a:ext uri="{9D8B030D-6E8A-4147-A177-3AD203B41FA5}">
                      <a16:colId xmlns:a16="http://schemas.microsoft.com/office/drawing/2014/main" val="4153549364"/>
                    </a:ext>
                  </a:extLst>
                </a:gridCol>
                <a:gridCol w="1036608">
                  <a:extLst>
                    <a:ext uri="{9D8B030D-6E8A-4147-A177-3AD203B41FA5}">
                      <a16:colId xmlns:a16="http://schemas.microsoft.com/office/drawing/2014/main" val="1468354297"/>
                    </a:ext>
                  </a:extLst>
                </a:gridCol>
              </a:tblGrid>
              <a:tr h="370840">
                <a:tc>
                  <a:txBody>
                    <a:bodyPr/>
                    <a:lstStyle/>
                    <a:p>
                      <a:pPr algn="ctr"/>
                      <a:r>
                        <a:rPr lang="en-US" sz="1400" dirty="0">
                          <a:latin typeface="+mn-lt"/>
                        </a:rPr>
                        <a:t>Initial Passing Rate</a:t>
                      </a:r>
                    </a:p>
                  </a:txBody>
                  <a:tcPr>
                    <a:solidFill>
                      <a:schemeClr val="tx2"/>
                    </a:solidFill>
                  </a:tcPr>
                </a:tc>
                <a:tc>
                  <a:txBody>
                    <a:bodyPr/>
                    <a:lstStyle/>
                    <a:p>
                      <a:pPr algn="ctr"/>
                      <a:r>
                        <a:rPr lang="en-US" sz="1400" dirty="0">
                          <a:latin typeface="+mn-lt"/>
                        </a:rPr>
                        <a:t>Number of programs</a:t>
                      </a:r>
                    </a:p>
                  </a:txBody>
                  <a:tcPr>
                    <a:solidFill>
                      <a:schemeClr val="tx2"/>
                    </a:solidFill>
                  </a:tcPr>
                </a:tc>
                <a:extLst>
                  <a:ext uri="{0D108BD9-81ED-4DB2-BD59-A6C34878D82A}">
                    <a16:rowId xmlns:a16="http://schemas.microsoft.com/office/drawing/2014/main" val="3562063222"/>
                  </a:ext>
                </a:extLst>
              </a:tr>
              <a:tr h="370840">
                <a:tc>
                  <a:txBody>
                    <a:bodyPr/>
                    <a:lstStyle/>
                    <a:p>
                      <a:pPr algn="ctr"/>
                      <a:r>
                        <a:rPr lang="en-US">
                          <a:latin typeface="+mn-lt"/>
                        </a:rPr>
                        <a:t>&lt;60%</a:t>
                      </a:r>
                    </a:p>
                  </a:txBody>
                  <a:tcPr/>
                </a:tc>
                <a:tc>
                  <a:txBody>
                    <a:bodyPr/>
                    <a:lstStyle/>
                    <a:p>
                      <a:pPr algn="ctr"/>
                      <a:r>
                        <a:rPr lang="en-US">
                          <a:latin typeface="+mn-lt"/>
                        </a:rPr>
                        <a:t>11</a:t>
                      </a:r>
                    </a:p>
                  </a:txBody>
                  <a:tcPr/>
                </a:tc>
                <a:extLst>
                  <a:ext uri="{0D108BD9-81ED-4DB2-BD59-A6C34878D82A}">
                    <a16:rowId xmlns:a16="http://schemas.microsoft.com/office/drawing/2014/main" val="2389973030"/>
                  </a:ext>
                </a:extLst>
              </a:tr>
              <a:tr h="370840">
                <a:tc>
                  <a:txBody>
                    <a:bodyPr/>
                    <a:lstStyle/>
                    <a:p>
                      <a:pPr algn="ctr"/>
                      <a:r>
                        <a:rPr lang="en-US">
                          <a:latin typeface="+mn-lt"/>
                        </a:rPr>
                        <a:t>60-69.9%</a:t>
                      </a:r>
                    </a:p>
                  </a:txBody>
                  <a:tcPr/>
                </a:tc>
                <a:tc>
                  <a:txBody>
                    <a:bodyPr/>
                    <a:lstStyle/>
                    <a:p>
                      <a:pPr algn="ctr"/>
                      <a:r>
                        <a:rPr lang="en-US">
                          <a:latin typeface="+mn-lt"/>
                        </a:rPr>
                        <a:t>21</a:t>
                      </a:r>
                    </a:p>
                  </a:txBody>
                  <a:tcPr/>
                </a:tc>
                <a:extLst>
                  <a:ext uri="{0D108BD9-81ED-4DB2-BD59-A6C34878D82A}">
                    <a16:rowId xmlns:a16="http://schemas.microsoft.com/office/drawing/2014/main" val="3052457606"/>
                  </a:ext>
                </a:extLst>
              </a:tr>
              <a:tr h="370840">
                <a:tc>
                  <a:txBody>
                    <a:bodyPr/>
                    <a:lstStyle/>
                    <a:p>
                      <a:pPr algn="ctr"/>
                      <a:r>
                        <a:rPr lang="en-US">
                          <a:latin typeface="+mn-lt"/>
                        </a:rPr>
                        <a:t>70-79.9%</a:t>
                      </a:r>
                    </a:p>
                  </a:txBody>
                  <a:tcPr/>
                </a:tc>
                <a:tc>
                  <a:txBody>
                    <a:bodyPr/>
                    <a:lstStyle/>
                    <a:p>
                      <a:pPr algn="ctr"/>
                      <a:r>
                        <a:rPr lang="en-US">
                          <a:latin typeface="+mn-lt"/>
                        </a:rPr>
                        <a:t>29</a:t>
                      </a:r>
                    </a:p>
                  </a:txBody>
                  <a:tcPr/>
                </a:tc>
                <a:extLst>
                  <a:ext uri="{0D108BD9-81ED-4DB2-BD59-A6C34878D82A}">
                    <a16:rowId xmlns:a16="http://schemas.microsoft.com/office/drawing/2014/main" val="3353780923"/>
                  </a:ext>
                </a:extLst>
              </a:tr>
              <a:tr h="370840">
                <a:tc>
                  <a:txBody>
                    <a:bodyPr/>
                    <a:lstStyle/>
                    <a:p>
                      <a:pPr algn="ctr"/>
                      <a:r>
                        <a:rPr lang="en-US">
                          <a:latin typeface="+mn-lt"/>
                        </a:rPr>
                        <a:t>80-89.9%</a:t>
                      </a:r>
                    </a:p>
                  </a:txBody>
                  <a:tcPr/>
                </a:tc>
                <a:tc>
                  <a:txBody>
                    <a:bodyPr/>
                    <a:lstStyle/>
                    <a:p>
                      <a:pPr algn="ctr"/>
                      <a:r>
                        <a:rPr lang="en-US">
                          <a:latin typeface="+mn-lt"/>
                        </a:rPr>
                        <a:t>47</a:t>
                      </a:r>
                    </a:p>
                  </a:txBody>
                  <a:tcPr/>
                </a:tc>
                <a:extLst>
                  <a:ext uri="{0D108BD9-81ED-4DB2-BD59-A6C34878D82A}">
                    <a16:rowId xmlns:a16="http://schemas.microsoft.com/office/drawing/2014/main" val="3461800038"/>
                  </a:ext>
                </a:extLst>
              </a:tr>
              <a:tr h="370840">
                <a:tc>
                  <a:txBody>
                    <a:bodyPr/>
                    <a:lstStyle/>
                    <a:p>
                      <a:pPr algn="ctr"/>
                      <a:r>
                        <a:rPr lang="en-US">
                          <a:latin typeface="+mn-lt"/>
                        </a:rPr>
                        <a:t>90-100%</a:t>
                      </a:r>
                    </a:p>
                  </a:txBody>
                  <a:tcPr/>
                </a:tc>
                <a:tc>
                  <a:txBody>
                    <a:bodyPr/>
                    <a:lstStyle/>
                    <a:p>
                      <a:pPr algn="ctr"/>
                      <a:r>
                        <a:rPr lang="en-US" dirty="0">
                          <a:latin typeface="+mn-lt"/>
                        </a:rPr>
                        <a:t>12</a:t>
                      </a:r>
                    </a:p>
                  </a:txBody>
                  <a:tcPr/>
                </a:tc>
                <a:extLst>
                  <a:ext uri="{0D108BD9-81ED-4DB2-BD59-A6C34878D82A}">
                    <a16:rowId xmlns:a16="http://schemas.microsoft.com/office/drawing/2014/main" val="1677735246"/>
                  </a:ext>
                </a:extLst>
              </a:tr>
            </a:tbl>
          </a:graphicData>
        </a:graphic>
      </p:graphicFrame>
      <p:sp>
        <p:nvSpPr>
          <p:cNvPr id="8" name="TextBox 7">
            <a:extLst>
              <a:ext uri="{FF2B5EF4-FFF2-40B4-BE49-F238E27FC236}">
                <a16:creationId xmlns:a16="http://schemas.microsoft.com/office/drawing/2014/main" id="{E7593CBE-6076-A833-A7B9-7A93413FB60D}"/>
              </a:ext>
            </a:extLst>
          </p:cNvPr>
          <p:cNvSpPr txBox="1"/>
          <p:nvPr/>
        </p:nvSpPr>
        <p:spPr>
          <a:xfrm>
            <a:off x="3425844" y="485517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361229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41922-FC24-87EC-F1B7-8049D2BC1FD7}"/>
              </a:ext>
            </a:extLst>
          </p:cNvPr>
          <p:cNvSpPr>
            <a:spLocks noGrp="1"/>
          </p:cNvSpPr>
          <p:nvPr>
            <p:ph type="title"/>
          </p:nvPr>
        </p:nvSpPr>
        <p:spPr/>
        <p:txBody>
          <a:bodyPr>
            <a:normAutofit fontScale="90000"/>
          </a:bodyPr>
          <a:lstStyle/>
          <a:p>
            <a:r>
              <a:rPr lang="en-US" dirty="0"/>
              <a:t>Eventual passing rates for single subject programs for 2021-22/2022-23</a:t>
            </a:r>
          </a:p>
        </p:txBody>
      </p:sp>
      <p:sp>
        <p:nvSpPr>
          <p:cNvPr id="4" name="Slide Number Placeholder 3">
            <a:extLst>
              <a:ext uri="{FF2B5EF4-FFF2-40B4-BE49-F238E27FC236}">
                <a16:creationId xmlns:a16="http://schemas.microsoft.com/office/drawing/2014/main" id="{B5277BE1-9464-5909-9DFA-F969325324AC}"/>
              </a:ext>
            </a:extLst>
          </p:cNvPr>
          <p:cNvSpPr>
            <a:spLocks noGrp="1"/>
          </p:cNvSpPr>
          <p:nvPr>
            <p:ph type="sldNum" sz="quarter" idx="4"/>
          </p:nvPr>
        </p:nvSpPr>
        <p:spPr/>
        <p:txBody>
          <a:bodyPr/>
          <a:lstStyle/>
          <a:p>
            <a:fld id="{8FE50164-6C9E-C94E-8935-7483CE1EEFCA}" type="slidenum">
              <a:rPr lang="en-US" smtClean="0"/>
              <a:pPr/>
              <a:t>18</a:t>
            </a:fld>
            <a:endParaRPr lang="en-US">
              <a:latin typeface="+mn-lt"/>
            </a:endParaRPr>
          </a:p>
        </p:txBody>
      </p:sp>
      <p:graphicFrame>
        <p:nvGraphicFramePr>
          <p:cNvPr id="5" name="Table 4">
            <a:extLst>
              <a:ext uri="{FF2B5EF4-FFF2-40B4-BE49-F238E27FC236}">
                <a16:creationId xmlns:a16="http://schemas.microsoft.com/office/drawing/2014/main" id="{EF4ADA46-48B7-140C-7E43-86C3B2D96667}"/>
              </a:ext>
            </a:extLst>
          </p:cNvPr>
          <p:cNvGraphicFramePr>
            <a:graphicFrameLocks noGrp="1"/>
          </p:cNvGraphicFramePr>
          <p:nvPr>
            <p:extLst>
              <p:ext uri="{D42A27DB-BD31-4B8C-83A1-F6EECF244321}">
                <p14:modId xmlns:p14="http://schemas.microsoft.com/office/powerpoint/2010/main" val="2760635243"/>
              </p:ext>
            </p:extLst>
          </p:nvPr>
        </p:nvGraphicFramePr>
        <p:xfrm>
          <a:off x="273170" y="1838642"/>
          <a:ext cx="2073216" cy="2585720"/>
        </p:xfrm>
        <a:graphic>
          <a:graphicData uri="http://schemas.openxmlformats.org/drawingml/2006/table">
            <a:tbl>
              <a:tblPr firstRow="1" bandRow="1">
                <a:tableStyleId>{F09E8A1B-DEA8-4D36-B40E-C1F48B00451B}</a:tableStyleId>
              </a:tblPr>
              <a:tblGrid>
                <a:gridCol w="1036608">
                  <a:extLst>
                    <a:ext uri="{9D8B030D-6E8A-4147-A177-3AD203B41FA5}">
                      <a16:colId xmlns:a16="http://schemas.microsoft.com/office/drawing/2014/main" val="4153549364"/>
                    </a:ext>
                  </a:extLst>
                </a:gridCol>
                <a:gridCol w="1036608">
                  <a:extLst>
                    <a:ext uri="{9D8B030D-6E8A-4147-A177-3AD203B41FA5}">
                      <a16:colId xmlns:a16="http://schemas.microsoft.com/office/drawing/2014/main" val="1468354297"/>
                    </a:ext>
                  </a:extLst>
                </a:gridCol>
              </a:tblGrid>
              <a:tr h="370840">
                <a:tc>
                  <a:txBody>
                    <a:bodyPr/>
                    <a:lstStyle/>
                    <a:p>
                      <a:pPr algn="ctr"/>
                      <a:r>
                        <a:rPr lang="en-US" sz="1400" dirty="0">
                          <a:latin typeface="+mn-lt"/>
                        </a:rPr>
                        <a:t>Eventual Passing Rate</a:t>
                      </a:r>
                    </a:p>
                  </a:txBody>
                  <a:tcPr>
                    <a:solidFill>
                      <a:schemeClr val="tx2"/>
                    </a:solidFill>
                  </a:tcPr>
                </a:tc>
                <a:tc>
                  <a:txBody>
                    <a:bodyPr/>
                    <a:lstStyle/>
                    <a:p>
                      <a:pPr algn="ctr"/>
                      <a:r>
                        <a:rPr lang="en-US" sz="1400" dirty="0">
                          <a:latin typeface="+mn-lt"/>
                        </a:rPr>
                        <a:t>Number of programs</a:t>
                      </a:r>
                    </a:p>
                  </a:txBody>
                  <a:tcPr>
                    <a:solidFill>
                      <a:schemeClr val="tx2"/>
                    </a:solidFill>
                  </a:tcPr>
                </a:tc>
                <a:extLst>
                  <a:ext uri="{0D108BD9-81ED-4DB2-BD59-A6C34878D82A}">
                    <a16:rowId xmlns:a16="http://schemas.microsoft.com/office/drawing/2014/main" val="3562063222"/>
                  </a:ext>
                </a:extLst>
              </a:tr>
              <a:tr h="370840">
                <a:tc>
                  <a:txBody>
                    <a:bodyPr/>
                    <a:lstStyle/>
                    <a:p>
                      <a:pPr algn="ctr"/>
                      <a:r>
                        <a:rPr lang="en-US">
                          <a:latin typeface="+mn-lt"/>
                        </a:rPr>
                        <a:t>&lt;70%</a:t>
                      </a:r>
                    </a:p>
                  </a:txBody>
                  <a:tcPr/>
                </a:tc>
                <a:tc>
                  <a:txBody>
                    <a:bodyPr/>
                    <a:lstStyle/>
                    <a:p>
                      <a:pPr algn="ctr"/>
                      <a:r>
                        <a:rPr lang="en-US">
                          <a:latin typeface="+mn-lt"/>
                        </a:rPr>
                        <a:t>5</a:t>
                      </a:r>
                    </a:p>
                  </a:txBody>
                  <a:tcPr/>
                </a:tc>
                <a:extLst>
                  <a:ext uri="{0D108BD9-81ED-4DB2-BD59-A6C34878D82A}">
                    <a16:rowId xmlns:a16="http://schemas.microsoft.com/office/drawing/2014/main" val="2389973030"/>
                  </a:ext>
                </a:extLst>
              </a:tr>
              <a:tr h="370840">
                <a:tc>
                  <a:txBody>
                    <a:bodyPr/>
                    <a:lstStyle/>
                    <a:p>
                      <a:pPr algn="ctr"/>
                      <a:r>
                        <a:rPr lang="en-US">
                          <a:latin typeface="+mn-lt"/>
                        </a:rPr>
                        <a:t>70-79.9%</a:t>
                      </a:r>
                    </a:p>
                  </a:txBody>
                  <a:tcPr/>
                </a:tc>
                <a:tc>
                  <a:txBody>
                    <a:bodyPr/>
                    <a:lstStyle/>
                    <a:p>
                      <a:pPr algn="ctr"/>
                      <a:r>
                        <a:rPr lang="en-US">
                          <a:latin typeface="+mn-lt"/>
                        </a:rPr>
                        <a:t>4</a:t>
                      </a:r>
                    </a:p>
                  </a:txBody>
                  <a:tcPr/>
                </a:tc>
                <a:extLst>
                  <a:ext uri="{0D108BD9-81ED-4DB2-BD59-A6C34878D82A}">
                    <a16:rowId xmlns:a16="http://schemas.microsoft.com/office/drawing/2014/main" val="3052457606"/>
                  </a:ext>
                </a:extLst>
              </a:tr>
              <a:tr h="370840">
                <a:tc>
                  <a:txBody>
                    <a:bodyPr/>
                    <a:lstStyle/>
                    <a:p>
                      <a:pPr algn="ctr"/>
                      <a:r>
                        <a:rPr lang="en-US">
                          <a:latin typeface="+mn-lt"/>
                        </a:rPr>
                        <a:t>80-89.9%</a:t>
                      </a:r>
                    </a:p>
                  </a:txBody>
                  <a:tcPr/>
                </a:tc>
                <a:tc>
                  <a:txBody>
                    <a:bodyPr/>
                    <a:lstStyle/>
                    <a:p>
                      <a:pPr algn="ctr"/>
                      <a:r>
                        <a:rPr lang="en-US">
                          <a:latin typeface="+mn-lt"/>
                        </a:rPr>
                        <a:t>24</a:t>
                      </a:r>
                    </a:p>
                  </a:txBody>
                  <a:tcPr/>
                </a:tc>
                <a:extLst>
                  <a:ext uri="{0D108BD9-81ED-4DB2-BD59-A6C34878D82A}">
                    <a16:rowId xmlns:a16="http://schemas.microsoft.com/office/drawing/2014/main" val="3353780923"/>
                  </a:ext>
                </a:extLst>
              </a:tr>
              <a:tr h="370840">
                <a:tc>
                  <a:txBody>
                    <a:bodyPr/>
                    <a:lstStyle/>
                    <a:p>
                      <a:pPr algn="ctr"/>
                      <a:r>
                        <a:rPr lang="en-US">
                          <a:latin typeface="+mn-lt"/>
                        </a:rPr>
                        <a:t>90-99.9%</a:t>
                      </a:r>
                    </a:p>
                  </a:txBody>
                  <a:tcPr/>
                </a:tc>
                <a:tc>
                  <a:txBody>
                    <a:bodyPr/>
                    <a:lstStyle/>
                    <a:p>
                      <a:pPr algn="ctr"/>
                      <a:r>
                        <a:rPr lang="en-US">
                          <a:latin typeface="+mn-lt"/>
                        </a:rPr>
                        <a:t>63</a:t>
                      </a:r>
                    </a:p>
                  </a:txBody>
                  <a:tcPr/>
                </a:tc>
                <a:extLst>
                  <a:ext uri="{0D108BD9-81ED-4DB2-BD59-A6C34878D82A}">
                    <a16:rowId xmlns:a16="http://schemas.microsoft.com/office/drawing/2014/main" val="3461800038"/>
                  </a:ext>
                </a:extLst>
              </a:tr>
              <a:tr h="370840">
                <a:tc>
                  <a:txBody>
                    <a:bodyPr/>
                    <a:lstStyle/>
                    <a:p>
                      <a:pPr algn="ctr"/>
                      <a:r>
                        <a:rPr lang="en-US">
                          <a:latin typeface="+mn-lt"/>
                        </a:rPr>
                        <a:t>100%</a:t>
                      </a:r>
                    </a:p>
                  </a:txBody>
                  <a:tcPr/>
                </a:tc>
                <a:tc>
                  <a:txBody>
                    <a:bodyPr/>
                    <a:lstStyle/>
                    <a:p>
                      <a:pPr algn="ctr"/>
                      <a:r>
                        <a:rPr lang="en-US" dirty="0">
                          <a:latin typeface="+mn-lt"/>
                        </a:rPr>
                        <a:t>24</a:t>
                      </a:r>
                    </a:p>
                  </a:txBody>
                  <a:tcPr/>
                </a:tc>
                <a:extLst>
                  <a:ext uri="{0D108BD9-81ED-4DB2-BD59-A6C34878D82A}">
                    <a16:rowId xmlns:a16="http://schemas.microsoft.com/office/drawing/2014/main" val="1677735246"/>
                  </a:ext>
                </a:extLst>
              </a:tr>
            </a:tbl>
          </a:graphicData>
        </a:graphic>
      </p:graphicFrame>
      <p:pic>
        <p:nvPicPr>
          <p:cNvPr id="6" name="Picture 5">
            <a:extLst>
              <a:ext uri="{FF2B5EF4-FFF2-40B4-BE49-F238E27FC236}">
                <a16:creationId xmlns:a16="http://schemas.microsoft.com/office/drawing/2014/main" id="{E02DC801-CD36-6F41-DC9E-41861AE2B9B7}"/>
              </a:ext>
            </a:extLst>
          </p:cNvPr>
          <p:cNvPicPr>
            <a:picLocks noChangeAspect="1"/>
          </p:cNvPicPr>
          <p:nvPr/>
        </p:nvPicPr>
        <p:blipFill>
          <a:blip r:embed="rId2"/>
          <a:stretch>
            <a:fillRect/>
          </a:stretch>
        </p:blipFill>
        <p:spPr>
          <a:xfrm>
            <a:off x="2470778" y="1328320"/>
            <a:ext cx="6217920" cy="3520742"/>
          </a:xfrm>
          <a:prstGeom prst="rect">
            <a:avLst/>
          </a:prstGeom>
          <a:ln>
            <a:solidFill>
              <a:schemeClr val="tx1"/>
            </a:solidFill>
          </a:ln>
        </p:spPr>
      </p:pic>
      <p:sp>
        <p:nvSpPr>
          <p:cNvPr id="8" name="TextBox 7">
            <a:extLst>
              <a:ext uri="{FF2B5EF4-FFF2-40B4-BE49-F238E27FC236}">
                <a16:creationId xmlns:a16="http://schemas.microsoft.com/office/drawing/2014/main" id="{C1BBAFB0-5854-DFDE-537E-478134956A03}"/>
              </a:ext>
            </a:extLst>
          </p:cNvPr>
          <p:cNvSpPr txBox="1"/>
          <p:nvPr/>
        </p:nvSpPr>
        <p:spPr>
          <a:xfrm>
            <a:off x="3425844" y="4855172"/>
            <a:ext cx="4523447" cy="222112"/>
          </a:xfrm>
          <a:prstGeom prst="rect">
            <a:avLst/>
          </a:prstGeom>
          <a:noFill/>
        </p:spPr>
        <p:txBody>
          <a:bodyPr wrap="square">
            <a:spAutoFit/>
          </a:bodyPr>
          <a:lstStyle/>
          <a:p>
            <a:pPr>
              <a:lnSpc>
                <a:spcPct val="115000"/>
              </a:lnSpc>
              <a:spcBef>
                <a:spcPts val="600"/>
              </a:spcBef>
              <a:spcAft>
                <a:spcPts val="600"/>
              </a:spcAft>
            </a:pPr>
            <a:r>
              <a:rPr lang="en-US" sz="80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63921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C6D64-9473-1516-D36D-C59A19476185}"/>
              </a:ext>
            </a:extLst>
          </p:cNvPr>
          <p:cNvSpPr>
            <a:spLocks noGrp="1"/>
          </p:cNvSpPr>
          <p:nvPr>
            <p:ph type="title"/>
          </p:nvPr>
        </p:nvSpPr>
        <p:spPr>
          <a:xfrm>
            <a:off x="628650" y="274638"/>
            <a:ext cx="7886700" cy="993775"/>
          </a:xfrm>
        </p:spPr>
        <p:txBody>
          <a:bodyPr>
            <a:noAutofit/>
          </a:bodyPr>
          <a:lstStyle/>
          <a:p>
            <a:r>
              <a:rPr lang="en-US" dirty="0"/>
              <a:t>Passing rates for education specialist programs for 2021-22/2022-23</a:t>
            </a:r>
          </a:p>
        </p:txBody>
      </p:sp>
      <p:sp>
        <p:nvSpPr>
          <p:cNvPr id="4" name="Slide Number Placeholder 3">
            <a:extLst>
              <a:ext uri="{FF2B5EF4-FFF2-40B4-BE49-F238E27FC236}">
                <a16:creationId xmlns:a16="http://schemas.microsoft.com/office/drawing/2014/main" id="{50B5DA32-CA4E-7C22-F51C-3F52A52E51C3}"/>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19</a:t>
            </a:fld>
            <a:endParaRPr lang="en-US"/>
          </a:p>
        </p:txBody>
      </p:sp>
      <p:graphicFrame>
        <p:nvGraphicFramePr>
          <p:cNvPr id="5" name="Chart 4">
            <a:extLst>
              <a:ext uri="{FF2B5EF4-FFF2-40B4-BE49-F238E27FC236}">
                <a16:creationId xmlns:a16="http://schemas.microsoft.com/office/drawing/2014/main" id="{B4D7C40A-0168-F912-3D41-3DCF5B56513D}"/>
              </a:ext>
            </a:extLst>
          </p:cNvPr>
          <p:cNvGraphicFramePr/>
          <p:nvPr>
            <p:extLst>
              <p:ext uri="{D42A27DB-BD31-4B8C-83A1-F6EECF244321}">
                <p14:modId xmlns:p14="http://schemas.microsoft.com/office/powerpoint/2010/main" val="4041352956"/>
              </p:ext>
            </p:extLst>
          </p:nvPr>
        </p:nvGraphicFramePr>
        <p:xfrm>
          <a:off x="380310" y="1387800"/>
          <a:ext cx="4114800" cy="3383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4B46CD3-21B6-F452-6E13-D3B17D2CF221}"/>
              </a:ext>
            </a:extLst>
          </p:cNvPr>
          <p:cNvGraphicFramePr/>
          <p:nvPr>
            <p:extLst>
              <p:ext uri="{D42A27DB-BD31-4B8C-83A1-F6EECF244321}">
                <p14:modId xmlns:p14="http://schemas.microsoft.com/office/powerpoint/2010/main" val="352378038"/>
              </p:ext>
            </p:extLst>
          </p:nvPr>
        </p:nvGraphicFramePr>
        <p:xfrm>
          <a:off x="4648890" y="1387800"/>
          <a:ext cx="4114800" cy="338328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9E5BB2F-AB6E-12D2-8130-0C5CDC963B90}"/>
              </a:ext>
            </a:extLst>
          </p:cNvPr>
          <p:cNvSpPr txBox="1"/>
          <p:nvPr/>
        </p:nvSpPr>
        <p:spPr>
          <a:xfrm>
            <a:off x="2387166" y="4808792"/>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4181025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11B60-3378-DF11-1DD3-C5A284C065B2}"/>
              </a:ext>
            </a:extLst>
          </p:cNvPr>
          <p:cNvSpPr>
            <a:spLocks noGrp="1"/>
          </p:cNvSpPr>
          <p:nvPr>
            <p:ph type="body" idx="1"/>
          </p:nvPr>
        </p:nvSpPr>
        <p:spPr>
          <a:xfrm>
            <a:off x="628650" y="1373588"/>
            <a:ext cx="7886700" cy="3190353"/>
          </a:xfrm>
        </p:spPr>
        <p:txBody>
          <a:bodyPr/>
          <a:lstStyle/>
          <a:p>
            <a:r>
              <a:rPr lang="en-US" sz="2200"/>
              <a:t>What predicts success on TPAs for California candidates?</a:t>
            </a:r>
          </a:p>
          <a:p>
            <a:r>
              <a:rPr lang="en-US" sz="2200"/>
              <a:t>How do TPA results vary across preparation pathways, programs, and preparation experiences?</a:t>
            </a:r>
          </a:p>
        </p:txBody>
      </p:sp>
      <p:sp>
        <p:nvSpPr>
          <p:cNvPr id="3" name="Title 2">
            <a:extLst>
              <a:ext uri="{FF2B5EF4-FFF2-40B4-BE49-F238E27FC236}">
                <a16:creationId xmlns:a16="http://schemas.microsoft.com/office/drawing/2014/main" id="{B6CBA42B-C4BC-2D3B-952A-DC3841C852A4}"/>
              </a:ext>
            </a:extLst>
          </p:cNvPr>
          <p:cNvSpPr>
            <a:spLocks noGrp="1"/>
          </p:cNvSpPr>
          <p:nvPr>
            <p:ph type="title"/>
          </p:nvPr>
        </p:nvSpPr>
        <p:spPr>
          <a:xfrm>
            <a:off x="628650" y="274638"/>
            <a:ext cx="7886700" cy="993775"/>
          </a:xfrm>
        </p:spPr>
        <p:txBody>
          <a:bodyPr>
            <a:normAutofit/>
          </a:bodyPr>
          <a:lstStyle/>
          <a:p>
            <a:r>
              <a:rPr lang="en-US" sz="2800"/>
              <a:t>Objectives</a:t>
            </a:r>
          </a:p>
        </p:txBody>
      </p:sp>
      <p:sp>
        <p:nvSpPr>
          <p:cNvPr id="4" name="Slide Number Placeholder 3">
            <a:extLst>
              <a:ext uri="{FF2B5EF4-FFF2-40B4-BE49-F238E27FC236}">
                <a16:creationId xmlns:a16="http://schemas.microsoft.com/office/drawing/2014/main" id="{52E941DA-4754-F076-44F2-37B090EDB711}"/>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a:t>
            </a:fld>
            <a:endParaRPr lang="en-US"/>
          </a:p>
        </p:txBody>
      </p:sp>
      <p:sp>
        <p:nvSpPr>
          <p:cNvPr id="8" name="TextBox 7">
            <a:extLst>
              <a:ext uri="{FF2B5EF4-FFF2-40B4-BE49-F238E27FC236}">
                <a16:creationId xmlns:a16="http://schemas.microsoft.com/office/drawing/2014/main" id="{AB12A8C6-A8D1-1330-D713-716467619A73}"/>
              </a:ext>
            </a:extLst>
          </p:cNvPr>
          <p:cNvSpPr txBox="1"/>
          <p:nvPr/>
        </p:nvSpPr>
        <p:spPr>
          <a:xfrm>
            <a:off x="1712541" y="3029357"/>
            <a:ext cx="5718919" cy="1554272"/>
          </a:xfrm>
          <a:prstGeom prst="rect">
            <a:avLst/>
          </a:prstGeom>
          <a:solidFill>
            <a:schemeClr val="accent1"/>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Aft>
                <a:spcPts val="600"/>
              </a:spcAft>
            </a:pPr>
            <a:r>
              <a:rPr lang="en-US" sz="2000">
                <a:solidFill>
                  <a:schemeClr val="bg1"/>
                </a:solidFill>
              </a:rPr>
              <a:t>The CTC provided statewide data on: </a:t>
            </a:r>
          </a:p>
          <a:p>
            <a:pPr marL="461963" lvl="1" indent="-122238">
              <a:spcAft>
                <a:spcPts val="600"/>
              </a:spcAft>
              <a:buFont typeface="Franklin Gothic Book" panose="020B0503020102020204" pitchFamily="34" charset="0"/>
              <a:buChar char="►"/>
            </a:pPr>
            <a:r>
              <a:rPr lang="en-US" sz="2000">
                <a:solidFill>
                  <a:schemeClr val="bg1"/>
                </a:solidFill>
              </a:rPr>
              <a:t>Teaching credentials </a:t>
            </a:r>
          </a:p>
          <a:p>
            <a:pPr marL="461963" lvl="1" indent="-122238">
              <a:spcAft>
                <a:spcPts val="600"/>
              </a:spcAft>
              <a:buFont typeface="Franklin Gothic Book" panose="020B0503020102020204" pitchFamily="34" charset="0"/>
              <a:buChar char="►"/>
            </a:pPr>
            <a:r>
              <a:rPr lang="en-US" sz="2000">
                <a:solidFill>
                  <a:schemeClr val="bg1"/>
                </a:solidFill>
              </a:rPr>
              <a:t>TPA records </a:t>
            </a:r>
          </a:p>
          <a:p>
            <a:pPr marL="461963" lvl="1" indent="-122238">
              <a:spcAft>
                <a:spcPts val="600"/>
              </a:spcAft>
              <a:buFont typeface="Franklin Gothic Book" panose="020B0503020102020204" pitchFamily="34" charset="0"/>
              <a:buChar char="►"/>
            </a:pPr>
            <a:r>
              <a:rPr lang="en-US" sz="2000">
                <a:solidFill>
                  <a:schemeClr val="bg1"/>
                </a:solidFill>
              </a:rPr>
              <a:t>Program completer surveys </a:t>
            </a:r>
          </a:p>
        </p:txBody>
      </p:sp>
    </p:spTree>
    <p:extLst>
      <p:ext uri="{BB962C8B-B14F-4D97-AF65-F5344CB8AC3E}">
        <p14:creationId xmlns:p14="http://schemas.microsoft.com/office/powerpoint/2010/main" val="39755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F18BC2-4D98-D19F-4F13-58AA21739903}"/>
              </a:ext>
            </a:extLst>
          </p:cNvPr>
          <p:cNvSpPr>
            <a:spLocks noGrp="1"/>
          </p:cNvSpPr>
          <p:nvPr>
            <p:ph type="body" idx="1"/>
          </p:nvPr>
        </p:nvSpPr>
        <p:spPr>
          <a:xfrm>
            <a:off x="628649" y="1373588"/>
            <a:ext cx="8325569" cy="3190353"/>
          </a:xfrm>
        </p:spPr>
        <p:txBody>
          <a:bodyPr/>
          <a:lstStyle/>
          <a:p>
            <a:r>
              <a:rPr lang="en-US" sz="2200" dirty="0"/>
              <a:t>Programs with lowest initial passing rates were more likely to be: </a:t>
            </a:r>
          </a:p>
          <a:p>
            <a:pPr lvl="1"/>
            <a:r>
              <a:rPr lang="en-US" sz="2200" dirty="0"/>
              <a:t>District intern programs</a:t>
            </a:r>
          </a:p>
          <a:p>
            <a:pPr lvl="1"/>
            <a:r>
              <a:rPr lang="en-US" sz="2200" dirty="0"/>
              <a:t>Small programs at private IHEs</a:t>
            </a:r>
          </a:p>
          <a:p>
            <a:r>
              <a:rPr lang="en-US" sz="2200" dirty="0"/>
              <a:t>Performance varied more among CSUs and larger private IHEs </a:t>
            </a:r>
          </a:p>
          <a:p>
            <a:r>
              <a:rPr lang="en-US" sz="2200" dirty="0"/>
              <a:t>UC programs had higher average passing rates</a:t>
            </a:r>
          </a:p>
        </p:txBody>
      </p:sp>
      <p:sp>
        <p:nvSpPr>
          <p:cNvPr id="3" name="Title 2">
            <a:extLst>
              <a:ext uri="{FF2B5EF4-FFF2-40B4-BE49-F238E27FC236}">
                <a16:creationId xmlns:a16="http://schemas.microsoft.com/office/drawing/2014/main" id="{5703E900-8DBC-2D1D-2D41-B69650AD9351}"/>
              </a:ext>
            </a:extLst>
          </p:cNvPr>
          <p:cNvSpPr>
            <a:spLocks noGrp="1"/>
          </p:cNvSpPr>
          <p:nvPr>
            <p:ph type="title"/>
          </p:nvPr>
        </p:nvSpPr>
        <p:spPr/>
        <p:txBody>
          <a:bodyPr>
            <a:normAutofit fontScale="90000"/>
          </a:bodyPr>
          <a:lstStyle/>
          <a:p>
            <a:r>
              <a:rPr lang="en-US"/>
              <a:t>Characteristics of programs with the highest and lowest passing rates </a:t>
            </a:r>
          </a:p>
        </p:txBody>
      </p:sp>
      <p:sp>
        <p:nvSpPr>
          <p:cNvPr id="4" name="Slide Number Placeholder 3">
            <a:extLst>
              <a:ext uri="{FF2B5EF4-FFF2-40B4-BE49-F238E27FC236}">
                <a16:creationId xmlns:a16="http://schemas.microsoft.com/office/drawing/2014/main" id="{CC3E8DEA-A6DE-ABBB-7BB3-B73FC734117E}"/>
              </a:ext>
            </a:extLst>
          </p:cNvPr>
          <p:cNvSpPr>
            <a:spLocks noGrp="1"/>
          </p:cNvSpPr>
          <p:nvPr>
            <p:ph type="sldNum" sz="quarter" idx="4"/>
          </p:nvPr>
        </p:nvSpPr>
        <p:spPr/>
        <p:txBody>
          <a:bodyPr/>
          <a:lstStyle/>
          <a:p>
            <a:fld id="{8FE50164-6C9E-C94E-8935-7483CE1EEFCA}" type="slidenum">
              <a:rPr lang="en-US" smtClean="0"/>
              <a:pPr/>
              <a:t>20</a:t>
            </a:fld>
            <a:endParaRPr lang="en-US">
              <a:latin typeface="+mn-lt"/>
            </a:endParaRPr>
          </a:p>
        </p:txBody>
      </p:sp>
      <p:sp>
        <p:nvSpPr>
          <p:cNvPr id="9" name="Rectangle: Rounded Corners 8">
            <a:extLst>
              <a:ext uri="{FF2B5EF4-FFF2-40B4-BE49-F238E27FC236}">
                <a16:creationId xmlns:a16="http://schemas.microsoft.com/office/drawing/2014/main" id="{1B3A253D-DA11-9D80-C310-88C70D5C3CC0}"/>
              </a:ext>
            </a:extLst>
          </p:cNvPr>
          <p:cNvSpPr/>
          <p:nvPr/>
        </p:nvSpPr>
        <p:spPr>
          <a:xfrm>
            <a:off x="1651958" y="3965257"/>
            <a:ext cx="5840083" cy="6211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See tables at the end of the slide deck for more detailed information</a:t>
            </a:r>
          </a:p>
          <a:p>
            <a:pPr algn="ctr"/>
            <a:r>
              <a:rPr lang="en-US" dirty="0"/>
              <a:t>on programs with different passing rates </a:t>
            </a:r>
          </a:p>
        </p:txBody>
      </p:sp>
    </p:spTree>
    <p:extLst>
      <p:ext uri="{BB962C8B-B14F-4D97-AF65-F5344CB8AC3E}">
        <p14:creationId xmlns:p14="http://schemas.microsoft.com/office/powerpoint/2010/main" val="226575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B059-B1A3-1FF8-0605-DD0D49269280}"/>
              </a:ext>
            </a:extLst>
          </p:cNvPr>
          <p:cNvSpPr>
            <a:spLocks noGrp="1"/>
          </p:cNvSpPr>
          <p:nvPr>
            <p:ph type="ctrTitle"/>
          </p:nvPr>
        </p:nvSpPr>
        <p:spPr/>
        <p:txBody>
          <a:bodyPr/>
          <a:lstStyle/>
          <a:p>
            <a:r>
              <a:rPr lang="en-US"/>
              <a:t>Differences by preparation experiences </a:t>
            </a:r>
          </a:p>
        </p:txBody>
      </p:sp>
    </p:spTree>
    <p:extLst>
      <p:ext uri="{BB962C8B-B14F-4D97-AF65-F5344CB8AC3E}">
        <p14:creationId xmlns:p14="http://schemas.microsoft.com/office/powerpoint/2010/main" val="286577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CCAA886-0BE2-42F5-8637-73824CF373C0}"/>
              </a:ext>
            </a:extLst>
          </p:cNvPr>
          <p:cNvSpPr>
            <a:spLocks noGrp="1"/>
          </p:cNvSpPr>
          <p:nvPr>
            <p:ph type="body" idx="1"/>
          </p:nvPr>
        </p:nvSpPr>
        <p:spPr>
          <a:xfrm>
            <a:off x="628650" y="1373588"/>
            <a:ext cx="2494112" cy="3190353"/>
          </a:xfrm>
        </p:spPr>
        <p:txBody>
          <a:bodyPr/>
          <a:lstStyle/>
          <a:p>
            <a:pPr marL="114300" indent="0">
              <a:buNone/>
            </a:pPr>
            <a:r>
              <a:rPr lang="en-US" dirty="0"/>
              <a:t>Program completer survey asks about:</a:t>
            </a:r>
          </a:p>
          <a:p>
            <a:r>
              <a:rPr lang="en-US" dirty="0"/>
              <a:t>TPA preparation </a:t>
            </a:r>
          </a:p>
          <a:p>
            <a:r>
              <a:rPr lang="en-US" dirty="0"/>
              <a:t>TPA purpose</a:t>
            </a:r>
          </a:p>
          <a:p>
            <a:r>
              <a:rPr lang="en-US" dirty="0"/>
              <a:t>TPA tasks</a:t>
            </a:r>
          </a:p>
          <a:p>
            <a:r>
              <a:rPr lang="en-US" dirty="0"/>
              <a:t>TPA scoring rubrics</a:t>
            </a:r>
          </a:p>
          <a:p>
            <a:r>
              <a:rPr lang="en-US" dirty="0"/>
              <a:t>TPA submission &amp; scoring process </a:t>
            </a:r>
          </a:p>
          <a:p>
            <a:r>
              <a:rPr lang="en-US" dirty="0"/>
              <a:t>TPA remediation </a:t>
            </a:r>
          </a:p>
        </p:txBody>
      </p:sp>
      <p:sp>
        <p:nvSpPr>
          <p:cNvPr id="3" name="Title 2">
            <a:extLst>
              <a:ext uri="{FF2B5EF4-FFF2-40B4-BE49-F238E27FC236}">
                <a16:creationId xmlns:a16="http://schemas.microsoft.com/office/drawing/2014/main" id="{EC698BD7-6795-3212-43BE-557DF1774404}"/>
              </a:ext>
            </a:extLst>
          </p:cNvPr>
          <p:cNvSpPr>
            <a:spLocks noGrp="1"/>
          </p:cNvSpPr>
          <p:nvPr>
            <p:ph type="title"/>
          </p:nvPr>
        </p:nvSpPr>
        <p:spPr>
          <a:xfrm>
            <a:off x="628650" y="274638"/>
            <a:ext cx="7886700" cy="993775"/>
          </a:xfrm>
        </p:spPr>
        <p:txBody>
          <a:bodyPr>
            <a:noAutofit/>
          </a:bodyPr>
          <a:lstStyle/>
          <a:p>
            <a:r>
              <a:rPr lang="en-US" sz="2900"/>
              <a:t>Two-thirds of preparation completers reported being well supported by their program to take the TPA.</a:t>
            </a:r>
          </a:p>
        </p:txBody>
      </p:sp>
      <p:sp>
        <p:nvSpPr>
          <p:cNvPr id="4" name="Slide Number Placeholder 3">
            <a:extLst>
              <a:ext uri="{FF2B5EF4-FFF2-40B4-BE49-F238E27FC236}">
                <a16:creationId xmlns:a16="http://schemas.microsoft.com/office/drawing/2014/main" id="{F312283C-6016-F0D1-5772-D7F6AB82D48A}"/>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22</a:t>
            </a:fld>
            <a:endParaRPr lang="en-US"/>
          </a:p>
        </p:txBody>
      </p:sp>
      <p:sp>
        <p:nvSpPr>
          <p:cNvPr id="6" name="TextBox 5">
            <a:extLst>
              <a:ext uri="{FF2B5EF4-FFF2-40B4-BE49-F238E27FC236}">
                <a16:creationId xmlns:a16="http://schemas.microsoft.com/office/drawing/2014/main" id="{070BAABA-895B-C110-675F-6CF41F63208B}"/>
              </a:ext>
            </a:extLst>
          </p:cNvPr>
          <p:cNvSpPr txBox="1"/>
          <p:nvPr/>
        </p:nvSpPr>
        <p:spPr>
          <a:xfrm>
            <a:off x="3697527" y="4815388"/>
            <a:ext cx="4523447" cy="222112"/>
          </a:xfrm>
          <a:prstGeom prst="rect">
            <a:avLst/>
          </a:prstGeom>
          <a:noFill/>
        </p:spPr>
        <p:txBody>
          <a:bodyPr wrap="square">
            <a:spAutoFit/>
          </a:bodyPr>
          <a:lstStyle/>
          <a:p>
            <a:pPr>
              <a:lnSpc>
                <a:spcPct val="115000"/>
              </a:lnSpc>
              <a:spcBef>
                <a:spcPts val="600"/>
              </a:spcBef>
              <a:spcAft>
                <a:spcPts val="600"/>
              </a:spcAft>
            </a:pPr>
            <a:r>
              <a:rPr lang="en-US" sz="800">
                <a:latin typeface="+mn-lt"/>
                <a:ea typeface="Times New Roman" panose="02020603050405020304" pitchFamily="18" charset="0"/>
              </a:rPr>
              <a:t>Source: Learning Policy Institute analysis of Commission on Teacher Credentialing data (2024).</a:t>
            </a:r>
          </a:p>
        </p:txBody>
      </p:sp>
      <p:pic>
        <p:nvPicPr>
          <p:cNvPr id="7" name="Picture 6">
            <a:extLst>
              <a:ext uri="{FF2B5EF4-FFF2-40B4-BE49-F238E27FC236}">
                <a16:creationId xmlns:a16="http://schemas.microsoft.com/office/drawing/2014/main" id="{759ED208-B25C-1F72-71BD-C417A60629B7}"/>
              </a:ext>
            </a:extLst>
          </p:cNvPr>
          <p:cNvPicPr>
            <a:picLocks noChangeAspect="1"/>
          </p:cNvPicPr>
          <p:nvPr/>
        </p:nvPicPr>
        <p:blipFill>
          <a:blip r:embed="rId3"/>
          <a:stretch>
            <a:fillRect/>
          </a:stretch>
        </p:blipFill>
        <p:spPr>
          <a:xfrm>
            <a:off x="3223001" y="1161455"/>
            <a:ext cx="4997973" cy="3652364"/>
          </a:xfrm>
          <a:prstGeom prst="rect">
            <a:avLst/>
          </a:prstGeom>
        </p:spPr>
      </p:pic>
    </p:spTree>
    <p:extLst>
      <p:ext uri="{BB962C8B-B14F-4D97-AF65-F5344CB8AC3E}">
        <p14:creationId xmlns:p14="http://schemas.microsoft.com/office/powerpoint/2010/main" val="23209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A9D64B-56CA-A60F-94EF-B20478EA63B5}"/>
              </a:ext>
            </a:extLst>
          </p:cNvPr>
          <p:cNvSpPr>
            <a:spLocks noGrp="1"/>
          </p:cNvSpPr>
          <p:nvPr>
            <p:ph type="title"/>
          </p:nvPr>
        </p:nvSpPr>
        <p:spPr>
          <a:xfrm>
            <a:off x="628650" y="274638"/>
            <a:ext cx="7886700" cy="993775"/>
          </a:xfrm>
        </p:spPr>
        <p:txBody>
          <a:bodyPr>
            <a:noAutofit/>
          </a:bodyPr>
          <a:lstStyle/>
          <a:p>
            <a:r>
              <a:rPr lang="en-US" sz="2200"/>
              <a:t>Candidates who attended programs with higher ratings on TPA support were more likely to pass a TPA, on average, than those attending the lowest-rated programs.</a:t>
            </a:r>
          </a:p>
        </p:txBody>
      </p:sp>
      <p:sp>
        <p:nvSpPr>
          <p:cNvPr id="4" name="Slide Number Placeholder 3">
            <a:extLst>
              <a:ext uri="{FF2B5EF4-FFF2-40B4-BE49-F238E27FC236}">
                <a16:creationId xmlns:a16="http://schemas.microsoft.com/office/drawing/2014/main" id="{09A63393-2E13-4243-73BF-069F0ADF3585}"/>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23</a:t>
            </a:fld>
            <a:endParaRPr lang="en-US"/>
          </a:p>
        </p:txBody>
      </p:sp>
      <p:pic>
        <p:nvPicPr>
          <p:cNvPr id="9" name="Picture 8">
            <a:extLst>
              <a:ext uri="{FF2B5EF4-FFF2-40B4-BE49-F238E27FC236}">
                <a16:creationId xmlns:a16="http://schemas.microsoft.com/office/drawing/2014/main" id="{76DB86F6-1430-194B-97F0-CB36C504B3E8}"/>
              </a:ext>
            </a:extLst>
          </p:cNvPr>
          <p:cNvPicPr>
            <a:picLocks noChangeAspect="1"/>
          </p:cNvPicPr>
          <p:nvPr/>
        </p:nvPicPr>
        <p:blipFill>
          <a:blip r:embed="rId3"/>
          <a:stretch>
            <a:fillRect/>
          </a:stretch>
        </p:blipFill>
        <p:spPr>
          <a:xfrm>
            <a:off x="1756581" y="1316736"/>
            <a:ext cx="5783016" cy="3474720"/>
          </a:xfrm>
          <a:prstGeom prst="rect">
            <a:avLst/>
          </a:prstGeom>
        </p:spPr>
      </p:pic>
      <p:sp>
        <p:nvSpPr>
          <p:cNvPr id="10" name="TextBox 9">
            <a:extLst>
              <a:ext uri="{FF2B5EF4-FFF2-40B4-BE49-F238E27FC236}">
                <a16:creationId xmlns:a16="http://schemas.microsoft.com/office/drawing/2014/main" id="{4B28A07D-CE0B-5088-B5E8-09783BE13CA5}"/>
              </a:ext>
            </a:extLst>
          </p:cNvPr>
          <p:cNvSpPr txBox="1"/>
          <p:nvPr/>
        </p:nvSpPr>
        <p:spPr>
          <a:xfrm>
            <a:off x="2264901" y="4748798"/>
            <a:ext cx="5461679" cy="338554"/>
          </a:xfrm>
          <a:prstGeom prst="rect">
            <a:avLst/>
          </a:prstGeom>
          <a:noFill/>
        </p:spPr>
        <p:txBody>
          <a:bodyPr wrap="square">
            <a:spAutoFit/>
          </a:bodyPr>
          <a:lstStyle/>
          <a:p>
            <a:pPr algn="ctr"/>
            <a:r>
              <a:rPr lang="en-US" sz="800" dirty="0">
                <a:latin typeface="+mn-lt"/>
                <a:ea typeface="Times New Roman" panose="02020603050405020304" pitchFamily="18" charset="0"/>
              </a:rPr>
              <a:t>Asterisks illustrate statistical significance, with * indicating p &lt; .05, ** indicating p &lt; .01, and *** indicating p &lt; .001.</a:t>
            </a:r>
          </a:p>
          <a:p>
            <a:pPr algn="ct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40720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29ABE0-7CA4-A5BF-D700-7687D1C28514}"/>
              </a:ext>
            </a:extLst>
          </p:cNvPr>
          <p:cNvSpPr>
            <a:spLocks noGrp="1"/>
          </p:cNvSpPr>
          <p:nvPr>
            <p:ph type="title"/>
          </p:nvPr>
        </p:nvSpPr>
        <p:spPr>
          <a:xfrm>
            <a:off x="628650" y="274638"/>
            <a:ext cx="7886700" cy="993775"/>
          </a:xfrm>
        </p:spPr>
        <p:txBody>
          <a:bodyPr>
            <a:noAutofit/>
          </a:bodyPr>
          <a:lstStyle/>
          <a:p>
            <a:r>
              <a:rPr lang="en-US" sz="2200"/>
              <a:t>Multiple subject and education specialist candidates from the highest-rated programs for preparation in literacy and math were more likely to pass the TPA, on average, than completers from the lowest-rated programs.</a:t>
            </a:r>
          </a:p>
        </p:txBody>
      </p:sp>
      <p:sp>
        <p:nvSpPr>
          <p:cNvPr id="4" name="Slide Number Placeholder 3">
            <a:extLst>
              <a:ext uri="{FF2B5EF4-FFF2-40B4-BE49-F238E27FC236}">
                <a16:creationId xmlns:a16="http://schemas.microsoft.com/office/drawing/2014/main" id="{921EB8D0-1C32-F842-E074-7AF0BD2000E6}"/>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24</a:t>
            </a:fld>
            <a:endParaRPr lang="en-US"/>
          </a:p>
        </p:txBody>
      </p:sp>
      <p:pic>
        <p:nvPicPr>
          <p:cNvPr id="8" name="Picture 7">
            <a:extLst>
              <a:ext uri="{FF2B5EF4-FFF2-40B4-BE49-F238E27FC236}">
                <a16:creationId xmlns:a16="http://schemas.microsoft.com/office/drawing/2014/main" id="{FAD7EED1-ED64-2FA8-4B94-D36210894F35}"/>
              </a:ext>
            </a:extLst>
          </p:cNvPr>
          <p:cNvPicPr>
            <a:picLocks noChangeAspect="1"/>
          </p:cNvPicPr>
          <p:nvPr/>
        </p:nvPicPr>
        <p:blipFill>
          <a:blip r:embed="rId3"/>
          <a:stretch>
            <a:fillRect/>
          </a:stretch>
        </p:blipFill>
        <p:spPr>
          <a:xfrm>
            <a:off x="1884871" y="1432136"/>
            <a:ext cx="5374257" cy="3381683"/>
          </a:xfrm>
          <a:prstGeom prst="rect">
            <a:avLst/>
          </a:prstGeom>
        </p:spPr>
      </p:pic>
      <p:sp>
        <p:nvSpPr>
          <p:cNvPr id="2" name="TextBox 1">
            <a:extLst>
              <a:ext uri="{FF2B5EF4-FFF2-40B4-BE49-F238E27FC236}">
                <a16:creationId xmlns:a16="http://schemas.microsoft.com/office/drawing/2014/main" id="{9E5B2EBB-BD1D-0513-51D9-E7D81579FC1E}"/>
              </a:ext>
            </a:extLst>
          </p:cNvPr>
          <p:cNvSpPr txBox="1"/>
          <p:nvPr/>
        </p:nvSpPr>
        <p:spPr>
          <a:xfrm>
            <a:off x="1974971" y="4763666"/>
            <a:ext cx="5461679" cy="338554"/>
          </a:xfrm>
          <a:prstGeom prst="rect">
            <a:avLst/>
          </a:prstGeom>
          <a:noFill/>
        </p:spPr>
        <p:txBody>
          <a:bodyPr wrap="square">
            <a:spAutoFit/>
          </a:bodyPr>
          <a:lstStyle/>
          <a:p>
            <a:pPr algn="ctr"/>
            <a:r>
              <a:rPr lang="en-US" sz="800" dirty="0">
                <a:latin typeface="+mn-lt"/>
                <a:ea typeface="Times New Roman" panose="02020603050405020304" pitchFamily="18" charset="0"/>
              </a:rPr>
              <a:t>Asterisks illustrate statistical significance, with * indicating p &lt; .05, ** indicating p &lt; .01, and *** indicating p &lt; .001.</a:t>
            </a:r>
          </a:p>
          <a:p>
            <a:pPr algn="ct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10413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D9E0D-FABC-4769-4A18-7E33D3240BE6}"/>
              </a:ext>
            </a:extLst>
          </p:cNvPr>
          <p:cNvSpPr>
            <a:spLocks noGrp="1"/>
          </p:cNvSpPr>
          <p:nvPr>
            <p:ph type="title"/>
          </p:nvPr>
        </p:nvSpPr>
        <p:spPr>
          <a:xfrm>
            <a:off x="628650" y="274638"/>
            <a:ext cx="7886700" cy="993775"/>
          </a:xfrm>
        </p:spPr>
        <p:txBody>
          <a:bodyPr>
            <a:noAutofit/>
          </a:bodyPr>
          <a:lstStyle/>
          <a:p>
            <a:r>
              <a:rPr lang="en-US" sz="2200"/>
              <a:t>Preservice candidates from the highest-rated programs for providing sufficient clinical feedback were more likely to pass the TPA, on average, than completers from the lowest-rated programs.</a:t>
            </a:r>
          </a:p>
        </p:txBody>
      </p:sp>
      <p:sp>
        <p:nvSpPr>
          <p:cNvPr id="4" name="Slide Number Placeholder 3">
            <a:extLst>
              <a:ext uri="{FF2B5EF4-FFF2-40B4-BE49-F238E27FC236}">
                <a16:creationId xmlns:a16="http://schemas.microsoft.com/office/drawing/2014/main" id="{1E04444A-17A1-D2BE-7E2C-3C762DFE5167}"/>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25</a:t>
            </a:fld>
            <a:endParaRPr lang="en-US"/>
          </a:p>
        </p:txBody>
      </p:sp>
      <p:pic>
        <p:nvPicPr>
          <p:cNvPr id="6" name="Picture 5">
            <a:extLst>
              <a:ext uri="{FF2B5EF4-FFF2-40B4-BE49-F238E27FC236}">
                <a16:creationId xmlns:a16="http://schemas.microsoft.com/office/drawing/2014/main" id="{3AF69540-1C95-8290-4CA7-33C87EA755D0}"/>
              </a:ext>
            </a:extLst>
          </p:cNvPr>
          <p:cNvPicPr>
            <a:picLocks noChangeAspect="1"/>
          </p:cNvPicPr>
          <p:nvPr/>
        </p:nvPicPr>
        <p:blipFill>
          <a:blip r:embed="rId3"/>
          <a:stretch>
            <a:fillRect/>
          </a:stretch>
        </p:blipFill>
        <p:spPr>
          <a:xfrm>
            <a:off x="1828800" y="1462646"/>
            <a:ext cx="5486400" cy="3306950"/>
          </a:xfrm>
          <a:prstGeom prst="rect">
            <a:avLst/>
          </a:prstGeom>
        </p:spPr>
      </p:pic>
      <p:sp>
        <p:nvSpPr>
          <p:cNvPr id="2" name="TextBox 1">
            <a:extLst>
              <a:ext uri="{FF2B5EF4-FFF2-40B4-BE49-F238E27FC236}">
                <a16:creationId xmlns:a16="http://schemas.microsoft.com/office/drawing/2014/main" id="{A3298F37-9E66-C62C-71FC-99EA01196048}"/>
              </a:ext>
            </a:extLst>
          </p:cNvPr>
          <p:cNvSpPr txBox="1"/>
          <p:nvPr/>
        </p:nvSpPr>
        <p:spPr>
          <a:xfrm>
            <a:off x="2049312" y="4769596"/>
            <a:ext cx="5461679" cy="338554"/>
          </a:xfrm>
          <a:prstGeom prst="rect">
            <a:avLst/>
          </a:prstGeom>
          <a:noFill/>
        </p:spPr>
        <p:txBody>
          <a:bodyPr wrap="square">
            <a:spAutoFit/>
          </a:bodyPr>
          <a:lstStyle/>
          <a:p>
            <a:pPr algn="ctr"/>
            <a:r>
              <a:rPr lang="en-US" sz="800" dirty="0">
                <a:latin typeface="+mn-lt"/>
                <a:ea typeface="Times New Roman" panose="02020603050405020304" pitchFamily="18" charset="0"/>
              </a:rPr>
              <a:t>Asterisks illustrate statistical significance, with * indicating p &lt; .05, ** indicating p &lt; .01, and *** indicating p &lt; .001.</a:t>
            </a:r>
          </a:p>
          <a:p>
            <a:pPr algn="ctr"/>
            <a:r>
              <a:rPr lang="en-US" sz="8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30103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006DB8-BCA8-77A1-55B9-AEBC764D3273}"/>
              </a:ext>
            </a:extLst>
          </p:cNvPr>
          <p:cNvSpPr>
            <a:spLocks noGrp="1"/>
          </p:cNvSpPr>
          <p:nvPr>
            <p:ph type="body" idx="1"/>
          </p:nvPr>
        </p:nvSpPr>
        <p:spPr>
          <a:xfrm>
            <a:off x="628650" y="1052424"/>
            <a:ext cx="8279376" cy="3511640"/>
          </a:xfrm>
        </p:spPr>
        <p:txBody>
          <a:bodyPr/>
          <a:lstStyle/>
          <a:p>
            <a:r>
              <a:rPr lang="en-US" b="1" dirty="0"/>
              <a:t>During the 2021-22 and 2022-23 years, more than 90% of California candidates are passing a TPA across all their attempts. </a:t>
            </a:r>
          </a:p>
          <a:p>
            <a:pPr lvl="1"/>
            <a:r>
              <a:rPr lang="en-US" sz="1300" dirty="0"/>
              <a:t>More than 85% of candidates passing on first two attempts </a:t>
            </a:r>
          </a:p>
          <a:p>
            <a:pPr lvl="1"/>
            <a:r>
              <a:rPr lang="en-US" sz="1300" dirty="0"/>
              <a:t>Higher passing rates among preservice candidates </a:t>
            </a:r>
          </a:p>
          <a:p>
            <a:r>
              <a:rPr lang="en-US" b="1" dirty="0"/>
              <a:t>Preparation experiences matter for TPA performance, including:</a:t>
            </a:r>
          </a:p>
          <a:p>
            <a:pPr lvl="1"/>
            <a:r>
              <a:rPr lang="en-US" sz="1300" dirty="0"/>
              <a:t>Programmatic support around TPAs </a:t>
            </a:r>
          </a:p>
          <a:p>
            <a:pPr lvl="1"/>
            <a:r>
              <a:rPr lang="en-US" sz="1300" dirty="0"/>
              <a:t>Content-specific training in literacy and math</a:t>
            </a:r>
          </a:p>
          <a:p>
            <a:pPr lvl="1"/>
            <a:r>
              <a:rPr lang="en-US" sz="1300" dirty="0"/>
              <a:t>Sufficient clinical feedback (i.e., receiving feedback on instruction at least 5 times)</a:t>
            </a:r>
          </a:p>
          <a:p>
            <a:r>
              <a:rPr lang="en-US" b="1" dirty="0"/>
              <a:t>While many programs are very successful in ensuring their candidates pass TPAs, there is a subset of programs that may need further support.</a:t>
            </a:r>
          </a:p>
          <a:p>
            <a:pPr lvl="1"/>
            <a:r>
              <a:rPr lang="en-US" sz="1300" dirty="0"/>
              <a:t>Nearly one-quarter of programs have all tested candidates pass while about one-tenth of programs have less than 80% of candidates pass across all attempts. </a:t>
            </a:r>
          </a:p>
          <a:p>
            <a:pPr lvl="1"/>
            <a:r>
              <a:rPr lang="en-US" sz="1300" dirty="0"/>
              <a:t>Multiple subject and internship programs have lower passing rates, on average, but there is wide variation in passing rates across programs</a:t>
            </a:r>
          </a:p>
        </p:txBody>
      </p:sp>
      <p:sp>
        <p:nvSpPr>
          <p:cNvPr id="3" name="Title 2">
            <a:extLst>
              <a:ext uri="{FF2B5EF4-FFF2-40B4-BE49-F238E27FC236}">
                <a16:creationId xmlns:a16="http://schemas.microsoft.com/office/drawing/2014/main" id="{1AC8FE33-6E42-C5C1-A85C-4C8671163D09}"/>
              </a:ext>
            </a:extLst>
          </p:cNvPr>
          <p:cNvSpPr>
            <a:spLocks noGrp="1"/>
          </p:cNvSpPr>
          <p:nvPr>
            <p:ph type="title"/>
          </p:nvPr>
        </p:nvSpPr>
        <p:spPr>
          <a:xfrm>
            <a:off x="628650" y="274638"/>
            <a:ext cx="7886700" cy="993775"/>
          </a:xfrm>
        </p:spPr>
        <p:txBody>
          <a:bodyPr/>
          <a:lstStyle/>
          <a:p>
            <a:r>
              <a:rPr lang="en-US" dirty="0"/>
              <a:t>Summary of Findings </a:t>
            </a:r>
          </a:p>
        </p:txBody>
      </p:sp>
      <p:sp>
        <p:nvSpPr>
          <p:cNvPr id="4" name="Slide Number Placeholder 3">
            <a:extLst>
              <a:ext uri="{FF2B5EF4-FFF2-40B4-BE49-F238E27FC236}">
                <a16:creationId xmlns:a16="http://schemas.microsoft.com/office/drawing/2014/main" id="{7726BC83-A25C-F080-4617-2B64388DEA40}"/>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26</a:t>
            </a:fld>
            <a:endParaRPr lang="en-US"/>
          </a:p>
        </p:txBody>
      </p:sp>
    </p:spTree>
    <p:extLst>
      <p:ext uri="{BB962C8B-B14F-4D97-AF65-F5344CB8AC3E}">
        <p14:creationId xmlns:p14="http://schemas.microsoft.com/office/powerpoint/2010/main" val="854383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8124E-7EC1-60D7-5A57-BCAF9F75F9A3}"/>
              </a:ext>
            </a:extLst>
          </p:cNvPr>
          <p:cNvSpPr>
            <a:spLocks noGrp="1"/>
          </p:cNvSpPr>
          <p:nvPr>
            <p:ph type="body" idx="1"/>
          </p:nvPr>
        </p:nvSpPr>
        <p:spPr/>
        <p:txBody>
          <a:bodyPr/>
          <a:lstStyle/>
          <a:p>
            <a:r>
              <a:rPr lang="en-US" dirty="0"/>
              <a:t>The California Commission on Teacher Credentialing is well positioned to target supports for programs with low pass rates and ensure that program standards are being met as well as create opportunities to learn from programs with demonstrated success with TPAs.</a:t>
            </a:r>
          </a:p>
          <a:p>
            <a:endParaRPr lang="en-US" sz="900" dirty="0"/>
          </a:p>
          <a:p>
            <a:r>
              <a:rPr lang="en-US" dirty="0"/>
              <a:t>Certain recent state investments reduce barriers to successful TPA performance and completion of licensure requirements: </a:t>
            </a:r>
          </a:p>
          <a:p>
            <a:pPr lvl="1"/>
            <a:r>
              <a:rPr lang="en-US" dirty="0"/>
              <a:t>Golden State Teacher Grant Program and Teacher Residency Grant Program offset the cost of preservice preparation </a:t>
            </a:r>
          </a:p>
          <a:p>
            <a:pPr lvl="1"/>
            <a:r>
              <a:rPr lang="en-US" dirty="0"/>
              <a:t>State funding to waive assessment fees for all candidates </a:t>
            </a:r>
            <a:endParaRPr lang="en-US" b="1" dirty="0"/>
          </a:p>
        </p:txBody>
      </p:sp>
      <p:sp>
        <p:nvSpPr>
          <p:cNvPr id="3" name="Title 2">
            <a:extLst>
              <a:ext uri="{FF2B5EF4-FFF2-40B4-BE49-F238E27FC236}">
                <a16:creationId xmlns:a16="http://schemas.microsoft.com/office/drawing/2014/main" id="{E70787F2-D849-98AE-EE59-66F778B4EFD9}"/>
              </a:ext>
            </a:extLst>
          </p:cNvPr>
          <p:cNvSpPr>
            <a:spLocks noGrp="1"/>
          </p:cNvSpPr>
          <p:nvPr>
            <p:ph type="title"/>
          </p:nvPr>
        </p:nvSpPr>
        <p:spPr/>
        <p:txBody>
          <a:bodyPr>
            <a:normAutofit/>
          </a:bodyPr>
          <a:lstStyle/>
          <a:p>
            <a:r>
              <a:rPr lang="en-US">
                <a:cs typeface="Arial"/>
              </a:rPr>
              <a:t>Implications for Policy </a:t>
            </a:r>
          </a:p>
        </p:txBody>
      </p:sp>
      <p:sp>
        <p:nvSpPr>
          <p:cNvPr id="4" name="Slide Number Placeholder 3">
            <a:extLst>
              <a:ext uri="{FF2B5EF4-FFF2-40B4-BE49-F238E27FC236}">
                <a16:creationId xmlns:a16="http://schemas.microsoft.com/office/drawing/2014/main" id="{7FE2152F-5E02-F2E9-A118-C15C9E95D7FA}"/>
              </a:ext>
            </a:extLst>
          </p:cNvPr>
          <p:cNvSpPr>
            <a:spLocks noGrp="1"/>
          </p:cNvSpPr>
          <p:nvPr>
            <p:ph type="sldNum" sz="quarter" idx="4"/>
          </p:nvPr>
        </p:nvSpPr>
        <p:spPr/>
        <p:txBody>
          <a:bodyPr/>
          <a:lstStyle/>
          <a:p>
            <a:fld id="{8FE50164-6C9E-C94E-8935-7483CE1EEFCA}" type="slidenum">
              <a:rPr lang="en-US" smtClean="0"/>
              <a:pPr/>
              <a:t>27</a:t>
            </a:fld>
            <a:endParaRPr lang="en-US">
              <a:latin typeface="+mn-lt"/>
            </a:endParaRPr>
          </a:p>
        </p:txBody>
      </p:sp>
    </p:spTree>
    <p:extLst>
      <p:ext uri="{BB962C8B-B14F-4D97-AF65-F5344CB8AC3E}">
        <p14:creationId xmlns:p14="http://schemas.microsoft.com/office/powerpoint/2010/main" val="1312978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21"/>
          <p:cNvSpPr txBox="1">
            <a:spLocks noGrp="1"/>
          </p:cNvSpPr>
          <p:nvPr>
            <p:ph type="body" idx="1"/>
          </p:nvPr>
        </p:nvSpPr>
        <p:spPr>
          <a:xfrm>
            <a:off x="361149" y="1672683"/>
            <a:ext cx="3957277" cy="2891258"/>
          </a:xfrm>
        </p:spPr>
        <p:txBody>
          <a:bodyPr spcFirstLastPara="1" wrap="square" lIns="91425" tIns="91425" rIns="91425" bIns="91425" anchor="t" anchorCtr="0">
            <a:noAutofit/>
          </a:bodyPr>
          <a:lstStyle/>
          <a:p>
            <a:pPr marL="114300" lvl="0" indent="0">
              <a:buNone/>
            </a:pPr>
            <a:endParaRPr lang="en-US" dirty="0"/>
          </a:p>
          <a:p>
            <a:pPr marL="114300" lvl="0" indent="0">
              <a:buNone/>
            </a:pPr>
            <a:r>
              <a:rPr lang="en-US" dirty="0"/>
              <a:t>Susan K. Patrick</a:t>
            </a:r>
          </a:p>
          <a:p>
            <a:pPr marL="114300" lvl="0" indent="0">
              <a:buNone/>
            </a:pPr>
            <a:r>
              <a:rPr lang="en-US" dirty="0"/>
              <a:t>spatrick@learningpolicyinstitute.org</a:t>
            </a:r>
          </a:p>
        </p:txBody>
      </p:sp>
      <p:sp>
        <p:nvSpPr>
          <p:cNvPr id="161" name="Google Shape;161;p21"/>
          <p:cNvSpPr txBox="1">
            <a:spLocks noGrp="1"/>
          </p:cNvSpPr>
          <p:nvPr>
            <p:ph type="title"/>
          </p:nvPr>
        </p:nvSpPr>
        <p:spPr>
          <a:xfrm>
            <a:off x="361149" y="274638"/>
            <a:ext cx="3957277" cy="1635938"/>
          </a:xfrm>
        </p:spPr>
        <p:txBody>
          <a:bodyPr spcFirstLastPara="1" wrap="square" lIns="91425" tIns="91425" rIns="91425" bIns="91425" anchor="b" anchorCtr="0">
            <a:noAutofit/>
          </a:bodyPr>
          <a:lstStyle/>
          <a:p>
            <a:pPr lvl="0"/>
            <a:r>
              <a:rPr lang="en-US" dirty="0"/>
              <a:t>Follow-up and Questions:</a:t>
            </a:r>
          </a:p>
        </p:txBody>
      </p:sp>
      <p:sp>
        <p:nvSpPr>
          <p:cNvPr id="164" name="Google Shape;164;p21"/>
          <p:cNvSpPr txBox="1">
            <a:spLocks noGrp="1"/>
          </p:cNvSpPr>
          <p:nvPr>
            <p:ph type="sldNum" sz="quarter" idx="4"/>
          </p:nvPr>
        </p:nvSpPr>
        <p:spPr>
          <a:xfrm>
            <a:off x="3916824" y="4700016"/>
            <a:ext cx="548640" cy="313500"/>
          </a:xfrm>
        </p:spPr>
        <p:txBody>
          <a:bodyPr spcFirstLastPara="1" wrap="square" lIns="91425" tIns="91425" rIns="91425" bIns="91425" anchor="t" anchorCtr="0">
            <a:noAutofit/>
          </a:bodyPr>
          <a:lstStyle/>
          <a:p>
            <a:pPr lvl="0"/>
            <a:fld id="{00000000-1234-1234-1234-123412341234}" type="slidenum">
              <a:rPr lang="en" smtClean="0"/>
              <a:pPr lvl="0"/>
              <a:t>28</a:t>
            </a:fld>
            <a:endParaRPr lang="e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B742-BA75-E49F-CA32-0677AD72D57A}"/>
              </a:ext>
            </a:extLst>
          </p:cNvPr>
          <p:cNvSpPr>
            <a:spLocks noGrp="1"/>
          </p:cNvSpPr>
          <p:nvPr>
            <p:ph type="ctrTitle"/>
          </p:nvPr>
        </p:nvSpPr>
        <p:spPr/>
        <p:txBody>
          <a:bodyPr/>
          <a:lstStyle/>
          <a:p>
            <a:r>
              <a:rPr lang="en-US"/>
              <a:t>Appendix Slides</a:t>
            </a:r>
          </a:p>
        </p:txBody>
      </p:sp>
    </p:spTree>
    <p:extLst>
      <p:ext uri="{BB962C8B-B14F-4D97-AF65-F5344CB8AC3E}">
        <p14:creationId xmlns:p14="http://schemas.microsoft.com/office/powerpoint/2010/main" val="71726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935441-36A1-A90A-BC0A-8B07AB7B49D7}"/>
              </a:ext>
            </a:extLst>
          </p:cNvPr>
          <p:cNvSpPr>
            <a:spLocks noGrp="1"/>
          </p:cNvSpPr>
          <p:nvPr>
            <p:ph type="body" idx="1"/>
          </p:nvPr>
        </p:nvSpPr>
        <p:spPr>
          <a:xfrm>
            <a:off x="628650" y="1373188"/>
            <a:ext cx="7980512" cy="3190875"/>
          </a:xfrm>
        </p:spPr>
        <p:txBody>
          <a:bodyPr/>
          <a:lstStyle/>
          <a:p>
            <a:r>
              <a:rPr lang="en-US" sz="2200" b="1" dirty="0"/>
              <a:t>California teaching candidates who took the </a:t>
            </a:r>
            <a:r>
              <a:rPr lang="en-US" sz="2200" b="1" dirty="0" err="1"/>
              <a:t>CalTPA</a:t>
            </a:r>
            <a:r>
              <a:rPr lang="en-US" sz="2200" b="1" dirty="0"/>
              <a:t> or edTPA in 2021-22 or 2022-23 (N=18,455 candidates)</a:t>
            </a:r>
          </a:p>
          <a:p>
            <a:pPr lvl="1"/>
            <a:r>
              <a:rPr lang="en-US" dirty="0"/>
              <a:t>Excluded anyone who received a pandemic-related deferral to take their TPA during induction </a:t>
            </a:r>
          </a:p>
          <a:p>
            <a:pPr lvl="1"/>
            <a:endParaRPr lang="en-US" dirty="0"/>
          </a:p>
          <a:p>
            <a:r>
              <a:rPr lang="en-US" sz="2200" b="1" dirty="0"/>
              <a:t>Program-level passing rates for all CA-based preparation programs with at least 5 tested candidates (N=263 programs)</a:t>
            </a:r>
          </a:p>
          <a:p>
            <a:pPr lvl="1"/>
            <a:r>
              <a:rPr lang="en-US" dirty="0"/>
              <a:t>Programs defined based on institution, credential area, preparation pathway (ex: San Diego State’s preservice single subject program) </a:t>
            </a:r>
          </a:p>
        </p:txBody>
      </p:sp>
      <p:sp>
        <p:nvSpPr>
          <p:cNvPr id="3" name="Title 2">
            <a:extLst>
              <a:ext uri="{FF2B5EF4-FFF2-40B4-BE49-F238E27FC236}">
                <a16:creationId xmlns:a16="http://schemas.microsoft.com/office/drawing/2014/main" id="{C64FAF4F-4385-6565-9DEC-27B9B1ED0286}"/>
              </a:ext>
            </a:extLst>
          </p:cNvPr>
          <p:cNvSpPr>
            <a:spLocks noGrp="1"/>
          </p:cNvSpPr>
          <p:nvPr>
            <p:ph type="title"/>
          </p:nvPr>
        </p:nvSpPr>
        <p:spPr>
          <a:xfrm>
            <a:off x="628650" y="274638"/>
            <a:ext cx="7886700" cy="993775"/>
          </a:xfrm>
        </p:spPr>
        <p:txBody>
          <a:bodyPr>
            <a:normAutofit fontScale="90000"/>
          </a:bodyPr>
          <a:lstStyle/>
          <a:p>
            <a:r>
              <a:rPr lang="en-US"/>
              <a:t>Who is included in this performance assessment analysis? </a:t>
            </a:r>
          </a:p>
        </p:txBody>
      </p:sp>
      <p:sp>
        <p:nvSpPr>
          <p:cNvPr id="4" name="Slide Number Placeholder 3">
            <a:extLst>
              <a:ext uri="{FF2B5EF4-FFF2-40B4-BE49-F238E27FC236}">
                <a16:creationId xmlns:a16="http://schemas.microsoft.com/office/drawing/2014/main" id="{406D45C8-3B41-0529-1C0D-9EC56373DA40}"/>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3</a:t>
            </a:fld>
            <a:endParaRPr lang="en-US"/>
          </a:p>
        </p:txBody>
      </p:sp>
    </p:spTree>
    <p:extLst>
      <p:ext uri="{BB962C8B-B14F-4D97-AF65-F5344CB8AC3E}">
        <p14:creationId xmlns:p14="http://schemas.microsoft.com/office/powerpoint/2010/main" val="1140684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4091A-4270-7792-4FCB-F0B3F15A57E1}"/>
              </a:ext>
            </a:extLst>
          </p:cNvPr>
          <p:cNvSpPr>
            <a:spLocks noGrp="1"/>
          </p:cNvSpPr>
          <p:nvPr>
            <p:ph type="title"/>
          </p:nvPr>
        </p:nvSpPr>
        <p:spPr/>
        <p:txBody>
          <a:bodyPr>
            <a:normAutofit fontScale="90000"/>
          </a:bodyPr>
          <a:lstStyle/>
          <a:p>
            <a:r>
              <a:rPr lang="en-US"/>
              <a:t>Defining initial and eventual passing from the </a:t>
            </a:r>
            <a:r>
              <a:rPr lang="en-US" err="1"/>
              <a:t>CalTPA</a:t>
            </a:r>
            <a:r>
              <a:rPr lang="en-US"/>
              <a:t> and edTPA records</a:t>
            </a:r>
          </a:p>
        </p:txBody>
      </p:sp>
      <p:sp>
        <p:nvSpPr>
          <p:cNvPr id="4" name="Slide Number Placeholder 3">
            <a:extLst>
              <a:ext uri="{FF2B5EF4-FFF2-40B4-BE49-F238E27FC236}">
                <a16:creationId xmlns:a16="http://schemas.microsoft.com/office/drawing/2014/main" id="{990D17D0-5086-7DF5-EE9C-0DCFF38C5475}"/>
              </a:ext>
            </a:extLst>
          </p:cNvPr>
          <p:cNvSpPr>
            <a:spLocks noGrp="1"/>
          </p:cNvSpPr>
          <p:nvPr>
            <p:ph type="sldNum" sz="quarter" idx="4"/>
          </p:nvPr>
        </p:nvSpPr>
        <p:spPr/>
        <p:txBody>
          <a:bodyPr/>
          <a:lstStyle/>
          <a:p>
            <a:fld id="{8FE50164-6C9E-C94E-8935-7483CE1EEFCA}" type="slidenum">
              <a:rPr lang="en-US" smtClean="0"/>
              <a:pPr/>
              <a:t>30</a:t>
            </a:fld>
            <a:endParaRPr lang="en-US">
              <a:latin typeface="+mn-lt"/>
            </a:endParaRPr>
          </a:p>
        </p:txBody>
      </p:sp>
      <p:graphicFrame>
        <p:nvGraphicFramePr>
          <p:cNvPr id="5" name="Table 4">
            <a:extLst>
              <a:ext uri="{FF2B5EF4-FFF2-40B4-BE49-F238E27FC236}">
                <a16:creationId xmlns:a16="http://schemas.microsoft.com/office/drawing/2014/main" id="{02B06349-22B2-E53F-F057-529939B17072}"/>
              </a:ext>
            </a:extLst>
          </p:cNvPr>
          <p:cNvGraphicFramePr>
            <a:graphicFrameLocks noGrp="1"/>
          </p:cNvGraphicFramePr>
          <p:nvPr>
            <p:extLst>
              <p:ext uri="{D42A27DB-BD31-4B8C-83A1-F6EECF244321}">
                <p14:modId xmlns:p14="http://schemas.microsoft.com/office/powerpoint/2010/main" val="507854715"/>
              </p:ext>
            </p:extLst>
          </p:nvPr>
        </p:nvGraphicFramePr>
        <p:xfrm>
          <a:off x="628650" y="1353728"/>
          <a:ext cx="7847838" cy="3262308"/>
        </p:xfrm>
        <a:graphic>
          <a:graphicData uri="http://schemas.openxmlformats.org/drawingml/2006/table">
            <a:tbl>
              <a:tblPr firstRow="1" firstCol="1" bandRow="1">
                <a:tableStyleId>{F09E8A1B-DEA8-4D36-B40E-C1F48B00451B}</a:tableStyleId>
              </a:tblPr>
              <a:tblGrid>
                <a:gridCol w="1093866">
                  <a:extLst>
                    <a:ext uri="{9D8B030D-6E8A-4147-A177-3AD203B41FA5}">
                      <a16:colId xmlns:a16="http://schemas.microsoft.com/office/drawing/2014/main" val="2368598880"/>
                    </a:ext>
                  </a:extLst>
                </a:gridCol>
                <a:gridCol w="877333">
                  <a:extLst>
                    <a:ext uri="{9D8B030D-6E8A-4147-A177-3AD203B41FA5}">
                      <a16:colId xmlns:a16="http://schemas.microsoft.com/office/drawing/2014/main" val="3776757764"/>
                    </a:ext>
                  </a:extLst>
                </a:gridCol>
                <a:gridCol w="885697">
                  <a:extLst>
                    <a:ext uri="{9D8B030D-6E8A-4147-A177-3AD203B41FA5}">
                      <a16:colId xmlns:a16="http://schemas.microsoft.com/office/drawing/2014/main" val="4025390568"/>
                    </a:ext>
                  </a:extLst>
                </a:gridCol>
                <a:gridCol w="1446664">
                  <a:extLst>
                    <a:ext uri="{9D8B030D-6E8A-4147-A177-3AD203B41FA5}">
                      <a16:colId xmlns:a16="http://schemas.microsoft.com/office/drawing/2014/main" val="2428909741"/>
                    </a:ext>
                  </a:extLst>
                </a:gridCol>
                <a:gridCol w="1446664">
                  <a:extLst>
                    <a:ext uri="{9D8B030D-6E8A-4147-A177-3AD203B41FA5}">
                      <a16:colId xmlns:a16="http://schemas.microsoft.com/office/drawing/2014/main" val="209381943"/>
                    </a:ext>
                  </a:extLst>
                </a:gridCol>
                <a:gridCol w="1048807">
                  <a:extLst>
                    <a:ext uri="{9D8B030D-6E8A-4147-A177-3AD203B41FA5}">
                      <a16:colId xmlns:a16="http://schemas.microsoft.com/office/drawing/2014/main" val="1866499672"/>
                    </a:ext>
                  </a:extLst>
                </a:gridCol>
                <a:gridCol w="1048807">
                  <a:extLst>
                    <a:ext uri="{9D8B030D-6E8A-4147-A177-3AD203B41FA5}">
                      <a16:colId xmlns:a16="http://schemas.microsoft.com/office/drawing/2014/main" val="263160789"/>
                    </a:ext>
                  </a:extLst>
                </a:gridCol>
              </a:tblGrid>
              <a:tr h="171283">
                <a:tc rowSpan="2">
                  <a:txBody>
                    <a:bodyPr/>
                    <a:lstStyle/>
                    <a:p>
                      <a:pPr marL="0" marR="0" algn="ctr">
                        <a:lnSpc>
                          <a:spcPct val="107000"/>
                        </a:lnSpc>
                        <a:spcBef>
                          <a:spcPts val="0"/>
                        </a:spcBef>
                        <a:spcAft>
                          <a:spcPts val="0"/>
                        </a:spcAft>
                      </a:pPr>
                      <a:r>
                        <a:rPr lang="en-US" sz="1100" b="1" kern="100">
                          <a:solidFill>
                            <a:schemeClr val="bg1"/>
                          </a:solidFill>
                          <a:effectLst/>
                        </a:rPr>
                        <a:t>Candidate ID</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rowSpan="2">
                  <a:txBody>
                    <a:bodyPr/>
                    <a:lstStyle/>
                    <a:p>
                      <a:pPr marL="0" marR="0" algn="ctr">
                        <a:lnSpc>
                          <a:spcPct val="107000"/>
                        </a:lnSpc>
                        <a:spcBef>
                          <a:spcPts val="0"/>
                        </a:spcBef>
                        <a:spcAft>
                          <a:spcPts val="0"/>
                        </a:spcAft>
                      </a:pPr>
                      <a:r>
                        <a:rPr lang="en-US" sz="1100" b="1" kern="100">
                          <a:solidFill>
                            <a:schemeClr val="bg1"/>
                          </a:solidFill>
                          <a:effectLst/>
                        </a:rPr>
                        <a:t>TPA Model</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gridSpan="3">
                  <a:txBody>
                    <a:bodyPr/>
                    <a:lstStyle/>
                    <a:p>
                      <a:pPr marL="0" marR="0" algn="ctr">
                        <a:lnSpc>
                          <a:spcPct val="107000"/>
                        </a:lnSpc>
                        <a:spcBef>
                          <a:spcPts val="0"/>
                        </a:spcBef>
                        <a:spcAft>
                          <a:spcPts val="0"/>
                        </a:spcAft>
                      </a:pPr>
                      <a:r>
                        <a:rPr lang="en-US" sz="1100" b="1" kern="100">
                          <a:solidFill>
                            <a:schemeClr val="bg1"/>
                          </a:solidFill>
                          <a:effectLst/>
                        </a:rPr>
                        <a:t>Example Record</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100" b="1" kern="100">
                          <a:solidFill>
                            <a:schemeClr val="bg1"/>
                          </a:solidFill>
                          <a:effectLst/>
                        </a:rPr>
                        <a:t>Initial passing</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rowSpan="2">
                  <a:txBody>
                    <a:bodyPr/>
                    <a:lstStyle/>
                    <a:p>
                      <a:pPr marL="0" marR="0" algn="ctr">
                        <a:lnSpc>
                          <a:spcPct val="107000"/>
                        </a:lnSpc>
                        <a:spcBef>
                          <a:spcPts val="0"/>
                        </a:spcBef>
                        <a:spcAft>
                          <a:spcPts val="0"/>
                        </a:spcAft>
                      </a:pPr>
                      <a:r>
                        <a:rPr lang="en-US" sz="1100" b="1" kern="100">
                          <a:solidFill>
                            <a:schemeClr val="bg1"/>
                          </a:solidFill>
                          <a:effectLst/>
                        </a:rPr>
                        <a:t>Eventual passing</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extLst>
                  <a:ext uri="{0D108BD9-81ED-4DB2-BD59-A6C34878D82A}">
                    <a16:rowId xmlns:a16="http://schemas.microsoft.com/office/drawing/2014/main" val="2587214016"/>
                  </a:ext>
                </a:extLst>
              </a:tr>
              <a:tr h="179214">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b="1" kern="100">
                          <a:solidFill>
                            <a:schemeClr val="bg1"/>
                          </a:solidFill>
                          <a:effectLst/>
                        </a:rPr>
                        <a:t>Cycle</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a:txBody>
                    <a:bodyPr/>
                    <a:lstStyle/>
                    <a:p>
                      <a:pPr marL="0" marR="0" algn="ctr">
                        <a:lnSpc>
                          <a:spcPct val="107000"/>
                        </a:lnSpc>
                        <a:spcBef>
                          <a:spcPts val="0"/>
                        </a:spcBef>
                        <a:spcAft>
                          <a:spcPts val="0"/>
                        </a:spcAft>
                      </a:pPr>
                      <a:r>
                        <a:rPr lang="en-US" sz="1100" b="1" kern="100">
                          <a:solidFill>
                            <a:schemeClr val="bg1"/>
                          </a:solidFill>
                          <a:effectLst/>
                        </a:rPr>
                        <a:t>Attempt</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a:txBody>
                    <a:bodyPr/>
                    <a:lstStyle/>
                    <a:p>
                      <a:pPr marL="0" marR="0" algn="ctr">
                        <a:lnSpc>
                          <a:spcPct val="107000"/>
                        </a:lnSpc>
                        <a:spcBef>
                          <a:spcPts val="0"/>
                        </a:spcBef>
                        <a:spcAft>
                          <a:spcPts val="0"/>
                        </a:spcAft>
                      </a:pPr>
                      <a:r>
                        <a:rPr lang="en-US" sz="1100" b="1" kern="100">
                          <a:solidFill>
                            <a:schemeClr val="bg1"/>
                          </a:solidFill>
                          <a:effectLst/>
                        </a:rPr>
                        <a:t>Status</a:t>
                      </a:r>
                      <a:endParaRPr lang="en-US" sz="11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solidFill>
                      <a:schemeClr val="tx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31161863"/>
                  </a:ext>
                </a:extLst>
              </a:tr>
              <a:tr h="171283">
                <a:tc rowSpan="3">
                  <a:txBody>
                    <a:bodyPr/>
                    <a:lstStyle/>
                    <a:p>
                      <a:pPr marL="0" marR="0" algn="ctr">
                        <a:lnSpc>
                          <a:spcPct val="107000"/>
                        </a:lnSpc>
                        <a:spcBef>
                          <a:spcPts val="0"/>
                        </a:spcBef>
                        <a:spcAft>
                          <a:spcPts val="0"/>
                        </a:spcAft>
                      </a:pPr>
                      <a:r>
                        <a:rPr lang="en-US" sz="1100" kern="100">
                          <a:effectLst/>
                        </a:rPr>
                        <a:t>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3">
                  <a:txBody>
                    <a:bodyPr/>
                    <a:lstStyle/>
                    <a:p>
                      <a:pPr marL="0" marR="0" algn="ctr">
                        <a:lnSpc>
                          <a:spcPct val="107000"/>
                        </a:lnSpc>
                        <a:spcBef>
                          <a:spcPts val="0"/>
                        </a:spcBef>
                        <a:spcAft>
                          <a:spcPts val="0"/>
                        </a:spcAft>
                      </a:pPr>
                      <a:r>
                        <a:rPr lang="en-US" sz="1100" kern="100" err="1">
                          <a:effectLst/>
                        </a:rPr>
                        <a:t>CalTPA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3">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3">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extLst>
                  <a:ext uri="{0D108BD9-81ED-4DB2-BD59-A6C34878D82A}">
                    <a16:rowId xmlns:a16="http://schemas.microsoft.com/office/drawing/2014/main" val="4085127308"/>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Not 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0545536"/>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20424186"/>
                  </a:ext>
                </a:extLst>
              </a:tr>
              <a:tr h="171283">
                <a:tc rowSpan="3">
                  <a:txBody>
                    <a:bodyPr/>
                    <a:lstStyle/>
                    <a:p>
                      <a:pPr marL="0" marR="0" algn="ctr">
                        <a:lnSpc>
                          <a:spcPct val="107000"/>
                        </a:lnSpc>
                        <a:spcBef>
                          <a:spcPts val="0"/>
                        </a:spcBef>
                        <a:spcAft>
                          <a:spcPts val="0"/>
                        </a:spcAft>
                      </a:pPr>
                      <a:r>
                        <a:rPr lang="en-US" sz="1100" kern="100">
                          <a:effectLst/>
                        </a:rPr>
                        <a:t>B</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CalTPA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Not scoreable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extLst>
                  <a:ext uri="{0D108BD9-81ED-4DB2-BD59-A6C34878D82A}">
                    <a16:rowId xmlns:a16="http://schemas.microsoft.com/office/drawing/2014/main" val="302616686"/>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77012699"/>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30975408"/>
                  </a:ext>
                </a:extLst>
              </a:tr>
              <a:tr h="171283">
                <a:tc rowSpan="2">
                  <a:txBody>
                    <a:bodyPr/>
                    <a:lstStyle/>
                    <a:p>
                      <a:pPr marL="0" marR="0" algn="ctr">
                        <a:lnSpc>
                          <a:spcPct val="107000"/>
                        </a:lnSpc>
                        <a:spcBef>
                          <a:spcPts val="0"/>
                        </a:spcBef>
                        <a:spcAft>
                          <a:spcPts val="0"/>
                        </a:spcAft>
                      </a:pPr>
                      <a:r>
                        <a:rPr lang="en-US" sz="1100" kern="100">
                          <a:effectLst/>
                        </a:rPr>
                        <a:t>C</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err="1">
                          <a:effectLst/>
                        </a:rPr>
                        <a:t>CalTPA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extLst>
                  <a:ext uri="{0D108BD9-81ED-4DB2-BD59-A6C34878D82A}">
                    <a16:rowId xmlns:a16="http://schemas.microsoft.com/office/drawing/2014/main" val="3459159781"/>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21363432"/>
                  </a:ext>
                </a:extLst>
              </a:tr>
              <a:tr h="171283">
                <a:tc rowSpan="3">
                  <a:txBody>
                    <a:bodyPr/>
                    <a:lstStyle/>
                    <a:p>
                      <a:pPr marL="0" marR="0" algn="ctr">
                        <a:lnSpc>
                          <a:spcPct val="107000"/>
                        </a:lnSpc>
                        <a:spcBef>
                          <a:spcPts val="0"/>
                        </a:spcBef>
                        <a:spcAft>
                          <a:spcPts val="0"/>
                        </a:spcAft>
                      </a:pPr>
                      <a:r>
                        <a:rPr lang="en-US" sz="1100" kern="100">
                          <a:effectLst/>
                        </a:rPr>
                        <a:t>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CalTPA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Not 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rowSpan="3">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extLst>
                  <a:ext uri="{0D108BD9-81ED-4DB2-BD59-A6C34878D82A}">
                    <a16:rowId xmlns:a16="http://schemas.microsoft.com/office/drawing/2014/main" val="3425196378"/>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Not Scoreable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83464188"/>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Not 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30014728"/>
                  </a:ext>
                </a:extLst>
              </a:tr>
              <a:tr h="171283">
                <a:tc rowSpan="2">
                  <a:txBody>
                    <a:bodyPr/>
                    <a:lstStyle/>
                    <a:p>
                      <a:pPr marL="0" marR="0" algn="ctr">
                        <a:lnSpc>
                          <a:spcPct val="107000"/>
                        </a:lnSpc>
                        <a:spcBef>
                          <a:spcPts val="0"/>
                        </a:spcBef>
                        <a:spcAft>
                          <a:spcPts val="0"/>
                        </a:spcAft>
                      </a:pPr>
                      <a:r>
                        <a:rPr lang="en-US" sz="1100" kern="100">
                          <a:effectLst/>
                        </a:rPr>
                        <a:t>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EdTPA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Not 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extLst>
                  <a:ext uri="{0D108BD9-81ED-4DB2-BD59-A6C34878D82A}">
                    <a16:rowId xmlns:a16="http://schemas.microsoft.com/office/drawing/2014/main" val="3858615417"/>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8098141"/>
                  </a:ext>
                </a:extLst>
              </a:tr>
              <a:tr h="171283">
                <a:tc>
                  <a:txBody>
                    <a:bodyPr/>
                    <a:lstStyle/>
                    <a:p>
                      <a:pPr marL="0" marR="0" algn="ctr">
                        <a:lnSpc>
                          <a:spcPct val="107000"/>
                        </a:lnSpc>
                        <a:spcBef>
                          <a:spcPts val="0"/>
                        </a:spcBef>
                        <a:spcAft>
                          <a:spcPts val="0"/>
                        </a:spcAft>
                      </a:pPr>
                      <a:r>
                        <a:rPr lang="en-US" sz="1100" kern="100">
                          <a:effectLst/>
                        </a:rPr>
                        <a:t>F</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EdTPA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extLst>
                  <a:ext uri="{0D108BD9-81ED-4DB2-BD59-A6C34878D82A}">
                    <a16:rowId xmlns:a16="http://schemas.microsoft.com/office/drawing/2014/main" val="3311620900"/>
                  </a:ext>
                </a:extLst>
              </a:tr>
              <a:tr h="171283">
                <a:tc rowSpan="2">
                  <a:txBody>
                    <a:bodyPr/>
                    <a:lstStyle/>
                    <a:p>
                      <a:pPr marL="0" marR="0" algn="ctr">
                        <a:lnSpc>
                          <a:spcPct val="107000"/>
                        </a:lnSpc>
                        <a:spcBef>
                          <a:spcPts val="0"/>
                        </a:spcBef>
                        <a:spcAft>
                          <a:spcPts val="0"/>
                        </a:spcAft>
                      </a:pPr>
                      <a:r>
                        <a:rPr lang="en-US" sz="1100" kern="100">
                          <a:effectLst/>
                        </a:rPr>
                        <a:t>G</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EdTPA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Not scoreable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rowSpan="2">
                  <a:txBody>
                    <a:bodyPr/>
                    <a:lstStyle/>
                    <a:p>
                      <a:pPr marL="0" marR="0" algn="ctr">
                        <a:lnSpc>
                          <a:spcPct val="107000"/>
                        </a:lnSpc>
                        <a:spcBef>
                          <a:spcPts val="0"/>
                        </a:spcBef>
                        <a:spcAft>
                          <a:spcPts val="0"/>
                        </a:spcAft>
                      </a:pPr>
                      <a:r>
                        <a:rPr lang="en-US" sz="1100" kern="100">
                          <a:effectLst/>
                        </a:rPr>
                        <a:t>Yes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extLst>
                  <a:ext uri="{0D108BD9-81ED-4DB2-BD59-A6C34878D82A}">
                    <a16:rowId xmlns:a16="http://schemas.microsoft.com/office/drawing/2014/main" val="2662361400"/>
                  </a:ext>
                </a:extLst>
              </a:tr>
              <a:tr h="17128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a:txBody>
                    <a:bodyPr/>
                    <a:lstStyle/>
                    <a:p>
                      <a:pPr marL="0" marR="0" algn="ctr">
                        <a:lnSpc>
                          <a:spcPct val="107000"/>
                        </a:lnSpc>
                        <a:spcBef>
                          <a:spcPts val="0"/>
                        </a:spcBef>
                        <a:spcAft>
                          <a:spcPts val="0"/>
                        </a:spcAft>
                      </a:pPr>
                      <a:r>
                        <a:rPr lang="en-US" sz="1100" kern="100">
                          <a:effectLst/>
                        </a:rPr>
                        <a:t>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solidFill>
                      <a:schemeClr val="tx2"/>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66795630"/>
                  </a:ext>
                </a:extLst>
              </a:tr>
              <a:tr h="171283">
                <a:tc>
                  <a:txBody>
                    <a:bodyPr/>
                    <a:lstStyle/>
                    <a:p>
                      <a:pPr marL="0" marR="0" algn="ctr">
                        <a:lnSpc>
                          <a:spcPct val="107000"/>
                        </a:lnSpc>
                        <a:spcBef>
                          <a:spcPts val="0"/>
                        </a:spcBef>
                        <a:spcAft>
                          <a:spcPts val="0"/>
                        </a:spcAft>
                      </a:pPr>
                      <a:r>
                        <a:rPr lang="en-US" sz="1100" kern="100">
                          <a:effectLst/>
                        </a:rPr>
                        <a:t>H</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EdTPA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Not Pass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tc>
                  <a:txBody>
                    <a:bodyPr/>
                    <a:lstStyle/>
                    <a:p>
                      <a:pPr marL="0" marR="0" algn="ctr">
                        <a:lnSpc>
                          <a:spcPct val="107000"/>
                        </a:lnSpc>
                        <a:spcBef>
                          <a:spcPts val="0"/>
                        </a:spcBef>
                        <a:spcAft>
                          <a:spcPts val="0"/>
                        </a:spcAft>
                      </a:pPr>
                      <a:r>
                        <a:rPr lang="en-US" sz="1100" kern="100">
                          <a:effectLst/>
                        </a:rPr>
                        <a:t>No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13" marR="68513" marT="0" marB="0" anchor="ctr"/>
                </a:tc>
                <a:extLst>
                  <a:ext uri="{0D108BD9-81ED-4DB2-BD59-A6C34878D82A}">
                    <a16:rowId xmlns:a16="http://schemas.microsoft.com/office/drawing/2014/main" val="3721408358"/>
                  </a:ext>
                </a:extLst>
              </a:tr>
            </a:tbl>
          </a:graphicData>
        </a:graphic>
      </p:graphicFrame>
    </p:spTree>
    <p:extLst>
      <p:ext uri="{BB962C8B-B14F-4D97-AF65-F5344CB8AC3E}">
        <p14:creationId xmlns:p14="http://schemas.microsoft.com/office/powerpoint/2010/main" val="2176019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A79FA-C2D3-ED7B-6EEF-0E929F8FE2B7}"/>
              </a:ext>
            </a:extLst>
          </p:cNvPr>
          <p:cNvSpPr>
            <a:spLocks noGrp="1"/>
          </p:cNvSpPr>
          <p:nvPr>
            <p:ph type="title"/>
          </p:nvPr>
        </p:nvSpPr>
        <p:spPr>
          <a:xfrm>
            <a:off x="380692" y="1423194"/>
            <a:ext cx="3046201" cy="2297112"/>
          </a:xfrm>
        </p:spPr>
        <p:txBody>
          <a:bodyPr>
            <a:normAutofit fontScale="90000"/>
          </a:bodyPr>
          <a:lstStyle/>
          <a:p>
            <a:r>
              <a:rPr lang="en-US"/>
              <a:t>Characteristics </a:t>
            </a:r>
            <a:br>
              <a:rPr lang="en-US"/>
            </a:br>
            <a:r>
              <a:rPr lang="en-US"/>
              <a:t>of the Teaching Candidates in the Analytic Sample </a:t>
            </a:r>
          </a:p>
        </p:txBody>
      </p:sp>
      <p:sp>
        <p:nvSpPr>
          <p:cNvPr id="4" name="Slide Number Placeholder 3">
            <a:extLst>
              <a:ext uri="{FF2B5EF4-FFF2-40B4-BE49-F238E27FC236}">
                <a16:creationId xmlns:a16="http://schemas.microsoft.com/office/drawing/2014/main" id="{76D55712-C86D-B1C0-B0ED-A80C115A74AB}"/>
              </a:ext>
            </a:extLst>
          </p:cNvPr>
          <p:cNvSpPr>
            <a:spLocks noGrp="1"/>
          </p:cNvSpPr>
          <p:nvPr>
            <p:ph type="sldNum" sz="quarter" idx="4"/>
          </p:nvPr>
        </p:nvSpPr>
        <p:spPr/>
        <p:txBody>
          <a:bodyPr/>
          <a:lstStyle/>
          <a:p>
            <a:fld id="{8FE50164-6C9E-C94E-8935-7483CE1EEFCA}" type="slidenum">
              <a:rPr lang="en-US" smtClean="0"/>
              <a:pPr/>
              <a:t>31</a:t>
            </a:fld>
            <a:endParaRPr lang="en-US">
              <a:latin typeface="+mn-lt"/>
            </a:endParaRPr>
          </a:p>
        </p:txBody>
      </p:sp>
      <p:pic>
        <p:nvPicPr>
          <p:cNvPr id="6" name="Picture 5">
            <a:extLst>
              <a:ext uri="{FF2B5EF4-FFF2-40B4-BE49-F238E27FC236}">
                <a16:creationId xmlns:a16="http://schemas.microsoft.com/office/drawing/2014/main" id="{3A48EC84-3E23-54AF-D5D2-57111168E521}"/>
              </a:ext>
            </a:extLst>
          </p:cNvPr>
          <p:cNvPicPr>
            <a:picLocks noChangeAspect="1"/>
          </p:cNvPicPr>
          <p:nvPr/>
        </p:nvPicPr>
        <p:blipFill>
          <a:blip r:embed="rId2"/>
          <a:stretch>
            <a:fillRect/>
          </a:stretch>
        </p:blipFill>
        <p:spPr>
          <a:xfrm>
            <a:off x="3571334" y="123679"/>
            <a:ext cx="5069164" cy="4883532"/>
          </a:xfrm>
          <a:prstGeom prst="rect">
            <a:avLst/>
          </a:prstGeom>
        </p:spPr>
      </p:pic>
    </p:spTree>
    <p:extLst>
      <p:ext uri="{BB962C8B-B14F-4D97-AF65-F5344CB8AC3E}">
        <p14:creationId xmlns:p14="http://schemas.microsoft.com/office/powerpoint/2010/main" val="335755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38EC1E-14F6-BA75-CF3A-6C53B016DC68}"/>
              </a:ext>
            </a:extLst>
          </p:cNvPr>
          <p:cNvSpPr>
            <a:spLocks noGrp="1"/>
          </p:cNvSpPr>
          <p:nvPr>
            <p:ph type="title"/>
          </p:nvPr>
        </p:nvSpPr>
        <p:spPr/>
        <p:txBody>
          <a:bodyPr>
            <a:normAutofit/>
          </a:bodyPr>
          <a:lstStyle/>
          <a:p>
            <a:r>
              <a:rPr lang="en-US" sz="2200"/>
              <a:t>Initial passing rates for multiple subject programs </a:t>
            </a:r>
          </a:p>
        </p:txBody>
      </p:sp>
      <p:sp>
        <p:nvSpPr>
          <p:cNvPr id="4" name="Slide Number Placeholder 3">
            <a:extLst>
              <a:ext uri="{FF2B5EF4-FFF2-40B4-BE49-F238E27FC236}">
                <a16:creationId xmlns:a16="http://schemas.microsoft.com/office/drawing/2014/main" id="{FE3CF064-87D6-A3A9-9D50-96E971A54A25}"/>
              </a:ext>
            </a:extLst>
          </p:cNvPr>
          <p:cNvSpPr>
            <a:spLocks noGrp="1"/>
          </p:cNvSpPr>
          <p:nvPr>
            <p:ph type="sldNum" sz="quarter" idx="4"/>
          </p:nvPr>
        </p:nvSpPr>
        <p:spPr/>
        <p:txBody>
          <a:bodyPr/>
          <a:lstStyle/>
          <a:p>
            <a:fld id="{8FE50164-6C9E-C94E-8935-7483CE1EEFCA}" type="slidenum">
              <a:rPr lang="en-US" smtClean="0"/>
              <a:pPr/>
              <a:t>32</a:t>
            </a:fld>
            <a:endParaRPr lang="en-US">
              <a:latin typeface="+mn-lt"/>
            </a:endParaRPr>
          </a:p>
        </p:txBody>
      </p:sp>
      <p:graphicFrame>
        <p:nvGraphicFramePr>
          <p:cNvPr id="5" name="Table 4">
            <a:extLst>
              <a:ext uri="{FF2B5EF4-FFF2-40B4-BE49-F238E27FC236}">
                <a16:creationId xmlns:a16="http://schemas.microsoft.com/office/drawing/2014/main" id="{4C3F6B9B-C230-058A-EE76-798D48BA3E97}"/>
              </a:ext>
            </a:extLst>
          </p:cNvPr>
          <p:cNvGraphicFramePr>
            <a:graphicFrameLocks noGrp="1"/>
          </p:cNvGraphicFramePr>
          <p:nvPr>
            <p:extLst>
              <p:ext uri="{D42A27DB-BD31-4B8C-83A1-F6EECF244321}">
                <p14:modId xmlns:p14="http://schemas.microsoft.com/office/powerpoint/2010/main" val="3177365260"/>
              </p:ext>
            </p:extLst>
          </p:nvPr>
        </p:nvGraphicFramePr>
        <p:xfrm>
          <a:off x="685802" y="1268413"/>
          <a:ext cx="7772396" cy="2404895"/>
        </p:xfrm>
        <a:graphic>
          <a:graphicData uri="http://schemas.openxmlformats.org/drawingml/2006/table">
            <a:tbl>
              <a:tblPr>
                <a:tableStyleId>{F09E8A1B-DEA8-4D36-B40E-C1F48B00451B}</a:tableStyleId>
              </a:tblPr>
              <a:tblGrid>
                <a:gridCol w="1588808">
                  <a:extLst>
                    <a:ext uri="{9D8B030D-6E8A-4147-A177-3AD203B41FA5}">
                      <a16:colId xmlns:a16="http://schemas.microsoft.com/office/drawing/2014/main" val="235069168"/>
                    </a:ext>
                  </a:extLst>
                </a:gridCol>
                <a:gridCol w="515299">
                  <a:extLst>
                    <a:ext uri="{9D8B030D-6E8A-4147-A177-3AD203B41FA5}">
                      <a16:colId xmlns:a16="http://schemas.microsoft.com/office/drawing/2014/main" val="1818716715"/>
                    </a:ext>
                  </a:extLst>
                </a:gridCol>
                <a:gridCol w="515299">
                  <a:extLst>
                    <a:ext uri="{9D8B030D-6E8A-4147-A177-3AD203B41FA5}">
                      <a16:colId xmlns:a16="http://schemas.microsoft.com/office/drawing/2014/main" val="3974711538"/>
                    </a:ext>
                  </a:extLst>
                </a:gridCol>
                <a:gridCol w="515299">
                  <a:extLst>
                    <a:ext uri="{9D8B030D-6E8A-4147-A177-3AD203B41FA5}">
                      <a16:colId xmlns:a16="http://schemas.microsoft.com/office/drawing/2014/main" val="1231312034"/>
                    </a:ext>
                  </a:extLst>
                </a:gridCol>
                <a:gridCol w="515299">
                  <a:extLst>
                    <a:ext uri="{9D8B030D-6E8A-4147-A177-3AD203B41FA5}">
                      <a16:colId xmlns:a16="http://schemas.microsoft.com/office/drawing/2014/main" val="1821971893"/>
                    </a:ext>
                  </a:extLst>
                </a:gridCol>
                <a:gridCol w="515299">
                  <a:extLst>
                    <a:ext uri="{9D8B030D-6E8A-4147-A177-3AD203B41FA5}">
                      <a16:colId xmlns:a16="http://schemas.microsoft.com/office/drawing/2014/main" val="832814290"/>
                    </a:ext>
                  </a:extLst>
                </a:gridCol>
                <a:gridCol w="515299">
                  <a:extLst>
                    <a:ext uri="{9D8B030D-6E8A-4147-A177-3AD203B41FA5}">
                      <a16:colId xmlns:a16="http://schemas.microsoft.com/office/drawing/2014/main" val="3980767959"/>
                    </a:ext>
                  </a:extLst>
                </a:gridCol>
                <a:gridCol w="515299">
                  <a:extLst>
                    <a:ext uri="{9D8B030D-6E8A-4147-A177-3AD203B41FA5}">
                      <a16:colId xmlns:a16="http://schemas.microsoft.com/office/drawing/2014/main" val="1903041857"/>
                    </a:ext>
                  </a:extLst>
                </a:gridCol>
                <a:gridCol w="515299">
                  <a:extLst>
                    <a:ext uri="{9D8B030D-6E8A-4147-A177-3AD203B41FA5}">
                      <a16:colId xmlns:a16="http://schemas.microsoft.com/office/drawing/2014/main" val="3274163536"/>
                    </a:ext>
                  </a:extLst>
                </a:gridCol>
                <a:gridCol w="515299">
                  <a:extLst>
                    <a:ext uri="{9D8B030D-6E8A-4147-A177-3AD203B41FA5}">
                      <a16:colId xmlns:a16="http://schemas.microsoft.com/office/drawing/2014/main" val="2175886970"/>
                    </a:ext>
                  </a:extLst>
                </a:gridCol>
                <a:gridCol w="515299">
                  <a:extLst>
                    <a:ext uri="{9D8B030D-6E8A-4147-A177-3AD203B41FA5}">
                      <a16:colId xmlns:a16="http://schemas.microsoft.com/office/drawing/2014/main" val="814600324"/>
                    </a:ext>
                  </a:extLst>
                </a:gridCol>
                <a:gridCol w="515299">
                  <a:extLst>
                    <a:ext uri="{9D8B030D-6E8A-4147-A177-3AD203B41FA5}">
                      <a16:colId xmlns:a16="http://schemas.microsoft.com/office/drawing/2014/main" val="524264182"/>
                    </a:ext>
                  </a:extLst>
                </a:gridCol>
                <a:gridCol w="515299">
                  <a:extLst>
                    <a:ext uri="{9D8B030D-6E8A-4147-A177-3AD203B41FA5}">
                      <a16:colId xmlns:a16="http://schemas.microsoft.com/office/drawing/2014/main" val="3930506360"/>
                    </a:ext>
                  </a:extLst>
                </a:gridCol>
              </a:tblGrid>
              <a:tr h="112367">
                <a:tc rowSpan="2">
                  <a:txBody>
                    <a:bodyPr/>
                    <a:lstStyle/>
                    <a:p>
                      <a:pPr algn="l" fontAlgn="b"/>
                      <a:r>
                        <a:rPr lang="en-US" sz="1400" b="0" i="0" u="none" strike="noStrike">
                          <a:effectLst/>
                          <a:latin typeface="+mn-lt"/>
                        </a:rPr>
                        <a:t>Program characteristics </a:t>
                      </a:r>
                    </a:p>
                  </a:txBody>
                  <a:tcPr marL="4495" marR="4495" marT="4495" marB="0" anchor="b">
                    <a:solidFill>
                      <a:schemeClr val="tx2"/>
                    </a:solidFill>
                  </a:tcPr>
                </a:tc>
                <a:tc gridSpan="12">
                  <a:txBody>
                    <a:bodyPr/>
                    <a:lstStyle/>
                    <a:p>
                      <a:pPr algn="ctr" fontAlgn="b"/>
                      <a:r>
                        <a:rPr lang="en-US" sz="1400" u="none" strike="noStrike">
                          <a:effectLst/>
                          <a:latin typeface="+mn-lt"/>
                        </a:rPr>
                        <a:t>Multiple Subject Programs by Initial Passing Rates </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3978012"/>
                  </a:ext>
                </a:extLst>
              </a:tr>
              <a:tr h="220240">
                <a:tc vMerge="1">
                  <a:txBody>
                    <a:bodyPr/>
                    <a:lstStyle/>
                    <a:p>
                      <a:pPr algn="l" fontAlgn="b"/>
                      <a:endParaRPr lang="en-US" sz="1400" b="0" i="0" u="none" strike="noStrike">
                        <a:effectLst/>
                        <a:latin typeface="Arial" panose="020B0604020202020204" pitchFamily="34" charset="0"/>
                      </a:endParaRPr>
                    </a:p>
                  </a:txBody>
                  <a:tcPr marL="4495" marR="4495" marT="4495" marB="0" anchor="b"/>
                </a:tc>
                <a:tc gridSpan="2">
                  <a:txBody>
                    <a:bodyPr/>
                    <a:lstStyle/>
                    <a:p>
                      <a:pPr algn="ctr" fontAlgn="b"/>
                      <a:r>
                        <a:rPr lang="en-US" sz="1400" u="none" strike="noStrike">
                          <a:effectLst/>
                          <a:latin typeface="+mn-lt"/>
                        </a:rPr>
                        <a:t>All (N=119)</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&lt;60% (N=45)</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60-69.9% (N=22)</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70-79.9% (N=23)</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80-89.9% (N=14)</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90-100% (N=15)</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extLst>
                  <a:ext uri="{0D108BD9-81ED-4DB2-BD59-A6C34878D82A}">
                    <a16:rowId xmlns:a16="http://schemas.microsoft.com/office/drawing/2014/main" val="1926340785"/>
                  </a:ext>
                </a:extLst>
              </a:tr>
              <a:tr h="116862">
                <a:tc>
                  <a:txBody>
                    <a:bodyPr/>
                    <a:lstStyle/>
                    <a:p>
                      <a:pPr algn="l" fontAlgn="b"/>
                      <a:r>
                        <a:rPr lang="en-US" sz="1400" b="1" u="none" strike="noStrike">
                          <a:effectLst/>
                          <a:latin typeface="+mn-lt"/>
                        </a:rPr>
                        <a:t>Pathway</a:t>
                      </a:r>
                      <a:endParaRPr lang="en-US" sz="1400" b="1"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990055873"/>
                  </a:ext>
                </a:extLst>
              </a:tr>
              <a:tr h="112367">
                <a:tc>
                  <a:txBody>
                    <a:bodyPr/>
                    <a:lstStyle/>
                    <a:p>
                      <a:pPr marL="0" indent="112713" algn="l" fontAlgn="b"/>
                      <a:r>
                        <a:rPr lang="en-US" sz="1400" u="none" strike="noStrike">
                          <a:effectLst/>
                          <a:latin typeface="+mn-lt"/>
                        </a:rPr>
                        <a:t>Preservice</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75</a:t>
                      </a:r>
                    </a:p>
                  </a:txBody>
                  <a:tcPr marL="6350" marR="6350" marT="6350" marB="0" anchor="b"/>
                </a:tc>
                <a:tc>
                  <a:txBody>
                    <a:bodyPr/>
                    <a:lstStyle/>
                    <a:p>
                      <a:pPr algn="ctr" fontAlgn="b"/>
                      <a:r>
                        <a:rPr lang="en-US" sz="1400" b="0" i="0" u="none" strike="noStrike">
                          <a:effectLst/>
                          <a:latin typeface="+mn-lt"/>
                        </a:rPr>
                        <a:t>63%</a:t>
                      </a:r>
                    </a:p>
                  </a:txBody>
                  <a:tcPr marL="6350" marR="6350" marT="6350" marB="0" anchor="b"/>
                </a:tc>
                <a:tc>
                  <a:txBody>
                    <a:bodyPr/>
                    <a:lstStyle/>
                    <a:p>
                      <a:pPr algn="ctr" fontAlgn="b"/>
                      <a:r>
                        <a:rPr lang="en-US" sz="1400" b="0" i="0" u="none" strike="noStrike">
                          <a:effectLst/>
                          <a:latin typeface="+mn-lt"/>
                        </a:rPr>
                        <a:t>22</a:t>
                      </a:r>
                    </a:p>
                  </a:txBody>
                  <a:tcPr marL="6350" marR="6350" marT="6350" marB="0" anchor="b"/>
                </a:tc>
                <a:tc>
                  <a:txBody>
                    <a:bodyPr/>
                    <a:lstStyle/>
                    <a:p>
                      <a:pPr algn="ctr" fontAlgn="b"/>
                      <a:r>
                        <a:rPr lang="en-US" sz="1400" b="0" i="0" u="none" strike="noStrike">
                          <a:effectLst/>
                          <a:latin typeface="+mn-lt"/>
                        </a:rPr>
                        <a:t>49%</a:t>
                      </a:r>
                    </a:p>
                  </a:txBody>
                  <a:tcPr marL="6350" marR="6350" marT="6350" marB="0" anchor="b"/>
                </a:tc>
                <a:tc>
                  <a:txBody>
                    <a:bodyPr/>
                    <a:lstStyle/>
                    <a:p>
                      <a:pPr algn="ctr" fontAlgn="b"/>
                      <a:r>
                        <a:rPr lang="en-US" sz="1400" b="0" i="0" u="none" strike="noStrike">
                          <a:effectLst/>
                          <a:latin typeface="+mn-lt"/>
                        </a:rPr>
                        <a:t>16</a:t>
                      </a:r>
                    </a:p>
                  </a:txBody>
                  <a:tcPr marL="6350" marR="6350" marT="6350" marB="0" anchor="b"/>
                </a:tc>
                <a:tc>
                  <a:txBody>
                    <a:bodyPr/>
                    <a:lstStyle/>
                    <a:p>
                      <a:pPr algn="ctr" fontAlgn="b"/>
                      <a:r>
                        <a:rPr lang="en-US" sz="1400" b="0" i="0" u="none" strike="noStrike">
                          <a:effectLst/>
                          <a:latin typeface="+mn-lt"/>
                        </a:rPr>
                        <a:t>73%</a:t>
                      </a:r>
                    </a:p>
                  </a:txBody>
                  <a:tcPr marL="6350" marR="6350" marT="6350" marB="0" anchor="b"/>
                </a:tc>
                <a:tc>
                  <a:txBody>
                    <a:bodyPr/>
                    <a:lstStyle/>
                    <a:p>
                      <a:pPr algn="ctr" fontAlgn="b"/>
                      <a:r>
                        <a:rPr lang="en-US" sz="1400" b="0" i="0" u="none" strike="noStrike">
                          <a:effectLst/>
                          <a:latin typeface="+mn-lt"/>
                        </a:rPr>
                        <a:t>19</a:t>
                      </a:r>
                    </a:p>
                  </a:txBody>
                  <a:tcPr marL="6350" marR="6350" marT="6350" marB="0" anchor="b"/>
                </a:tc>
                <a:tc>
                  <a:txBody>
                    <a:bodyPr/>
                    <a:lstStyle/>
                    <a:p>
                      <a:pPr algn="ctr" fontAlgn="b"/>
                      <a:r>
                        <a:rPr lang="en-US" sz="1400" b="0" i="0" u="none" strike="noStrike">
                          <a:effectLst/>
                          <a:latin typeface="+mn-lt"/>
                        </a:rPr>
                        <a:t>83%</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tc>
                  <a:txBody>
                    <a:bodyPr/>
                    <a:lstStyle/>
                    <a:p>
                      <a:pPr algn="ctr" fontAlgn="b"/>
                      <a:r>
                        <a:rPr lang="en-US" sz="1400" b="0" i="0" u="none" strike="noStrike">
                          <a:effectLst/>
                          <a:latin typeface="+mn-lt"/>
                        </a:rPr>
                        <a:t>11</a:t>
                      </a:r>
                    </a:p>
                  </a:txBody>
                  <a:tcPr marL="6350" marR="6350" marT="6350" marB="0" anchor="b"/>
                </a:tc>
                <a:tc>
                  <a:txBody>
                    <a:bodyPr/>
                    <a:lstStyle/>
                    <a:p>
                      <a:pPr algn="ctr" fontAlgn="b"/>
                      <a:r>
                        <a:rPr lang="en-US" sz="1400" b="0" i="0" u="none" strike="noStrike">
                          <a:effectLst/>
                          <a:latin typeface="+mn-lt"/>
                        </a:rPr>
                        <a:t>73%</a:t>
                      </a:r>
                    </a:p>
                  </a:txBody>
                  <a:tcPr marL="6350" marR="6350" marT="6350" marB="0" anchor="b"/>
                </a:tc>
                <a:extLst>
                  <a:ext uri="{0D108BD9-81ED-4DB2-BD59-A6C34878D82A}">
                    <a16:rowId xmlns:a16="http://schemas.microsoft.com/office/drawing/2014/main" val="4188422981"/>
                  </a:ext>
                </a:extLst>
              </a:tr>
              <a:tr h="112367">
                <a:tc>
                  <a:txBody>
                    <a:bodyPr/>
                    <a:lstStyle/>
                    <a:p>
                      <a:pPr marL="0" indent="112713" algn="l" fontAlgn="b"/>
                      <a:r>
                        <a:rPr lang="en-US" sz="1400" u="none" strike="noStrike">
                          <a:effectLst/>
                          <a:latin typeface="+mn-lt"/>
                        </a:rPr>
                        <a:t>Internship </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44</a:t>
                      </a:r>
                    </a:p>
                  </a:txBody>
                  <a:tcPr marL="6350" marR="6350" marT="6350" marB="0" anchor="b"/>
                </a:tc>
                <a:tc>
                  <a:txBody>
                    <a:bodyPr/>
                    <a:lstStyle/>
                    <a:p>
                      <a:pPr algn="ctr" fontAlgn="b"/>
                      <a:r>
                        <a:rPr lang="en-US" sz="1400" b="0" i="0" u="none" strike="noStrike">
                          <a:effectLst/>
                          <a:latin typeface="+mn-lt"/>
                        </a:rPr>
                        <a:t>37%</a:t>
                      </a:r>
                    </a:p>
                  </a:txBody>
                  <a:tcPr marL="6350" marR="6350" marT="6350" marB="0" anchor="b"/>
                </a:tc>
                <a:tc>
                  <a:txBody>
                    <a:bodyPr/>
                    <a:lstStyle/>
                    <a:p>
                      <a:pPr algn="ctr" fontAlgn="b"/>
                      <a:r>
                        <a:rPr lang="en-US" sz="1400" b="0" i="0" u="none" strike="noStrike">
                          <a:effectLst/>
                          <a:latin typeface="+mn-lt"/>
                        </a:rPr>
                        <a:t>23</a:t>
                      </a:r>
                    </a:p>
                  </a:txBody>
                  <a:tcPr marL="6350" marR="6350" marT="6350" marB="0" anchor="b"/>
                </a:tc>
                <a:tc>
                  <a:txBody>
                    <a:bodyPr/>
                    <a:lstStyle/>
                    <a:p>
                      <a:pPr algn="ctr" fontAlgn="b"/>
                      <a:r>
                        <a:rPr lang="en-US" sz="1400" b="0" i="0" u="none" strike="noStrike">
                          <a:effectLst/>
                          <a:latin typeface="+mn-lt"/>
                        </a:rPr>
                        <a:t>51%</a:t>
                      </a:r>
                    </a:p>
                  </a:txBody>
                  <a:tcPr marL="6350" marR="6350" marT="6350" marB="0" anchor="b"/>
                </a:tc>
                <a:tc>
                  <a:txBody>
                    <a:bodyPr/>
                    <a:lstStyle/>
                    <a:p>
                      <a:pPr algn="ctr" fontAlgn="b"/>
                      <a:r>
                        <a:rPr lang="en-US" sz="1400" b="0" i="0" u="none" strike="noStrike">
                          <a:effectLst/>
                          <a:latin typeface="+mn-lt"/>
                        </a:rPr>
                        <a:t>6</a:t>
                      </a:r>
                    </a:p>
                  </a:txBody>
                  <a:tcPr marL="6350" marR="6350" marT="6350" marB="0" anchor="b"/>
                </a:tc>
                <a:tc>
                  <a:txBody>
                    <a:bodyPr/>
                    <a:lstStyle/>
                    <a:p>
                      <a:pPr algn="ctr" fontAlgn="b"/>
                      <a:r>
                        <a:rPr lang="en-US" sz="1400" b="0" i="0" u="none" strike="noStrike">
                          <a:effectLst/>
                          <a:latin typeface="+mn-lt"/>
                        </a:rPr>
                        <a:t>27%</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17%</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27%</a:t>
                      </a:r>
                    </a:p>
                  </a:txBody>
                  <a:tcPr marL="6350" marR="6350" marT="6350" marB="0" anchor="b"/>
                </a:tc>
                <a:extLst>
                  <a:ext uri="{0D108BD9-81ED-4DB2-BD59-A6C34878D82A}">
                    <a16:rowId xmlns:a16="http://schemas.microsoft.com/office/drawing/2014/main" val="2494644571"/>
                  </a:ext>
                </a:extLst>
              </a:tr>
              <a:tr h="116862">
                <a:tc>
                  <a:txBody>
                    <a:bodyPr/>
                    <a:lstStyle/>
                    <a:p>
                      <a:pPr algn="l" fontAlgn="b"/>
                      <a:r>
                        <a:rPr lang="en-US" sz="1400" b="1" u="none" strike="noStrike">
                          <a:effectLst/>
                          <a:latin typeface="+mn-lt"/>
                        </a:rPr>
                        <a:t>Institution Type </a:t>
                      </a:r>
                      <a:endParaRPr lang="en-US" sz="1400" b="1"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extLst>
                  <a:ext uri="{0D108BD9-81ED-4DB2-BD59-A6C34878D82A}">
                    <a16:rowId xmlns:a16="http://schemas.microsoft.com/office/drawing/2014/main" val="2234952310"/>
                  </a:ext>
                </a:extLst>
              </a:tr>
              <a:tr h="112367">
                <a:tc>
                  <a:txBody>
                    <a:bodyPr/>
                    <a:lstStyle/>
                    <a:p>
                      <a:pPr marL="0" indent="112713" algn="l" fontAlgn="b"/>
                      <a:r>
                        <a:rPr lang="en-US" sz="1400" u="none" strike="noStrike">
                          <a:effectLst/>
                          <a:latin typeface="+mn-lt"/>
                        </a:rPr>
                        <a:t>CSU</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39</a:t>
                      </a:r>
                    </a:p>
                  </a:txBody>
                  <a:tcPr marL="6350" marR="6350" marT="6350" marB="0" anchor="b"/>
                </a:tc>
                <a:tc>
                  <a:txBody>
                    <a:bodyPr/>
                    <a:lstStyle/>
                    <a:p>
                      <a:pPr algn="ctr" fontAlgn="b"/>
                      <a:r>
                        <a:rPr lang="en-US" sz="1400" b="0" i="0" u="none" strike="noStrike">
                          <a:effectLst/>
                          <a:latin typeface="+mn-lt"/>
                        </a:rPr>
                        <a:t>33%</a:t>
                      </a:r>
                    </a:p>
                  </a:txBody>
                  <a:tcPr marL="6350" marR="6350" marT="6350" marB="0" anchor="b"/>
                </a:tc>
                <a:tc>
                  <a:txBody>
                    <a:bodyPr/>
                    <a:lstStyle/>
                    <a:p>
                      <a:pPr algn="ctr" fontAlgn="b"/>
                      <a:r>
                        <a:rPr lang="en-US" sz="1400" b="0" i="0" u="none" strike="noStrike">
                          <a:effectLst/>
                          <a:latin typeface="+mn-lt"/>
                        </a:rPr>
                        <a:t>10</a:t>
                      </a:r>
                    </a:p>
                  </a:txBody>
                  <a:tcPr marL="6350" marR="6350" marT="6350" marB="0" anchor="b"/>
                </a:tc>
                <a:tc>
                  <a:txBody>
                    <a:bodyPr/>
                    <a:lstStyle/>
                    <a:p>
                      <a:pPr algn="ctr" fontAlgn="b"/>
                      <a:r>
                        <a:rPr lang="en-US" sz="1400" b="0" i="0" u="none" strike="noStrike">
                          <a:effectLst/>
                          <a:latin typeface="+mn-lt"/>
                        </a:rPr>
                        <a:t>22%</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36%</a:t>
                      </a:r>
                    </a:p>
                  </a:txBody>
                  <a:tcPr marL="6350" marR="6350" marT="6350" marB="0" anchor="b"/>
                </a:tc>
                <a:tc>
                  <a:txBody>
                    <a:bodyPr/>
                    <a:lstStyle/>
                    <a:p>
                      <a:pPr algn="ctr" fontAlgn="b"/>
                      <a:r>
                        <a:rPr lang="en-US" sz="1400" b="0" i="0" u="none" strike="noStrike">
                          <a:effectLst/>
                          <a:latin typeface="+mn-lt"/>
                        </a:rPr>
                        <a:t>10</a:t>
                      </a:r>
                    </a:p>
                  </a:txBody>
                  <a:tcPr marL="6350" marR="6350" marT="6350" marB="0" anchor="b"/>
                </a:tc>
                <a:tc>
                  <a:txBody>
                    <a:bodyPr/>
                    <a:lstStyle/>
                    <a:p>
                      <a:pPr algn="ctr" fontAlgn="b"/>
                      <a:r>
                        <a:rPr lang="en-US" sz="1400" b="0" i="0" u="none" strike="noStrike">
                          <a:effectLst/>
                          <a:latin typeface="+mn-lt"/>
                        </a:rPr>
                        <a:t>43%</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57%</a:t>
                      </a:r>
                    </a:p>
                  </a:txBody>
                  <a:tcPr marL="6350" marR="6350" marT="6350" marB="0" anchor="b"/>
                </a:tc>
                <a:tc>
                  <a:txBody>
                    <a:bodyPr/>
                    <a:lstStyle/>
                    <a:p>
                      <a:pPr algn="ctr" fontAlgn="b"/>
                      <a:r>
                        <a:rPr lang="en-US" sz="1400" b="0" i="0" u="none" strike="noStrike">
                          <a:effectLst/>
                          <a:latin typeface="+mn-lt"/>
                        </a:rPr>
                        <a:t>3</a:t>
                      </a:r>
                    </a:p>
                  </a:txBody>
                  <a:tcPr marL="6350" marR="6350" marT="6350" marB="0" anchor="b"/>
                </a:tc>
                <a:tc>
                  <a:txBody>
                    <a:bodyPr/>
                    <a:lstStyle/>
                    <a:p>
                      <a:pPr algn="ctr" fontAlgn="b"/>
                      <a:r>
                        <a:rPr lang="en-US" sz="1400" b="0" i="0" u="none" strike="noStrike">
                          <a:effectLst/>
                          <a:latin typeface="+mn-lt"/>
                        </a:rPr>
                        <a:t>20%</a:t>
                      </a:r>
                    </a:p>
                  </a:txBody>
                  <a:tcPr marL="6350" marR="6350" marT="6350" marB="0" anchor="b"/>
                </a:tc>
                <a:extLst>
                  <a:ext uri="{0D108BD9-81ED-4DB2-BD59-A6C34878D82A}">
                    <a16:rowId xmlns:a16="http://schemas.microsoft.com/office/drawing/2014/main" val="2461057549"/>
                  </a:ext>
                </a:extLst>
              </a:tr>
              <a:tr h="112367">
                <a:tc>
                  <a:txBody>
                    <a:bodyPr/>
                    <a:lstStyle/>
                    <a:p>
                      <a:pPr marL="0" indent="112713" algn="l" fontAlgn="b"/>
                      <a:r>
                        <a:rPr lang="en-US" sz="1400" u="none" strike="noStrike">
                          <a:effectLst/>
                          <a:latin typeface="+mn-lt"/>
                        </a:rPr>
                        <a:t>UC</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6</a:t>
                      </a:r>
                    </a:p>
                  </a:txBody>
                  <a:tcPr marL="6350" marR="6350" marT="6350" marB="0" anchor="b"/>
                </a:tc>
                <a:tc>
                  <a:txBody>
                    <a:bodyPr/>
                    <a:lstStyle/>
                    <a:p>
                      <a:pPr algn="ctr" fontAlgn="b"/>
                      <a:r>
                        <a:rPr lang="en-US" sz="1400" b="0" i="0" u="none" strike="noStrike">
                          <a:effectLst/>
                          <a:latin typeface="+mn-lt"/>
                        </a:rPr>
                        <a:t>40%</a:t>
                      </a:r>
                    </a:p>
                  </a:txBody>
                  <a:tcPr marL="6350" marR="6350" marT="6350" marB="0" anchor="b"/>
                </a:tc>
                <a:extLst>
                  <a:ext uri="{0D108BD9-81ED-4DB2-BD59-A6C34878D82A}">
                    <a16:rowId xmlns:a16="http://schemas.microsoft.com/office/drawing/2014/main" val="1033595952"/>
                  </a:ext>
                </a:extLst>
              </a:tr>
              <a:tr h="112367">
                <a:tc>
                  <a:txBody>
                    <a:bodyPr/>
                    <a:lstStyle/>
                    <a:p>
                      <a:pPr marL="0" indent="112713" algn="l" fontAlgn="b"/>
                      <a:r>
                        <a:rPr lang="en-US" sz="1400" u="none" strike="noStrike">
                          <a:effectLst/>
                          <a:latin typeface="+mn-lt"/>
                        </a:rPr>
                        <a:t>Private IHE</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62</a:t>
                      </a:r>
                    </a:p>
                  </a:txBody>
                  <a:tcPr marL="6350" marR="6350" marT="6350" marB="0" anchor="b"/>
                </a:tc>
                <a:tc>
                  <a:txBody>
                    <a:bodyPr/>
                    <a:lstStyle/>
                    <a:p>
                      <a:pPr algn="ctr" fontAlgn="b"/>
                      <a:r>
                        <a:rPr lang="en-US" sz="1400" b="0" i="0" u="none" strike="noStrike">
                          <a:effectLst/>
                          <a:latin typeface="+mn-lt"/>
                        </a:rPr>
                        <a:t>52%</a:t>
                      </a:r>
                    </a:p>
                  </a:txBody>
                  <a:tcPr marL="6350" marR="6350" marT="6350" marB="0" anchor="b"/>
                </a:tc>
                <a:tc>
                  <a:txBody>
                    <a:bodyPr/>
                    <a:lstStyle/>
                    <a:p>
                      <a:pPr algn="ctr" fontAlgn="b"/>
                      <a:r>
                        <a:rPr lang="en-US" sz="1400" b="0" i="0" u="none" strike="noStrike">
                          <a:effectLst/>
                          <a:latin typeface="+mn-lt"/>
                        </a:rPr>
                        <a:t>28</a:t>
                      </a:r>
                    </a:p>
                  </a:txBody>
                  <a:tcPr marL="6350" marR="6350" marT="6350" marB="0" anchor="b"/>
                </a:tc>
                <a:tc>
                  <a:txBody>
                    <a:bodyPr/>
                    <a:lstStyle/>
                    <a:p>
                      <a:pPr algn="ctr" fontAlgn="b"/>
                      <a:r>
                        <a:rPr lang="en-US" sz="1400" b="0" i="0" u="none" strike="noStrike">
                          <a:effectLst/>
                          <a:latin typeface="+mn-lt"/>
                        </a:rPr>
                        <a:t>62%</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59%</a:t>
                      </a:r>
                    </a:p>
                  </a:txBody>
                  <a:tcPr marL="6350" marR="6350" marT="6350" marB="0" anchor="b"/>
                </a:tc>
                <a:tc>
                  <a:txBody>
                    <a:bodyPr/>
                    <a:lstStyle/>
                    <a:p>
                      <a:pPr algn="ctr" fontAlgn="b"/>
                      <a:r>
                        <a:rPr lang="en-US" sz="1400" b="0" i="0" u="none" strike="noStrike">
                          <a:effectLst/>
                          <a:latin typeface="+mn-lt"/>
                        </a:rPr>
                        <a:t>12</a:t>
                      </a:r>
                    </a:p>
                  </a:txBody>
                  <a:tcPr marL="6350" marR="6350" marT="6350" marB="0" anchor="b"/>
                </a:tc>
                <a:tc>
                  <a:txBody>
                    <a:bodyPr/>
                    <a:lstStyle/>
                    <a:p>
                      <a:pPr algn="ctr" fontAlgn="b"/>
                      <a:r>
                        <a:rPr lang="en-US" sz="1400" b="0" i="0" u="none" strike="noStrike">
                          <a:effectLst/>
                          <a:latin typeface="+mn-lt"/>
                        </a:rPr>
                        <a:t>52%</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29%</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33%</a:t>
                      </a:r>
                    </a:p>
                  </a:txBody>
                  <a:tcPr marL="6350" marR="6350" marT="6350" marB="0" anchor="b"/>
                </a:tc>
                <a:extLst>
                  <a:ext uri="{0D108BD9-81ED-4DB2-BD59-A6C34878D82A}">
                    <a16:rowId xmlns:a16="http://schemas.microsoft.com/office/drawing/2014/main" val="3213697150"/>
                  </a:ext>
                </a:extLst>
              </a:tr>
              <a:tr h="112367">
                <a:tc>
                  <a:txBody>
                    <a:bodyPr/>
                    <a:lstStyle/>
                    <a:p>
                      <a:pPr marL="0" indent="112713" algn="l" fontAlgn="b"/>
                      <a:r>
                        <a:rPr lang="en-US" sz="1400" u="none" strike="noStrike">
                          <a:effectLst/>
                          <a:latin typeface="+mn-lt"/>
                        </a:rPr>
                        <a:t>LEA </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16%</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extLst>
                  <a:ext uri="{0D108BD9-81ED-4DB2-BD59-A6C34878D82A}">
                    <a16:rowId xmlns:a16="http://schemas.microsoft.com/office/drawing/2014/main" val="2476443497"/>
                  </a:ext>
                </a:extLst>
              </a:tr>
            </a:tbl>
          </a:graphicData>
        </a:graphic>
      </p:graphicFrame>
      <p:sp>
        <p:nvSpPr>
          <p:cNvPr id="6" name="TextBox 5">
            <a:extLst>
              <a:ext uri="{FF2B5EF4-FFF2-40B4-BE49-F238E27FC236}">
                <a16:creationId xmlns:a16="http://schemas.microsoft.com/office/drawing/2014/main" id="{CEF0D3F3-444E-702D-1F9B-58B0B0C378AB}"/>
              </a:ext>
            </a:extLst>
          </p:cNvPr>
          <p:cNvSpPr txBox="1"/>
          <p:nvPr/>
        </p:nvSpPr>
        <p:spPr>
          <a:xfrm>
            <a:off x="685802" y="3765900"/>
            <a:ext cx="7772396" cy="923330"/>
          </a:xfrm>
          <a:prstGeom prst="rect">
            <a:avLst/>
          </a:prstGeom>
          <a:noFill/>
        </p:spPr>
        <p:txBody>
          <a:bodyPr wrap="square">
            <a:spAutoFit/>
          </a:bodyPr>
          <a:lstStyle/>
          <a:p>
            <a:r>
              <a:rPr lang="en-US" sz="900">
                <a:latin typeface="+mn-lt"/>
              </a:rPr>
              <a:t>Note: Percentages are column percentages (e.g., 63% of all programs in the analysis are preservice programs while 49% of programs with initial passing rates under 60% are preservice programs). This analysis includes 120 secondary preparation programs that had at least five candidates take the </a:t>
            </a:r>
            <a:r>
              <a:rPr lang="en-US" sz="900" err="1">
                <a:latin typeface="+mn-lt"/>
              </a:rPr>
              <a:t>CalTPA</a:t>
            </a:r>
            <a:r>
              <a:rPr lang="en-US" sz="900">
                <a:latin typeface="+mn-lt"/>
              </a:rPr>
              <a:t> or edTPA between September 1, 2021, and August 31, 2023, excluding candidates who received a deferral to take the TPA after receiving their preliminary credential. Candidates taking </a:t>
            </a:r>
            <a:r>
              <a:rPr lang="en-US" sz="900" err="1">
                <a:latin typeface="+mn-lt"/>
              </a:rPr>
              <a:t>CalTPA</a:t>
            </a:r>
            <a:r>
              <a:rPr lang="en-US" sz="900">
                <a:latin typeface="+mn-lt"/>
              </a:rPr>
              <a:t> must have either taken both cycles of the TPA or taken the first cycle before January 1, 2023, to be included. Program size varies, with between 6 and 593 test-taking candidates in each program. </a:t>
            </a:r>
          </a:p>
          <a:p>
            <a:r>
              <a:rPr lang="en-US" sz="900">
                <a:latin typeface="+mn-lt"/>
              </a:rPr>
              <a:t>Source: Learning Policy Institute analysis of California Commission on Teacher Credentialing data. (2024).</a:t>
            </a:r>
          </a:p>
        </p:txBody>
      </p:sp>
    </p:spTree>
    <p:extLst>
      <p:ext uri="{BB962C8B-B14F-4D97-AF65-F5344CB8AC3E}">
        <p14:creationId xmlns:p14="http://schemas.microsoft.com/office/powerpoint/2010/main" val="1486868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38EC1E-14F6-BA75-CF3A-6C53B016DC68}"/>
              </a:ext>
            </a:extLst>
          </p:cNvPr>
          <p:cNvSpPr>
            <a:spLocks noGrp="1"/>
          </p:cNvSpPr>
          <p:nvPr>
            <p:ph type="title"/>
          </p:nvPr>
        </p:nvSpPr>
        <p:spPr/>
        <p:txBody>
          <a:bodyPr>
            <a:normAutofit/>
          </a:bodyPr>
          <a:lstStyle/>
          <a:p>
            <a:r>
              <a:rPr lang="en-US" sz="2200"/>
              <a:t>Eventual passing rates for multiple subject programs </a:t>
            </a:r>
          </a:p>
        </p:txBody>
      </p:sp>
      <p:sp>
        <p:nvSpPr>
          <p:cNvPr id="4" name="Slide Number Placeholder 3">
            <a:extLst>
              <a:ext uri="{FF2B5EF4-FFF2-40B4-BE49-F238E27FC236}">
                <a16:creationId xmlns:a16="http://schemas.microsoft.com/office/drawing/2014/main" id="{FE3CF064-87D6-A3A9-9D50-96E971A54A25}"/>
              </a:ext>
            </a:extLst>
          </p:cNvPr>
          <p:cNvSpPr>
            <a:spLocks noGrp="1"/>
          </p:cNvSpPr>
          <p:nvPr>
            <p:ph type="sldNum" sz="quarter" idx="4"/>
          </p:nvPr>
        </p:nvSpPr>
        <p:spPr/>
        <p:txBody>
          <a:bodyPr/>
          <a:lstStyle/>
          <a:p>
            <a:fld id="{8FE50164-6C9E-C94E-8935-7483CE1EEFCA}" type="slidenum">
              <a:rPr lang="en-US" smtClean="0"/>
              <a:pPr/>
              <a:t>33</a:t>
            </a:fld>
            <a:endParaRPr lang="en-US">
              <a:latin typeface="+mn-lt"/>
            </a:endParaRPr>
          </a:p>
        </p:txBody>
      </p:sp>
      <p:graphicFrame>
        <p:nvGraphicFramePr>
          <p:cNvPr id="5" name="Table 4">
            <a:extLst>
              <a:ext uri="{FF2B5EF4-FFF2-40B4-BE49-F238E27FC236}">
                <a16:creationId xmlns:a16="http://schemas.microsoft.com/office/drawing/2014/main" id="{4C3F6B9B-C230-058A-EE76-798D48BA3E97}"/>
              </a:ext>
            </a:extLst>
          </p:cNvPr>
          <p:cNvGraphicFramePr>
            <a:graphicFrameLocks noGrp="1"/>
          </p:cNvGraphicFramePr>
          <p:nvPr>
            <p:extLst>
              <p:ext uri="{D42A27DB-BD31-4B8C-83A1-F6EECF244321}">
                <p14:modId xmlns:p14="http://schemas.microsoft.com/office/powerpoint/2010/main" val="3982133061"/>
              </p:ext>
            </p:extLst>
          </p:nvPr>
        </p:nvGraphicFramePr>
        <p:xfrm>
          <a:off x="685797" y="1233293"/>
          <a:ext cx="7772405" cy="2404895"/>
        </p:xfrm>
        <a:graphic>
          <a:graphicData uri="http://schemas.openxmlformats.org/drawingml/2006/table">
            <a:tbl>
              <a:tblPr>
                <a:tableStyleId>{F09E8A1B-DEA8-4D36-B40E-C1F48B00451B}</a:tableStyleId>
              </a:tblPr>
              <a:tblGrid>
                <a:gridCol w="1588805">
                  <a:extLst>
                    <a:ext uri="{9D8B030D-6E8A-4147-A177-3AD203B41FA5}">
                      <a16:colId xmlns:a16="http://schemas.microsoft.com/office/drawing/2014/main" val="235069168"/>
                    </a:ext>
                  </a:extLst>
                </a:gridCol>
                <a:gridCol w="515300">
                  <a:extLst>
                    <a:ext uri="{9D8B030D-6E8A-4147-A177-3AD203B41FA5}">
                      <a16:colId xmlns:a16="http://schemas.microsoft.com/office/drawing/2014/main" val="1818716715"/>
                    </a:ext>
                  </a:extLst>
                </a:gridCol>
                <a:gridCol w="515300">
                  <a:extLst>
                    <a:ext uri="{9D8B030D-6E8A-4147-A177-3AD203B41FA5}">
                      <a16:colId xmlns:a16="http://schemas.microsoft.com/office/drawing/2014/main" val="3974711538"/>
                    </a:ext>
                  </a:extLst>
                </a:gridCol>
                <a:gridCol w="515300">
                  <a:extLst>
                    <a:ext uri="{9D8B030D-6E8A-4147-A177-3AD203B41FA5}">
                      <a16:colId xmlns:a16="http://schemas.microsoft.com/office/drawing/2014/main" val="1231312034"/>
                    </a:ext>
                  </a:extLst>
                </a:gridCol>
                <a:gridCol w="515300">
                  <a:extLst>
                    <a:ext uri="{9D8B030D-6E8A-4147-A177-3AD203B41FA5}">
                      <a16:colId xmlns:a16="http://schemas.microsoft.com/office/drawing/2014/main" val="1821971893"/>
                    </a:ext>
                  </a:extLst>
                </a:gridCol>
                <a:gridCol w="515300">
                  <a:extLst>
                    <a:ext uri="{9D8B030D-6E8A-4147-A177-3AD203B41FA5}">
                      <a16:colId xmlns:a16="http://schemas.microsoft.com/office/drawing/2014/main" val="832814290"/>
                    </a:ext>
                  </a:extLst>
                </a:gridCol>
                <a:gridCol w="515300">
                  <a:extLst>
                    <a:ext uri="{9D8B030D-6E8A-4147-A177-3AD203B41FA5}">
                      <a16:colId xmlns:a16="http://schemas.microsoft.com/office/drawing/2014/main" val="3980767959"/>
                    </a:ext>
                  </a:extLst>
                </a:gridCol>
                <a:gridCol w="515300">
                  <a:extLst>
                    <a:ext uri="{9D8B030D-6E8A-4147-A177-3AD203B41FA5}">
                      <a16:colId xmlns:a16="http://schemas.microsoft.com/office/drawing/2014/main" val="1903041857"/>
                    </a:ext>
                  </a:extLst>
                </a:gridCol>
                <a:gridCol w="515300">
                  <a:extLst>
                    <a:ext uri="{9D8B030D-6E8A-4147-A177-3AD203B41FA5}">
                      <a16:colId xmlns:a16="http://schemas.microsoft.com/office/drawing/2014/main" val="3274163536"/>
                    </a:ext>
                  </a:extLst>
                </a:gridCol>
                <a:gridCol w="515300">
                  <a:extLst>
                    <a:ext uri="{9D8B030D-6E8A-4147-A177-3AD203B41FA5}">
                      <a16:colId xmlns:a16="http://schemas.microsoft.com/office/drawing/2014/main" val="2175886970"/>
                    </a:ext>
                  </a:extLst>
                </a:gridCol>
                <a:gridCol w="515300">
                  <a:extLst>
                    <a:ext uri="{9D8B030D-6E8A-4147-A177-3AD203B41FA5}">
                      <a16:colId xmlns:a16="http://schemas.microsoft.com/office/drawing/2014/main" val="814600324"/>
                    </a:ext>
                  </a:extLst>
                </a:gridCol>
                <a:gridCol w="515300">
                  <a:extLst>
                    <a:ext uri="{9D8B030D-6E8A-4147-A177-3AD203B41FA5}">
                      <a16:colId xmlns:a16="http://schemas.microsoft.com/office/drawing/2014/main" val="524264182"/>
                    </a:ext>
                  </a:extLst>
                </a:gridCol>
                <a:gridCol w="515300">
                  <a:extLst>
                    <a:ext uri="{9D8B030D-6E8A-4147-A177-3AD203B41FA5}">
                      <a16:colId xmlns:a16="http://schemas.microsoft.com/office/drawing/2014/main" val="3930506360"/>
                    </a:ext>
                  </a:extLst>
                </a:gridCol>
              </a:tblGrid>
              <a:tr h="112367">
                <a:tc rowSpan="2">
                  <a:txBody>
                    <a:bodyPr/>
                    <a:lstStyle/>
                    <a:p>
                      <a:pPr algn="l" fontAlgn="b"/>
                      <a:r>
                        <a:rPr lang="en-US" sz="1400" b="0" i="0" u="none" strike="noStrike">
                          <a:effectLst/>
                          <a:latin typeface="+mn-lt"/>
                        </a:rPr>
                        <a:t>Program characteristics </a:t>
                      </a:r>
                    </a:p>
                  </a:txBody>
                  <a:tcPr marL="4495" marR="4495" marT="4495" marB="0" anchor="b">
                    <a:solidFill>
                      <a:schemeClr val="tx2"/>
                    </a:solidFill>
                  </a:tcPr>
                </a:tc>
                <a:tc gridSpan="12">
                  <a:txBody>
                    <a:bodyPr/>
                    <a:lstStyle/>
                    <a:p>
                      <a:pPr algn="ctr" fontAlgn="b"/>
                      <a:r>
                        <a:rPr lang="en-US" sz="1400" u="none" strike="noStrike">
                          <a:effectLst/>
                          <a:latin typeface="+mn-lt"/>
                        </a:rPr>
                        <a:t>Multiple Subject Programs by Eventual Passing Rates </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3978012"/>
                  </a:ext>
                </a:extLst>
              </a:tr>
              <a:tr h="220240">
                <a:tc vMerge="1">
                  <a:txBody>
                    <a:bodyPr/>
                    <a:lstStyle/>
                    <a:p>
                      <a:pPr algn="l" fontAlgn="b"/>
                      <a:endParaRPr lang="en-US" sz="1400" b="0" i="0" u="none" strike="noStrike">
                        <a:effectLst/>
                        <a:latin typeface="Arial" panose="020B0604020202020204" pitchFamily="34" charset="0"/>
                      </a:endParaRPr>
                    </a:p>
                  </a:txBody>
                  <a:tcPr marL="4495" marR="4495" marT="4495" marB="0" anchor="b"/>
                </a:tc>
                <a:tc gridSpan="2">
                  <a:txBody>
                    <a:bodyPr/>
                    <a:lstStyle/>
                    <a:p>
                      <a:pPr algn="ctr" fontAlgn="b"/>
                      <a:r>
                        <a:rPr lang="en-US" sz="1400" u="none" strike="noStrike">
                          <a:effectLst/>
                          <a:latin typeface="+mn-lt"/>
                        </a:rPr>
                        <a:t>All (N=119)</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&lt;70% (N=8)</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b="0" i="0" u="none" strike="noStrike" cap="none">
                          <a:solidFill>
                            <a:srgbClr val="000000"/>
                          </a:solidFill>
                          <a:effectLst/>
                          <a:latin typeface="Arial"/>
                          <a:ea typeface="Arial"/>
                          <a:cs typeface="Arial"/>
                          <a:sym typeface="Arial"/>
                        </a:rPr>
                        <a:t>70-79.9%</a:t>
                      </a:r>
                      <a:r>
                        <a:rPr lang="en-US" sz="1400" u="none" strike="noStrike">
                          <a:effectLst/>
                          <a:latin typeface="+mn-lt"/>
                        </a:rPr>
                        <a:t> (N=16)</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b="0" i="0" u="none" strike="noStrike" cap="none">
                          <a:solidFill>
                            <a:srgbClr val="000000"/>
                          </a:solidFill>
                          <a:effectLst/>
                          <a:latin typeface="Arial"/>
                          <a:ea typeface="Arial"/>
                          <a:cs typeface="Arial"/>
                          <a:sym typeface="Arial"/>
                        </a:rPr>
                        <a:t>80-89.9%</a:t>
                      </a:r>
                      <a:r>
                        <a:rPr lang="en-US" sz="1400" u="none" strike="noStrike">
                          <a:effectLst/>
                          <a:latin typeface="+mn-lt"/>
                        </a:rPr>
                        <a:t> (N=37)</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b="0" i="0" u="none" strike="noStrike" cap="none">
                          <a:solidFill>
                            <a:srgbClr val="000000"/>
                          </a:solidFill>
                          <a:effectLst/>
                          <a:latin typeface="Arial"/>
                          <a:ea typeface="Arial"/>
                          <a:cs typeface="Arial"/>
                          <a:sym typeface="Arial"/>
                        </a:rPr>
                        <a:t>90-99.9%</a:t>
                      </a:r>
                      <a:r>
                        <a:rPr lang="en-US" sz="1400" u="none" strike="noStrike">
                          <a:effectLst/>
                          <a:latin typeface="+mn-lt"/>
                        </a:rPr>
                        <a:t> (N=41)</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100% (N=17)</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extLst>
                  <a:ext uri="{0D108BD9-81ED-4DB2-BD59-A6C34878D82A}">
                    <a16:rowId xmlns:a16="http://schemas.microsoft.com/office/drawing/2014/main" val="1926340785"/>
                  </a:ext>
                </a:extLst>
              </a:tr>
              <a:tr h="116862">
                <a:tc>
                  <a:txBody>
                    <a:bodyPr/>
                    <a:lstStyle/>
                    <a:p>
                      <a:pPr algn="l" fontAlgn="b"/>
                      <a:r>
                        <a:rPr lang="en-US" sz="1400" b="1" u="none" strike="noStrike">
                          <a:effectLst/>
                          <a:latin typeface="+mn-lt"/>
                        </a:rPr>
                        <a:t>Pathway</a:t>
                      </a:r>
                      <a:endParaRPr lang="en-US" sz="1400" b="1"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990055873"/>
                  </a:ext>
                </a:extLst>
              </a:tr>
              <a:tr h="112367">
                <a:tc>
                  <a:txBody>
                    <a:bodyPr/>
                    <a:lstStyle/>
                    <a:p>
                      <a:pPr marL="0" indent="112713" algn="l" fontAlgn="b"/>
                      <a:r>
                        <a:rPr lang="en-US" sz="1400" u="none" strike="noStrike">
                          <a:effectLst/>
                          <a:latin typeface="+mn-lt"/>
                        </a:rPr>
                        <a:t>Preservice</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75</a:t>
                      </a:r>
                    </a:p>
                  </a:txBody>
                  <a:tcPr marL="6350" marR="6350" marT="6350" marB="0" anchor="b"/>
                </a:tc>
                <a:tc>
                  <a:txBody>
                    <a:bodyPr/>
                    <a:lstStyle/>
                    <a:p>
                      <a:pPr algn="ctr" fontAlgn="b"/>
                      <a:r>
                        <a:rPr lang="en-US" sz="1400" b="0" i="0" u="none" strike="noStrike">
                          <a:effectLst/>
                          <a:latin typeface="+mn-lt"/>
                        </a:rPr>
                        <a:t>63%</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63%</a:t>
                      </a:r>
                    </a:p>
                  </a:txBody>
                  <a:tcPr marL="6350" marR="6350" marT="6350"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56%</a:t>
                      </a:r>
                    </a:p>
                  </a:txBody>
                  <a:tcPr marL="6350" marR="6350" marT="6350" marB="0" anchor="b"/>
                </a:tc>
                <a:tc>
                  <a:txBody>
                    <a:bodyPr/>
                    <a:lstStyle/>
                    <a:p>
                      <a:pPr algn="ctr" fontAlgn="b"/>
                      <a:r>
                        <a:rPr lang="en-US" sz="1400" b="0" i="0" u="none" strike="noStrike">
                          <a:effectLst/>
                          <a:latin typeface="+mn-lt"/>
                        </a:rPr>
                        <a:t>26</a:t>
                      </a:r>
                    </a:p>
                  </a:txBody>
                  <a:tcPr marL="6350" marR="6350" marT="6350" marB="0" anchor="b"/>
                </a:tc>
                <a:tc>
                  <a:txBody>
                    <a:bodyPr/>
                    <a:lstStyle/>
                    <a:p>
                      <a:pPr algn="ctr" fontAlgn="b"/>
                      <a:r>
                        <a:rPr lang="en-US" sz="1400" b="0" i="0" u="none" strike="noStrike">
                          <a:effectLst/>
                          <a:latin typeface="+mn-lt"/>
                        </a:rPr>
                        <a:t>70%</a:t>
                      </a:r>
                    </a:p>
                  </a:txBody>
                  <a:tcPr marL="6350" marR="6350" marT="6350" marB="0" anchor="b"/>
                </a:tc>
                <a:tc>
                  <a:txBody>
                    <a:bodyPr/>
                    <a:lstStyle/>
                    <a:p>
                      <a:pPr algn="ctr" fontAlgn="b"/>
                      <a:r>
                        <a:rPr lang="en-US" sz="1400" b="0" i="0" u="none" strike="noStrike">
                          <a:effectLst/>
                          <a:latin typeface="+mn-lt"/>
                        </a:rPr>
                        <a:t>27</a:t>
                      </a:r>
                    </a:p>
                  </a:txBody>
                  <a:tcPr marL="6350" marR="6350" marT="6350" marB="0" anchor="b"/>
                </a:tc>
                <a:tc>
                  <a:txBody>
                    <a:bodyPr/>
                    <a:lstStyle/>
                    <a:p>
                      <a:pPr algn="ctr" fontAlgn="b"/>
                      <a:r>
                        <a:rPr lang="en-US" sz="1400" b="0" i="0" u="none" strike="noStrike">
                          <a:effectLst/>
                          <a:latin typeface="+mn-lt"/>
                        </a:rPr>
                        <a:t>66%</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47%</a:t>
                      </a:r>
                    </a:p>
                  </a:txBody>
                  <a:tcPr marL="6350" marR="6350" marT="6350" marB="0" anchor="b"/>
                </a:tc>
                <a:extLst>
                  <a:ext uri="{0D108BD9-81ED-4DB2-BD59-A6C34878D82A}">
                    <a16:rowId xmlns:a16="http://schemas.microsoft.com/office/drawing/2014/main" val="4188422981"/>
                  </a:ext>
                </a:extLst>
              </a:tr>
              <a:tr h="35941">
                <a:tc>
                  <a:txBody>
                    <a:bodyPr/>
                    <a:lstStyle/>
                    <a:p>
                      <a:pPr marL="0" indent="112713" algn="l" fontAlgn="b"/>
                      <a:r>
                        <a:rPr lang="en-US" sz="1400" u="none" strike="noStrike">
                          <a:effectLst/>
                          <a:latin typeface="+mn-lt"/>
                        </a:rPr>
                        <a:t>Internship </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44</a:t>
                      </a:r>
                    </a:p>
                  </a:txBody>
                  <a:tcPr marL="6350" marR="6350" marT="6350" marB="0" anchor="b"/>
                </a:tc>
                <a:tc>
                  <a:txBody>
                    <a:bodyPr/>
                    <a:lstStyle/>
                    <a:p>
                      <a:pPr algn="ctr" fontAlgn="b"/>
                      <a:r>
                        <a:rPr lang="en-US" sz="1400" b="0" i="0" u="none" strike="noStrike">
                          <a:effectLst/>
                          <a:latin typeface="+mn-lt"/>
                        </a:rPr>
                        <a:t>37%</a:t>
                      </a:r>
                    </a:p>
                  </a:txBody>
                  <a:tcPr marL="6350" marR="6350" marT="6350" marB="0" anchor="b"/>
                </a:tc>
                <a:tc>
                  <a:txBody>
                    <a:bodyPr/>
                    <a:lstStyle/>
                    <a:p>
                      <a:pPr algn="ctr" fontAlgn="b"/>
                      <a:r>
                        <a:rPr lang="en-US" sz="1400" b="0" i="0" u="none" strike="noStrike">
                          <a:effectLst/>
                          <a:latin typeface="+mn-lt"/>
                        </a:rPr>
                        <a:t>3</a:t>
                      </a:r>
                    </a:p>
                  </a:txBody>
                  <a:tcPr marL="6350" marR="6350" marT="6350" marB="0" anchor="b"/>
                </a:tc>
                <a:tc>
                  <a:txBody>
                    <a:bodyPr/>
                    <a:lstStyle/>
                    <a:p>
                      <a:pPr algn="ctr" fontAlgn="b"/>
                      <a:r>
                        <a:rPr lang="en-US" sz="1400" b="0" i="0" u="none" strike="noStrike">
                          <a:effectLst/>
                          <a:latin typeface="+mn-lt"/>
                        </a:rPr>
                        <a:t>38%</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44%</a:t>
                      </a:r>
                    </a:p>
                  </a:txBody>
                  <a:tcPr marL="6350" marR="6350" marT="6350" marB="0" anchor="b"/>
                </a:tc>
                <a:tc>
                  <a:txBody>
                    <a:bodyPr/>
                    <a:lstStyle/>
                    <a:p>
                      <a:pPr algn="ctr" fontAlgn="b"/>
                      <a:r>
                        <a:rPr lang="en-US" sz="1400" b="0" i="0" u="none" strike="noStrike">
                          <a:effectLst/>
                          <a:latin typeface="+mn-lt"/>
                        </a:rPr>
                        <a:t>11</a:t>
                      </a:r>
                    </a:p>
                  </a:txBody>
                  <a:tcPr marL="6350" marR="6350" marT="6350" marB="0" anchor="b"/>
                </a:tc>
                <a:tc>
                  <a:txBody>
                    <a:bodyPr/>
                    <a:lstStyle/>
                    <a:p>
                      <a:pPr algn="ctr" fontAlgn="b"/>
                      <a:r>
                        <a:rPr lang="en-US" sz="1400" b="0" i="0" u="none" strike="noStrike">
                          <a:effectLst/>
                          <a:latin typeface="+mn-lt"/>
                        </a:rPr>
                        <a:t>30%</a:t>
                      </a:r>
                    </a:p>
                  </a:txBody>
                  <a:tcPr marL="6350" marR="6350" marT="6350" marB="0" anchor="b"/>
                </a:tc>
                <a:tc>
                  <a:txBody>
                    <a:bodyPr/>
                    <a:lstStyle/>
                    <a:p>
                      <a:pPr algn="ctr" fontAlgn="b"/>
                      <a:r>
                        <a:rPr lang="en-US" sz="1400" b="0" i="0" u="none" strike="noStrike">
                          <a:effectLst/>
                          <a:latin typeface="+mn-lt"/>
                        </a:rPr>
                        <a:t>14</a:t>
                      </a:r>
                    </a:p>
                  </a:txBody>
                  <a:tcPr marL="6350" marR="6350" marT="6350" marB="0" anchor="b"/>
                </a:tc>
                <a:tc>
                  <a:txBody>
                    <a:bodyPr/>
                    <a:lstStyle/>
                    <a:p>
                      <a:pPr algn="ctr" fontAlgn="b"/>
                      <a:r>
                        <a:rPr lang="en-US" sz="1400" b="0" i="0" u="none" strike="noStrike">
                          <a:effectLst/>
                          <a:latin typeface="+mn-lt"/>
                        </a:rPr>
                        <a:t>34%</a:t>
                      </a:r>
                    </a:p>
                  </a:txBody>
                  <a:tcPr marL="6350" marR="6350" marT="6350"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53%</a:t>
                      </a:r>
                    </a:p>
                  </a:txBody>
                  <a:tcPr marL="6350" marR="6350" marT="6350" marB="0" anchor="b"/>
                </a:tc>
                <a:extLst>
                  <a:ext uri="{0D108BD9-81ED-4DB2-BD59-A6C34878D82A}">
                    <a16:rowId xmlns:a16="http://schemas.microsoft.com/office/drawing/2014/main" val="2494644571"/>
                  </a:ext>
                </a:extLst>
              </a:tr>
              <a:tr h="116862">
                <a:tc>
                  <a:txBody>
                    <a:bodyPr/>
                    <a:lstStyle/>
                    <a:p>
                      <a:pPr algn="l" fontAlgn="b"/>
                      <a:r>
                        <a:rPr lang="en-US" sz="1400" b="1" u="none" strike="noStrike">
                          <a:effectLst/>
                          <a:latin typeface="+mn-lt"/>
                        </a:rPr>
                        <a:t>Institution Type </a:t>
                      </a:r>
                      <a:endParaRPr lang="en-US" sz="1400" b="1"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extLst>
                  <a:ext uri="{0D108BD9-81ED-4DB2-BD59-A6C34878D82A}">
                    <a16:rowId xmlns:a16="http://schemas.microsoft.com/office/drawing/2014/main" val="2234952310"/>
                  </a:ext>
                </a:extLst>
              </a:tr>
              <a:tr h="112367">
                <a:tc>
                  <a:txBody>
                    <a:bodyPr/>
                    <a:lstStyle/>
                    <a:p>
                      <a:pPr marL="0" indent="112713" algn="l" fontAlgn="b"/>
                      <a:r>
                        <a:rPr lang="en-US" sz="1400" u="none" strike="noStrike">
                          <a:effectLst/>
                          <a:latin typeface="+mn-lt"/>
                        </a:rPr>
                        <a:t>CSU</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39</a:t>
                      </a:r>
                    </a:p>
                  </a:txBody>
                  <a:tcPr marL="6350" marR="6350" marT="6350" marB="0" anchor="b"/>
                </a:tc>
                <a:tc>
                  <a:txBody>
                    <a:bodyPr/>
                    <a:lstStyle/>
                    <a:p>
                      <a:pPr algn="ctr" fontAlgn="b"/>
                      <a:r>
                        <a:rPr lang="en-US" sz="1400" b="0" i="0" u="none" strike="noStrike">
                          <a:effectLst/>
                          <a:latin typeface="+mn-lt"/>
                        </a:rPr>
                        <a:t>33%</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6</a:t>
                      </a:r>
                    </a:p>
                  </a:txBody>
                  <a:tcPr marL="6350" marR="6350" marT="6350" marB="0" anchor="b"/>
                </a:tc>
                <a:tc>
                  <a:txBody>
                    <a:bodyPr/>
                    <a:lstStyle/>
                    <a:p>
                      <a:pPr algn="ctr" fontAlgn="b"/>
                      <a:r>
                        <a:rPr lang="en-US" sz="1400" b="0" i="0" u="none" strike="noStrike">
                          <a:effectLst/>
                          <a:latin typeface="+mn-lt"/>
                        </a:rPr>
                        <a:t>38%</a:t>
                      </a:r>
                    </a:p>
                  </a:txBody>
                  <a:tcPr marL="6350" marR="6350" marT="6350" marB="0" anchor="b"/>
                </a:tc>
                <a:tc>
                  <a:txBody>
                    <a:bodyPr/>
                    <a:lstStyle/>
                    <a:p>
                      <a:pPr algn="ctr" fontAlgn="b"/>
                      <a:r>
                        <a:rPr lang="en-US" sz="1400" b="0" i="0" u="none" strike="noStrike">
                          <a:effectLst/>
                          <a:latin typeface="+mn-lt"/>
                        </a:rPr>
                        <a:t>12</a:t>
                      </a:r>
                    </a:p>
                  </a:txBody>
                  <a:tcPr marL="6350" marR="6350" marT="6350" marB="0" anchor="b"/>
                </a:tc>
                <a:tc>
                  <a:txBody>
                    <a:bodyPr/>
                    <a:lstStyle/>
                    <a:p>
                      <a:pPr algn="ctr" fontAlgn="b"/>
                      <a:r>
                        <a:rPr lang="en-US" sz="1400" b="0" i="0" u="none" strike="noStrike">
                          <a:effectLst/>
                          <a:latin typeface="+mn-lt"/>
                        </a:rPr>
                        <a:t>32%</a:t>
                      </a:r>
                    </a:p>
                  </a:txBody>
                  <a:tcPr marL="6350" marR="6350" marT="6350" marB="0" anchor="b"/>
                </a:tc>
                <a:tc>
                  <a:txBody>
                    <a:bodyPr/>
                    <a:lstStyle/>
                    <a:p>
                      <a:pPr algn="ctr" fontAlgn="b"/>
                      <a:r>
                        <a:rPr lang="en-US" sz="1400" b="0" i="0" u="none" strike="noStrike">
                          <a:effectLst/>
                          <a:latin typeface="+mn-lt"/>
                        </a:rPr>
                        <a:t>16</a:t>
                      </a:r>
                    </a:p>
                  </a:txBody>
                  <a:tcPr marL="6350" marR="6350" marT="6350" marB="0" anchor="b"/>
                </a:tc>
                <a:tc>
                  <a:txBody>
                    <a:bodyPr/>
                    <a:lstStyle/>
                    <a:p>
                      <a:pPr algn="ctr" fontAlgn="b"/>
                      <a:r>
                        <a:rPr lang="en-US" sz="1400" b="0" i="0" u="none" strike="noStrike">
                          <a:effectLst/>
                          <a:latin typeface="+mn-lt"/>
                        </a:rPr>
                        <a:t>39%</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24%</a:t>
                      </a:r>
                    </a:p>
                  </a:txBody>
                  <a:tcPr marL="6350" marR="6350" marT="6350" marB="0" anchor="b"/>
                </a:tc>
                <a:extLst>
                  <a:ext uri="{0D108BD9-81ED-4DB2-BD59-A6C34878D82A}">
                    <a16:rowId xmlns:a16="http://schemas.microsoft.com/office/drawing/2014/main" val="2461057549"/>
                  </a:ext>
                </a:extLst>
              </a:tr>
              <a:tr h="112367">
                <a:tc>
                  <a:txBody>
                    <a:bodyPr/>
                    <a:lstStyle/>
                    <a:p>
                      <a:pPr marL="0" indent="112713" algn="l" fontAlgn="b"/>
                      <a:r>
                        <a:rPr lang="en-US" sz="1400" u="none" strike="noStrike">
                          <a:effectLst/>
                          <a:latin typeface="+mn-lt"/>
                        </a:rPr>
                        <a:t>UC</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10%</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24%</a:t>
                      </a:r>
                    </a:p>
                  </a:txBody>
                  <a:tcPr marL="6350" marR="6350" marT="6350" marB="0" anchor="b"/>
                </a:tc>
                <a:extLst>
                  <a:ext uri="{0D108BD9-81ED-4DB2-BD59-A6C34878D82A}">
                    <a16:rowId xmlns:a16="http://schemas.microsoft.com/office/drawing/2014/main" val="1033595952"/>
                  </a:ext>
                </a:extLst>
              </a:tr>
              <a:tr h="112367">
                <a:tc>
                  <a:txBody>
                    <a:bodyPr/>
                    <a:lstStyle/>
                    <a:p>
                      <a:pPr marL="0" indent="112713" algn="l" fontAlgn="b"/>
                      <a:r>
                        <a:rPr lang="en-US" sz="1400" u="none" strike="noStrike">
                          <a:effectLst/>
                          <a:latin typeface="+mn-lt"/>
                        </a:rPr>
                        <a:t>Private IHE</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62</a:t>
                      </a:r>
                    </a:p>
                  </a:txBody>
                  <a:tcPr marL="6350" marR="6350" marT="6350" marB="0" anchor="b"/>
                </a:tc>
                <a:tc>
                  <a:txBody>
                    <a:bodyPr/>
                    <a:lstStyle/>
                    <a:p>
                      <a:pPr algn="ctr" fontAlgn="b"/>
                      <a:r>
                        <a:rPr lang="en-US" sz="1400" b="0" i="0" u="none" strike="noStrike">
                          <a:effectLst/>
                          <a:latin typeface="+mn-lt"/>
                        </a:rPr>
                        <a:t>52%</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63%</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tc>
                  <a:txBody>
                    <a:bodyPr/>
                    <a:lstStyle/>
                    <a:p>
                      <a:pPr algn="ctr" fontAlgn="b"/>
                      <a:r>
                        <a:rPr lang="en-US" sz="1400" b="0" i="0" u="none" strike="noStrike">
                          <a:effectLst/>
                          <a:latin typeface="+mn-lt"/>
                        </a:rPr>
                        <a:t>23</a:t>
                      </a:r>
                    </a:p>
                  </a:txBody>
                  <a:tcPr marL="6350" marR="6350" marT="6350" marB="0" anchor="b"/>
                </a:tc>
                <a:tc>
                  <a:txBody>
                    <a:bodyPr/>
                    <a:lstStyle/>
                    <a:p>
                      <a:pPr algn="ctr" fontAlgn="b"/>
                      <a:r>
                        <a:rPr lang="en-US" sz="1400" b="0" i="0" u="none" strike="noStrike">
                          <a:effectLst/>
                          <a:latin typeface="+mn-lt"/>
                        </a:rPr>
                        <a:t>62%</a:t>
                      </a:r>
                    </a:p>
                  </a:txBody>
                  <a:tcPr marL="6350" marR="6350" marT="6350" marB="0" anchor="b"/>
                </a:tc>
                <a:tc>
                  <a:txBody>
                    <a:bodyPr/>
                    <a:lstStyle/>
                    <a:p>
                      <a:pPr algn="ctr" fontAlgn="b"/>
                      <a:r>
                        <a:rPr lang="en-US" sz="1400" b="0" i="0" u="none" strike="noStrike">
                          <a:effectLst/>
                          <a:latin typeface="+mn-lt"/>
                        </a:rPr>
                        <a:t>19</a:t>
                      </a:r>
                    </a:p>
                  </a:txBody>
                  <a:tcPr marL="6350" marR="6350" marT="6350" marB="0" anchor="b"/>
                </a:tc>
                <a:tc>
                  <a:txBody>
                    <a:bodyPr/>
                    <a:lstStyle/>
                    <a:p>
                      <a:pPr algn="ctr" fontAlgn="b"/>
                      <a:r>
                        <a:rPr lang="en-US" sz="1400" b="0" i="0" u="none" strike="noStrike">
                          <a:effectLst/>
                          <a:latin typeface="+mn-lt"/>
                        </a:rPr>
                        <a:t>46%</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41%</a:t>
                      </a:r>
                    </a:p>
                  </a:txBody>
                  <a:tcPr marL="6350" marR="6350" marT="6350" marB="0" anchor="b"/>
                </a:tc>
                <a:extLst>
                  <a:ext uri="{0D108BD9-81ED-4DB2-BD59-A6C34878D82A}">
                    <a16:rowId xmlns:a16="http://schemas.microsoft.com/office/drawing/2014/main" val="3213697150"/>
                  </a:ext>
                </a:extLst>
              </a:tr>
              <a:tr h="112367">
                <a:tc>
                  <a:txBody>
                    <a:bodyPr/>
                    <a:lstStyle/>
                    <a:p>
                      <a:pPr marL="0" indent="112713" algn="l" fontAlgn="b"/>
                      <a:r>
                        <a:rPr lang="en-US" sz="1400" u="none" strike="noStrike">
                          <a:effectLst/>
                          <a:latin typeface="+mn-lt"/>
                        </a:rPr>
                        <a:t>LEA </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9</a:t>
                      </a:r>
                    </a:p>
                  </a:txBody>
                  <a:tcPr marL="6350" marR="6350" marT="6350" marB="0" anchor="b"/>
                </a:tc>
                <a:tc>
                  <a:txBody>
                    <a:bodyPr/>
                    <a:lstStyle/>
                    <a:p>
                      <a:pPr algn="ctr" fontAlgn="b"/>
                      <a:r>
                        <a:rPr lang="en-US" sz="1400" b="0" i="0" u="none" strike="noStrike">
                          <a:effectLst/>
                          <a:latin typeface="+mn-lt"/>
                        </a:rPr>
                        <a:t>8%</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12%</a:t>
                      </a:r>
                    </a:p>
                  </a:txBody>
                  <a:tcPr marL="6350" marR="6350" marT="6350" marB="0" anchor="b"/>
                </a:tc>
                <a:extLst>
                  <a:ext uri="{0D108BD9-81ED-4DB2-BD59-A6C34878D82A}">
                    <a16:rowId xmlns:a16="http://schemas.microsoft.com/office/drawing/2014/main" val="2476443497"/>
                  </a:ext>
                </a:extLst>
              </a:tr>
            </a:tbl>
          </a:graphicData>
        </a:graphic>
      </p:graphicFrame>
      <p:sp>
        <p:nvSpPr>
          <p:cNvPr id="6" name="TextBox 5">
            <a:extLst>
              <a:ext uri="{FF2B5EF4-FFF2-40B4-BE49-F238E27FC236}">
                <a16:creationId xmlns:a16="http://schemas.microsoft.com/office/drawing/2014/main" id="{CEF0D3F3-444E-702D-1F9B-58B0B0C378AB}"/>
              </a:ext>
            </a:extLst>
          </p:cNvPr>
          <p:cNvSpPr txBox="1"/>
          <p:nvPr/>
        </p:nvSpPr>
        <p:spPr>
          <a:xfrm>
            <a:off x="685796" y="3766204"/>
            <a:ext cx="7772405" cy="923330"/>
          </a:xfrm>
          <a:prstGeom prst="rect">
            <a:avLst/>
          </a:prstGeom>
          <a:noFill/>
        </p:spPr>
        <p:txBody>
          <a:bodyPr wrap="square">
            <a:spAutoFit/>
          </a:bodyPr>
          <a:lstStyle/>
          <a:p>
            <a:r>
              <a:rPr lang="en-US" sz="900">
                <a:latin typeface="+mn-lt"/>
              </a:rPr>
              <a:t>Note: Percentages are column percentages (e.g., 33% of all programs in the analysis are CSU programs while 13% of programs with eventual passing rates under 70% are CSU programs). This analysis includes 120 secondary preparation programs that had at least five candidates take the </a:t>
            </a:r>
            <a:r>
              <a:rPr lang="en-US" sz="900" err="1">
                <a:latin typeface="+mn-lt"/>
              </a:rPr>
              <a:t>CalTPA</a:t>
            </a:r>
            <a:r>
              <a:rPr lang="en-US" sz="900">
                <a:latin typeface="+mn-lt"/>
              </a:rPr>
              <a:t> or edTPA between September 1, 2021, and August 31, 2023, excluding candidates who received a deferral to take the TPA after receiving their preliminary credential. Candidates taking </a:t>
            </a:r>
            <a:r>
              <a:rPr lang="en-US" sz="900" err="1">
                <a:latin typeface="+mn-lt"/>
              </a:rPr>
              <a:t>CalTPA</a:t>
            </a:r>
            <a:r>
              <a:rPr lang="en-US" sz="900">
                <a:latin typeface="+mn-lt"/>
              </a:rPr>
              <a:t> must have either taken both cycles of the TPA or taken the first cycle before January 1, 2023, to be included. Program size varies, with between 6 and 593 test-taking candidates in each program. </a:t>
            </a:r>
          </a:p>
          <a:p>
            <a:r>
              <a:rPr lang="en-US" sz="900">
                <a:latin typeface="+mn-lt"/>
              </a:rPr>
              <a:t>Source: Learning Policy Institute analysis of California Commission on Teacher Credentialing data. (2024).</a:t>
            </a:r>
          </a:p>
        </p:txBody>
      </p:sp>
    </p:spTree>
    <p:extLst>
      <p:ext uri="{BB962C8B-B14F-4D97-AF65-F5344CB8AC3E}">
        <p14:creationId xmlns:p14="http://schemas.microsoft.com/office/powerpoint/2010/main" val="768237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C3654-A59C-2A28-DD57-D859E9623366}"/>
              </a:ext>
            </a:extLst>
          </p:cNvPr>
          <p:cNvSpPr>
            <a:spLocks noGrp="1"/>
          </p:cNvSpPr>
          <p:nvPr>
            <p:ph type="title"/>
          </p:nvPr>
        </p:nvSpPr>
        <p:spPr/>
        <p:txBody>
          <a:bodyPr>
            <a:normAutofit/>
          </a:bodyPr>
          <a:lstStyle/>
          <a:p>
            <a:r>
              <a:rPr lang="en-US" sz="2200"/>
              <a:t>Initial passing rates for single subject programs</a:t>
            </a:r>
          </a:p>
        </p:txBody>
      </p:sp>
      <p:sp>
        <p:nvSpPr>
          <p:cNvPr id="4" name="Slide Number Placeholder 3">
            <a:extLst>
              <a:ext uri="{FF2B5EF4-FFF2-40B4-BE49-F238E27FC236}">
                <a16:creationId xmlns:a16="http://schemas.microsoft.com/office/drawing/2014/main" id="{63D993CD-AE3E-67C3-19F7-15F38AB80FCC}"/>
              </a:ext>
            </a:extLst>
          </p:cNvPr>
          <p:cNvSpPr>
            <a:spLocks noGrp="1"/>
          </p:cNvSpPr>
          <p:nvPr>
            <p:ph type="sldNum" sz="quarter" idx="4"/>
          </p:nvPr>
        </p:nvSpPr>
        <p:spPr/>
        <p:txBody>
          <a:bodyPr/>
          <a:lstStyle/>
          <a:p>
            <a:fld id="{8FE50164-6C9E-C94E-8935-7483CE1EEFCA}" type="slidenum">
              <a:rPr lang="en-US" smtClean="0"/>
              <a:pPr/>
              <a:t>34</a:t>
            </a:fld>
            <a:endParaRPr lang="en-US">
              <a:latin typeface="+mn-lt"/>
            </a:endParaRPr>
          </a:p>
        </p:txBody>
      </p:sp>
      <p:graphicFrame>
        <p:nvGraphicFramePr>
          <p:cNvPr id="5" name="Table 4">
            <a:extLst>
              <a:ext uri="{FF2B5EF4-FFF2-40B4-BE49-F238E27FC236}">
                <a16:creationId xmlns:a16="http://schemas.microsoft.com/office/drawing/2014/main" id="{06ED7B84-587C-5CE4-B9AF-583719AE9758}"/>
              </a:ext>
            </a:extLst>
          </p:cNvPr>
          <p:cNvGraphicFramePr>
            <a:graphicFrameLocks noGrp="1"/>
          </p:cNvGraphicFramePr>
          <p:nvPr>
            <p:extLst>
              <p:ext uri="{D42A27DB-BD31-4B8C-83A1-F6EECF244321}">
                <p14:modId xmlns:p14="http://schemas.microsoft.com/office/powerpoint/2010/main" val="4117246253"/>
              </p:ext>
            </p:extLst>
          </p:nvPr>
        </p:nvGraphicFramePr>
        <p:xfrm>
          <a:off x="685802" y="1244835"/>
          <a:ext cx="7772396" cy="2391910"/>
        </p:xfrm>
        <a:graphic>
          <a:graphicData uri="http://schemas.openxmlformats.org/drawingml/2006/table">
            <a:tbl>
              <a:tblPr>
                <a:tableStyleId>{F09E8A1B-DEA8-4D36-B40E-C1F48B00451B}</a:tableStyleId>
              </a:tblPr>
              <a:tblGrid>
                <a:gridCol w="1588808">
                  <a:extLst>
                    <a:ext uri="{9D8B030D-6E8A-4147-A177-3AD203B41FA5}">
                      <a16:colId xmlns:a16="http://schemas.microsoft.com/office/drawing/2014/main" val="235069168"/>
                    </a:ext>
                  </a:extLst>
                </a:gridCol>
                <a:gridCol w="515299">
                  <a:extLst>
                    <a:ext uri="{9D8B030D-6E8A-4147-A177-3AD203B41FA5}">
                      <a16:colId xmlns:a16="http://schemas.microsoft.com/office/drawing/2014/main" val="1818716715"/>
                    </a:ext>
                  </a:extLst>
                </a:gridCol>
                <a:gridCol w="515299">
                  <a:extLst>
                    <a:ext uri="{9D8B030D-6E8A-4147-A177-3AD203B41FA5}">
                      <a16:colId xmlns:a16="http://schemas.microsoft.com/office/drawing/2014/main" val="3974711538"/>
                    </a:ext>
                  </a:extLst>
                </a:gridCol>
                <a:gridCol w="515299">
                  <a:extLst>
                    <a:ext uri="{9D8B030D-6E8A-4147-A177-3AD203B41FA5}">
                      <a16:colId xmlns:a16="http://schemas.microsoft.com/office/drawing/2014/main" val="1231312034"/>
                    </a:ext>
                  </a:extLst>
                </a:gridCol>
                <a:gridCol w="515299">
                  <a:extLst>
                    <a:ext uri="{9D8B030D-6E8A-4147-A177-3AD203B41FA5}">
                      <a16:colId xmlns:a16="http://schemas.microsoft.com/office/drawing/2014/main" val="1821971893"/>
                    </a:ext>
                  </a:extLst>
                </a:gridCol>
                <a:gridCol w="515299">
                  <a:extLst>
                    <a:ext uri="{9D8B030D-6E8A-4147-A177-3AD203B41FA5}">
                      <a16:colId xmlns:a16="http://schemas.microsoft.com/office/drawing/2014/main" val="832814290"/>
                    </a:ext>
                  </a:extLst>
                </a:gridCol>
                <a:gridCol w="515299">
                  <a:extLst>
                    <a:ext uri="{9D8B030D-6E8A-4147-A177-3AD203B41FA5}">
                      <a16:colId xmlns:a16="http://schemas.microsoft.com/office/drawing/2014/main" val="3980767959"/>
                    </a:ext>
                  </a:extLst>
                </a:gridCol>
                <a:gridCol w="515299">
                  <a:extLst>
                    <a:ext uri="{9D8B030D-6E8A-4147-A177-3AD203B41FA5}">
                      <a16:colId xmlns:a16="http://schemas.microsoft.com/office/drawing/2014/main" val="1903041857"/>
                    </a:ext>
                  </a:extLst>
                </a:gridCol>
                <a:gridCol w="515299">
                  <a:extLst>
                    <a:ext uri="{9D8B030D-6E8A-4147-A177-3AD203B41FA5}">
                      <a16:colId xmlns:a16="http://schemas.microsoft.com/office/drawing/2014/main" val="3274163536"/>
                    </a:ext>
                  </a:extLst>
                </a:gridCol>
                <a:gridCol w="515299">
                  <a:extLst>
                    <a:ext uri="{9D8B030D-6E8A-4147-A177-3AD203B41FA5}">
                      <a16:colId xmlns:a16="http://schemas.microsoft.com/office/drawing/2014/main" val="2175886970"/>
                    </a:ext>
                  </a:extLst>
                </a:gridCol>
                <a:gridCol w="515299">
                  <a:extLst>
                    <a:ext uri="{9D8B030D-6E8A-4147-A177-3AD203B41FA5}">
                      <a16:colId xmlns:a16="http://schemas.microsoft.com/office/drawing/2014/main" val="814600324"/>
                    </a:ext>
                  </a:extLst>
                </a:gridCol>
                <a:gridCol w="515299">
                  <a:extLst>
                    <a:ext uri="{9D8B030D-6E8A-4147-A177-3AD203B41FA5}">
                      <a16:colId xmlns:a16="http://schemas.microsoft.com/office/drawing/2014/main" val="524264182"/>
                    </a:ext>
                  </a:extLst>
                </a:gridCol>
                <a:gridCol w="515299">
                  <a:extLst>
                    <a:ext uri="{9D8B030D-6E8A-4147-A177-3AD203B41FA5}">
                      <a16:colId xmlns:a16="http://schemas.microsoft.com/office/drawing/2014/main" val="3930506360"/>
                    </a:ext>
                  </a:extLst>
                </a:gridCol>
              </a:tblGrid>
              <a:tr h="112367">
                <a:tc rowSpan="2">
                  <a:txBody>
                    <a:bodyPr/>
                    <a:lstStyle/>
                    <a:p>
                      <a:pPr algn="l" fontAlgn="b"/>
                      <a:r>
                        <a:rPr lang="en-US" sz="1400" b="0" i="0" u="none" strike="noStrike">
                          <a:effectLst/>
                          <a:latin typeface="+mn-lt"/>
                        </a:rPr>
                        <a:t>Program characteristics </a:t>
                      </a:r>
                    </a:p>
                  </a:txBody>
                  <a:tcPr marL="4495" marR="4495" marT="4495" marB="0" anchor="b">
                    <a:solidFill>
                      <a:schemeClr val="tx2"/>
                    </a:solidFill>
                  </a:tcPr>
                </a:tc>
                <a:tc gridSpan="12">
                  <a:txBody>
                    <a:bodyPr/>
                    <a:lstStyle/>
                    <a:p>
                      <a:pPr algn="ctr" fontAlgn="b"/>
                      <a:r>
                        <a:rPr lang="en-US" sz="1400" u="none" strike="noStrike">
                          <a:effectLst/>
                        </a:rPr>
                        <a:t>Single Subject Programs by Initial Passing Rates </a:t>
                      </a:r>
                      <a:endParaRPr lang="en-US" sz="1400" b="0" i="0" u="none" strike="noStrike">
                        <a:effectLst/>
                        <a:latin typeface="Arial" panose="020B0604020202020204" pitchFamily="34" charset="0"/>
                      </a:endParaRPr>
                    </a:p>
                  </a:txBody>
                  <a:tcPr marL="4495" marR="4495" marT="4495"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3978012"/>
                  </a:ext>
                </a:extLst>
              </a:tr>
              <a:tr h="220240">
                <a:tc vMerge="1">
                  <a:txBody>
                    <a:bodyPr/>
                    <a:lstStyle/>
                    <a:p>
                      <a:pPr algn="l" fontAlgn="b"/>
                      <a:endParaRPr lang="en-US" sz="1400" b="0" i="0" u="none" strike="noStrike">
                        <a:effectLst/>
                        <a:latin typeface="Arial" panose="020B0604020202020204" pitchFamily="34" charset="0"/>
                      </a:endParaRPr>
                    </a:p>
                  </a:txBody>
                  <a:tcPr marL="4495" marR="4495" marT="4495" marB="0" anchor="b"/>
                </a:tc>
                <a:tc gridSpan="2">
                  <a:txBody>
                    <a:bodyPr/>
                    <a:lstStyle/>
                    <a:p>
                      <a:pPr algn="ctr" fontAlgn="b"/>
                      <a:r>
                        <a:rPr lang="en-US" sz="1400" u="none" strike="noStrike">
                          <a:effectLst/>
                          <a:latin typeface="+mn-lt"/>
                        </a:rPr>
                        <a:t>All (N=120)</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&lt;60% (N=11)</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60-69.9% (N=21)</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70-79.9% (N=29)</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80-89.9% (N=47)</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90-100% (N=12)</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extLst>
                  <a:ext uri="{0D108BD9-81ED-4DB2-BD59-A6C34878D82A}">
                    <a16:rowId xmlns:a16="http://schemas.microsoft.com/office/drawing/2014/main" val="1926340785"/>
                  </a:ext>
                </a:extLst>
              </a:tr>
              <a:tr h="116862">
                <a:tc>
                  <a:txBody>
                    <a:bodyPr/>
                    <a:lstStyle/>
                    <a:p>
                      <a:pPr algn="l" fontAlgn="b"/>
                      <a:r>
                        <a:rPr lang="en-US" sz="1400" b="1" u="none" strike="noStrike">
                          <a:effectLst/>
                          <a:latin typeface="+mn-lt"/>
                        </a:rPr>
                        <a:t>Pathway</a:t>
                      </a:r>
                      <a:endParaRPr lang="en-US" sz="1400" b="1"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990055873"/>
                  </a:ext>
                </a:extLst>
              </a:tr>
              <a:tr h="112367">
                <a:tc>
                  <a:txBody>
                    <a:bodyPr/>
                    <a:lstStyle/>
                    <a:p>
                      <a:pPr marL="0" indent="112713" algn="l" fontAlgn="b"/>
                      <a:r>
                        <a:rPr lang="en-US" sz="1400" u="none" strike="noStrike">
                          <a:effectLst/>
                          <a:latin typeface="+mn-lt"/>
                        </a:rPr>
                        <a:t>Preservice</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71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18%</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57%</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15</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70%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75%</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4188422981"/>
                  </a:ext>
                </a:extLst>
              </a:tr>
              <a:tr h="112367">
                <a:tc>
                  <a:txBody>
                    <a:bodyPr/>
                    <a:lstStyle/>
                    <a:p>
                      <a:pPr marL="0" indent="112713" algn="l" fontAlgn="b"/>
                      <a:r>
                        <a:rPr lang="en-US" sz="1400" u="none" strike="noStrike">
                          <a:effectLst/>
                          <a:latin typeface="+mn-lt"/>
                        </a:rPr>
                        <a:t>Internship </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82%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14</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48%</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14</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25%</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494644571"/>
                  </a:ext>
                </a:extLst>
              </a:tr>
              <a:tr h="116862">
                <a:tc>
                  <a:txBody>
                    <a:bodyPr/>
                    <a:lstStyle/>
                    <a:p>
                      <a:pPr algn="l" fontAlgn="b"/>
                      <a:r>
                        <a:rPr lang="en-US" sz="1400" b="1" u="none" strike="noStrike">
                          <a:effectLst/>
                          <a:latin typeface="+mn-lt"/>
                        </a:rPr>
                        <a:t>Institution Type </a:t>
                      </a:r>
                      <a:endParaRPr lang="en-US" sz="1400" b="1"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extLst>
                  <a:ext uri="{0D108BD9-81ED-4DB2-BD59-A6C34878D82A}">
                    <a16:rowId xmlns:a16="http://schemas.microsoft.com/office/drawing/2014/main" val="2234952310"/>
                  </a:ext>
                </a:extLst>
              </a:tr>
              <a:tr h="112367">
                <a:tc>
                  <a:txBody>
                    <a:bodyPr/>
                    <a:lstStyle/>
                    <a:p>
                      <a:pPr marL="0" indent="112713" algn="l" fontAlgn="b"/>
                      <a:r>
                        <a:rPr lang="en-US" sz="1400" u="none" strike="noStrike">
                          <a:effectLst/>
                          <a:latin typeface="+mn-lt"/>
                        </a:rPr>
                        <a:t>CSU</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38</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25%</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461057549"/>
                  </a:ext>
                </a:extLst>
              </a:tr>
              <a:tr h="112367">
                <a:tc>
                  <a:txBody>
                    <a:bodyPr/>
                    <a:lstStyle/>
                    <a:p>
                      <a:pPr marL="0" indent="112713" algn="l" fontAlgn="b"/>
                      <a:r>
                        <a:rPr lang="en-US" sz="1400" u="none" strike="noStrike">
                          <a:effectLst/>
                          <a:latin typeface="+mn-lt"/>
                        </a:rPr>
                        <a:t>UC</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6</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42%</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1033595952"/>
                  </a:ext>
                </a:extLst>
              </a:tr>
              <a:tr h="112367">
                <a:tc>
                  <a:txBody>
                    <a:bodyPr/>
                    <a:lstStyle/>
                    <a:p>
                      <a:pPr marL="0" indent="112713" algn="l" fontAlgn="b"/>
                      <a:r>
                        <a:rPr lang="en-US" sz="1400" u="none" strike="noStrike">
                          <a:effectLst/>
                          <a:latin typeface="+mn-lt"/>
                        </a:rPr>
                        <a:t>Private IHE</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62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7</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64%</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45%</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25%</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3213697150"/>
                  </a:ext>
                </a:extLst>
              </a:tr>
              <a:tr h="112367">
                <a:tc>
                  <a:txBody>
                    <a:bodyPr/>
                    <a:lstStyle/>
                    <a:p>
                      <a:pPr marL="0" indent="112713" algn="l" fontAlgn="b"/>
                      <a:r>
                        <a:rPr lang="en-US" sz="1400" u="none" strike="noStrike">
                          <a:effectLst/>
                          <a:latin typeface="+mn-lt"/>
                        </a:rPr>
                        <a:t>LEA </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8%</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27%</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0%</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14%</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8%</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476443497"/>
                  </a:ext>
                </a:extLst>
              </a:tr>
            </a:tbl>
          </a:graphicData>
        </a:graphic>
      </p:graphicFrame>
      <p:sp>
        <p:nvSpPr>
          <p:cNvPr id="7" name="TextBox 6">
            <a:extLst>
              <a:ext uri="{FF2B5EF4-FFF2-40B4-BE49-F238E27FC236}">
                <a16:creationId xmlns:a16="http://schemas.microsoft.com/office/drawing/2014/main" id="{63F870BD-1ECF-DB36-0B18-BF3AB57C4849}"/>
              </a:ext>
            </a:extLst>
          </p:cNvPr>
          <p:cNvSpPr txBox="1"/>
          <p:nvPr/>
        </p:nvSpPr>
        <p:spPr>
          <a:xfrm>
            <a:off x="685802" y="3774830"/>
            <a:ext cx="7790686" cy="923330"/>
          </a:xfrm>
          <a:prstGeom prst="rect">
            <a:avLst/>
          </a:prstGeom>
          <a:noFill/>
        </p:spPr>
        <p:txBody>
          <a:bodyPr wrap="square">
            <a:spAutoFit/>
          </a:bodyPr>
          <a:lstStyle/>
          <a:p>
            <a:r>
              <a:rPr lang="en-US" sz="900">
                <a:latin typeface="+mn-lt"/>
              </a:rPr>
              <a:t>Note: Percentages are column percentages (e.g., 59% of all programs in the analysis are preservice programs while 18% of programs with initial passing rates under 60% are preservice programs). This analysis includes 120 secondary preparation programs that had at least five candidates take the </a:t>
            </a:r>
            <a:r>
              <a:rPr lang="en-US" sz="900" err="1">
                <a:latin typeface="+mn-lt"/>
              </a:rPr>
              <a:t>CalTPA</a:t>
            </a:r>
            <a:r>
              <a:rPr lang="en-US" sz="900">
                <a:latin typeface="+mn-lt"/>
              </a:rPr>
              <a:t> or edTPA between September 1, 2021, and August 31, 2023, excluding candidates who received a deferral to take the TPA after receiving their preliminary credential. Candidates taking </a:t>
            </a:r>
            <a:r>
              <a:rPr lang="en-US" sz="900" err="1">
                <a:latin typeface="+mn-lt"/>
              </a:rPr>
              <a:t>CalTPA</a:t>
            </a:r>
            <a:r>
              <a:rPr lang="en-US" sz="900">
                <a:latin typeface="+mn-lt"/>
              </a:rPr>
              <a:t> must have either taken both cycles of the TPA or taken the first cycle before January 1, 2023, to be included. Program size varies, with between 6 and 593 test-taking candidates in each program. </a:t>
            </a:r>
          </a:p>
          <a:p>
            <a:r>
              <a:rPr lang="en-US" sz="900">
                <a:latin typeface="+mn-lt"/>
              </a:rPr>
              <a:t>Source: Learning Policy Institute analysis of California Commission on Teacher Credentialing data. (2024).</a:t>
            </a:r>
          </a:p>
        </p:txBody>
      </p:sp>
    </p:spTree>
    <p:extLst>
      <p:ext uri="{BB962C8B-B14F-4D97-AF65-F5344CB8AC3E}">
        <p14:creationId xmlns:p14="http://schemas.microsoft.com/office/powerpoint/2010/main" val="3421022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C3654-A59C-2A28-DD57-D859E9623366}"/>
              </a:ext>
            </a:extLst>
          </p:cNvPr>
          <p:cNvSpPr>
            <a:spLocks noGrp="1"/>
          </p:cNvSpPr>
          <p:nvPr>
            <p:ph type="title"/>
          </p:nvPr>
        </p:nvSpPr>
        <p:spPr/>
        <p:txBody>
          <a:bodyPr>
            <a:normAutofit/>
          </a:bodyPr>
          <a:lstStyle/>
          <a:p>
            <a:r>
              <a:rPr lang="en-US" sz="2200"/>
              <a:t>Eventual passing rates for single subject programs</a:t>
            </a:r>
          </a:p>
        </p:txBody>
      </p:sp>
      <p:sp>
        <p:nvSpPr>
          <p:cNvPr id="4" name="Slide Number Placeholder 3">
            <a:extLst>
              <a:ext uri="{FF2B5EF4-FFF2-40B4-BE49-F238E27FC236}">
                <a16:creationId xmlns:a16="http://schemas.microsoft.com/office/drawing/2014/main" id="{63D993CD-AE3E-67C3-19F7-15F38AB80FCC}"/>
              </a:ext>
            </a:extLst>
          </p:cNvPr>
          <p:cNvSpPr>
            <a:spLocks noGrp="1"/>
          </p:cNvSpPr>
          <p:nvPr>
            <p:ph type="sldNum" sz="quarter" idx="4"/>
          </p:nvPr>
        </p:nvSpPr>
        <p:spPr/>
        <p:txBody>
          <a:bodyPr/>
          <a:lstStyle/>
          <a:p>
            <a:fld id="{8FE50164-6C9E-C94E-8935-7483CE1EEFCA}" type="slidenum">
              <a:rPr lang="en-US" smtClean="0"/>
              <a:pPr/>
              <a:t>35</a:t>
            </a:fld>
            <a:endParaRPr lang="en-US">
              <a:latin typeface="+mn-lt"/>
            </a:endParaRPr>
          </a:p>
        </p:txBody>
      </p:sp>
      <p:graphicFrame>
        <p:nvGraphicFramePr>
          <p:cNvPr id="5" name="Table 4">
            <a:extLst>
              <a:ext uri="{FF2B5EF4-FFF2-40B4-BE49-F238E27FC236}">
                <a16:creationId xmlns:a16="http://schemas.microsoft.com/office/drawing/2014/main" id="{06ED7B84-587C-5CE4-B9AF-583719AE9758}"/>
              </a:ext>
            </a:extLst>
          </p:cNvPr>
          <p:cNvGraphicFramePr>
            <a:graphicFrameLocks noGrp="1"/>
          </p:cNvGraphicFramePr>
          <p:nvPr>
            <p:extLst>
              <p:ext uri="{D42A27DB-BD31-4B8C-83A1-F6EECF244321}">
                <p14:modId xmlns:p14="http://schemas.microsoft.com/office/powerpoint/2010/main" val="273261620"/>
              </p:ext>
            </p:extLst>
          </p:nvPr>
        </p:nvGraphicFramePr>
        <p:xfrm>
          <a:off x="685802" y="1189725"/>
          <a:ext cx="7772396" cy="2404895"/>
        </p:xfrm>
        <a:graphic>
          <a:graphicData uri="http://schemas.openxmlformats.org/drawingml/2006/table">
            <a:tbl>
              <a:tblPr>
                <a:tableStyleId>{F09E8A1B-DEA8-4D36-B40E-C1F48B00451B}</a:tableStyleId>
              </a:tblPr>
              <a:tblGrid>
                <a:gridCol w="1588808">
                  <a:extLst>
                    <a:ext uri="{9D8B030D-6E8A-4147-A177-3AD203B41FA5}">
                      <a16:colId xmlns:a16="http://schemas.microsoft.com/office/drawing/2014/main" val="235069168"/>
                    </a:ext>
                  </a:extLst>
                </a:gridCol>
                <a:gridCol w="515299">
                  <a:extLst>
                    <a:ext uri="{9D8B030D-6E8A-4147-A177-3AD203B41FA5}">
                      <a16:colId xmlns:a16="http://schemas.microsoft.com/office/drawing/2014/main" val="1818716715"/>
                    </a:ext>
                  </a:extLst>
                </a:gridCol>
                <a:gridCol w="515299">
                  <a:extLst>
                    <a:ext uri="{9D8B030D-6E8A-4147-A177-3AD203B41FA5}">
                      <a16:colId xmlns:a16="http://schemas.microsoft.com/office/drawing/2014/main" val="3974711538"/>
                    </a:ext>
                  </a:extLst>
                </a:gridCol>
                <a:gridCol w="515299">
                  <a:extLst>
                    <a:ext uri="{9D8B030D-6E8A-4147-A177-3AD203B41FA5}">
                      <a16:colId xmlns:a16="http://schemas.microsoft.com/office/drawing/2014/main" val="1231312034"/>
                    </a:ext>
                  </a:extLst>
                </a:gridCol>
                <a:gridCol w="515299">
                  <a:extLst>
                    <a:ext uri="{9D8B030D-6E8A-4147-A177-3AD203B41FA5}">
                      <a16:colId xmlns:a16="http://schemas.microsoft.com/office/drawing/2014/main" val="1821971893"/>
                    </a:ext>
                  </a:extLst>
                </a:gridCol>
                <a:gridCol w="515299">
                  <a:extLst>
                    <a:ext uri="{9D8B030D-6E8A-4147-A177-3AD203B41FA5}">
                      <a16:colId xmlns:a16="http://schemas.microsoft.com/office/drawing/2014/main" val="832814290"/>
                    </a:ext>
                  </a:extLst>
                </a:gridCol>
                <a:gridCol w="515299">
                  <a:extLst>
                    <a:ext uri="{9D8B030D-6E8A-4147-A177-3AD203B41FA5}">
                      <a16:colId xmlns:a16="http://schemas.microsoft.com/office/drawing/2014/main" val="3980767959"/>
                    </a:ext>
                  </a:extLst>
                </a:gridCol>
                <a:gridCol w="515299">
                  <a:extLst>
                    <a:ext uri="{9D8B030D-6E8A-4147-A177-3AD203B41FA5}">
                      <a16:colId xmlns:a16="http://schemas.microsoft.com/office/drawing/2014/main" val="1903041857"/>
                    </a:ext>
                  </a:extLst>
                </a:gridCol>
                <a:gridCol w="515299">
                  <a:extLst>
                    <a:ext uri="{9D8B030D-6E8A-4147-A177-3AD203B41FA5}">
                      <a16:colId xmlns:a16="http://schemas.microsoft.com/office/drawing/2014/main" val="3274163536"/>
                    </a:ext>
                  </a:extLst>
                </a:gridCol>
                <a:gridCol w="515299">
                  <a:extLst>
                    <a:ext uri="{9D8B030D-6E8A-4147-A177-3AD203B41FA5}">
                      <a16:colId xmlns:a16="http://schemas.microsoft.com/office/drawing/2014/main" val="2175886970"/>
                    </a:ext>
                  </a:extLst>
                </a:gridCol>
                <a:gridCol w="515299">
                  <a:extLst>
                    <a:ext uri="{9D8B030D-6E8A-4147-A177-3AD203B41FA5}">
                      <a16:colId xmlns:a16="http://schemas.microsoft.com/office/drawing/2014/main" val="814600324"/>
                    </a:ext>
                  </a:extLst>
                </a:gridCol>
                <a:gridCol w="515299">
                  <a:extLst>
                    <a:ext uri="{9D8B030D-6E8A-4147-A177-3AD203B41FA5}">
                      <a16:colId xmlns:a16="http://schemas.microsoft.com/office/drawing/2014/main" val="524264182"/>
                    </a:ext>
                  </a:extLst>
                </a:gridCol>
                <a:gridCol w="515299">
                  <a:extLst>
                    <a:ext uri="{9D8B030D-6E8A-4147-A177-3AD203B41FA5}">
                      <a16:colId xmlns:a16="http://schemas.microsoft.com/office/drawing/2014/main" val="3930506360"/>
                    </a:ext>
                  </a:extLst>
                </a:gridCol>
              </a:tblGrid>
              <a:tr h="112367">
                <a:tc rowSpan="2">
                  <a:txBody>
                    <a:bodyPr/>
                    <a:lstStyle/>
                    <a:p>
                      <a:pPr algn="l" fontAlgn="b"/>
                      <a:r>
                        <a:rPr lang="en-US" sz="1400" b="0" i="0" u="none" strike="noStrike">
                          <a:effectLst/>
                          <a:latin typeface="+mn-lt"/>
                        </a:rPr>
                        <a:t>Program characteristics </a:t>
                      </a:r>
                    </a:p>
                  </a:txBody>
                  <a:tcPr marL="4495" marR="4495" marT="4495" marB="0" anchor="b">
                    <a:solidFill>
                      <a:schemeClr val="tx2"/>
                    </a:solidFill>
                  </a:tcPr>
                </a:tc>
                <a:tc gridSpan="12">
                  <a:txBody>
                    <a:bodyPr/>
                    <a:lstStyle/>
                    <a:p>
                      <a:pPr algn="ctr" fontAlgn="b"/>
                      <a:r>
                        <a:rPr lang="en-US" sz="1400" u="none" strike="noStrike">
                          <a:effectLst/>
                          <a:latin typeface="+mn-lt"/>
                        </a:rPr>
                        <a:t>Single Subject Programs by Eventual Passing Rates </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3978012"/>
                  </a:ext>
                </a:extLst>
              </a:tr>
              <a:tr h="220240">
                <a:tc vMerge="1">
                  <a:txBody>
                    <a:bodyPr/>
                    <a:lstStyle/>
                    <a:p>
                      <a:pPr algn="l" fontAlgn="b"/>
                      <a:endParaRPr lang="en-US" sz="1400" b="0" i="0" u="none" strike="noStrike">
                        <a:effectLst/>
                        <a:latin typeface="Arial" panose="020B0604020202020204" pitchFamily="34" charset="0"/>
                      </a:endParaRPr>
                    </a:p>
                  </a:txBody>
                  <a:tcPr marL="4495" marR="4495" marT="4495" marB="0" anchor="b"/>
                </a:tc>
                <a:tc gridSpan="2">
                  <a:txBody>
                    <a:bodyPr/>
                    <a:lstStyle/>
                    <a:p>
                      <a:pPr algn="ctr" fontAlgn="b"/>
                      <a:r>
                        <a:rPr lang="en-US" sz="1400" u="none" strike="noStrike">
                          <a:effectLst/>
                          <a:latin typeface="+mn-lt"/>
                        </a:rPr>
                        <a:t>All (N=120)</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&lt;70% (N=5)</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70-79.9% (N=4)</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80-89.9% (N=24)</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90-99.9% (N=63)</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tc gridSpan="2">
                  <a:txBody>
                    <a:bodyPr/>
                    <a:lstStyle/>
                    <a:p>
                      <a:pPr algn="ctr" fontAlgn="b"/>
                      <a:r>
                        <a:rPr lang="en-US" sz="1400" u="none" strike="noStrike">
                          <a:effectLst/>
                          <a:latin typeface="+mn-lt"/>
                        </a:rPr>
                        <a:t>100% (N=24)</a:t>
                      </a:r>
                      <a:endParaRPr lang="en-US" sz="1400" b="0" i="0" u="none" strike="noStrike">
                        <a:effectLst/>
                        <a:latin typeface="+mn-lt"/>
                      </a:endParaRPr>
                    </a:p>
                  </a:txBody>
                  <a:tcPr marL="4495" marR="4495" marT="4495" marB="0" anchor="b">
                    <a:solidFill>
                      <a:schemeClr val="tx2"/>
                    </a:solidFill>
                  </a:tcPr>
                </a:tc>
                <a:tc hMerge="1">
                  <a:txBody>
                    <a:bodyPr/>
                    <a:lstStyle/>
                    <a:p>
                      <a:endParaRPr lang="en-US"/>
                    </a:p>
                  </a:txBody>
                  <a:tcPr/>
                </a:tc>
                <a:extLst>
                  <a:ext uri="{0D108BD9-81ED-4DB2-BD59-A6C34878D82A}">
                    <a16:rowId xmlns:a16="http://schemas.microsoft.com/office/drawing/2014/main" val="1926340785"/>
                  </a:ext>
                </a:extLst>
              </a:tr>
              <a:tr h="116862">
                <a:tc>
                  <a:txBody>
                    <a:bodyPr/>
                    <a:lstStyle/>
                    <a:p>
                      <a:pPr algn="l" fontAlgn="b"/>
                      <a:r>
                        <a:rPr lang="en-US" sz="1400" b="1" u="none" strike="noStrike">
                          <a:effectLst/>
                          <a:latin typeface="+mn-lt"/>
                        </a:rPr>
                        <a:t>Pathway</a:t>
                      </a:r>
                      <a:endParaRPr lang="en-US" sz="1400" b="1"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N</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a:t>
                      </a:r>
                      <a:endParaRPr lang="en-US" sz="1400" b="0" i="0" u="none" strike="noStrike">
                        <a:effectLst/>
                        <a:latin typeface="+mn-lt"/>
                      </a:endParaRPr>
                    </a:p>
                  </a:txBody>
                  <a:tcPr marL="4495" marR="4495" marT="4495" marB="0" anchor="b"/>
                </a:tc>
                <a:extLst>
                  <a:ext uri="{0D108BD9-81ED-4DB2-BD59-A6C34878D82A}">
                    <a16:rowId xmlns:a16="http://schemas.microsoft.com/office/drawing/2014/main" val="2990055873"/>
                  </a:ext>
                </a:extLst>
              </a:tr>
              <a:tr h="112367">
                <a:tc>
                  <a:txBody>
                    <a:bodyPr/>
                    <a:lstStyle/>
                    <a:p>
                      <a:pPr marL="0" indent="112713" algn="l" fontAlgn="b"/>
                      <a:r>
                        <a:rPr lang="en-US" sz="1400" u="none" strike="noStrike">
                          <a:effectLst/>
                          <a:latin typeface="+mn-lt"/>
                        </a:rPr>
                        <a:t>Preservice</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71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59%</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20%</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25%</a:t>
                      </a:r>
                    </a:p>
                  </a:txBody>
                  <a:tcPr marL="6350" marR="6350" marT="6350" marB="0" anchor="b"/>
                </a:tc>
                <a:tc>
                  <a:txBody>
                    <a:bodyPr/>
                    <a:lstStyle/>
                    <a:p>
                      <a:pPr algn="ctr" fontAlgn="b"/>
                      <a:r>
                        <a:rPr lang="en-US" sz="1400" b="0" i="0" u="none" strike="noStrike">
                          <a:effectLst/>
                          <a:latin typeface="+mn-lt"/>
                        </a:rPr>
                        <a:t>10</a:t>
                      </a:r>
                    </a:p>
                  </a:txBody>
                  <a:tcPr marL="6350" marR="6350" marT="6350" marB="0" anchor="b"/>
                </a:tc>
                <a:tc>
                  <a:txBody>
                    <a:bodyPr/>
                    <a:lstStyle/>
                    <a:p>
                      <a:pPr algn="ctr" fontAlgn="b"/>
                      <a:r>
                        <a:rPr lang="en-US" sz="1400" b="0" i="0" u="none" strike="noStrike">
                          <a:effectLst/>
                          <a:latin typeface="+mn-lt"/>
                        </a:rPr>
                        <a:t>42%</a:t>
                      </a:r>
                    </a:p>
                  </a:txBody>
                  <a:tcPr marL="6350" marR="6350" marT="6350" marB="0" anchor="b"/>
                </a:tc>
                <a:tc>
                  <a:txBody>
                    <a:bodyPr/>
                    <a:lstStyle/>
                    <a:p>
                      <a:pPr algn="ctr" fontAlgn="b"/>
                      <a:r>
                        <a:rPr lang="en-US" sz="1400" b="0" i="0" u="none" strike="noStrike">
                          <a:effectLst/>
                          <a:latin typeface="+mn-lt"/>
                        </a:rPr>
                        <a:t>47</a:t>
                      </a:r>
                    </a:p>
                  </a:txBody>
                  <a:tcPr marL="6350" marR="6350" marT="6350" marB="0" anchor="b"/>
                </a:tc>
                <a:tc>
                  <a:txBody>
                    <a:bodyPr/>
                    <a:lstStyle/>
                    <a:p>
                      <a:pPr algn="ctr" fontAlgn="b"/>
                      <a:r>
                        <a:rPr lang="en-US" sz="1400" b="0" i="0" u="none" strike="noStrike">
                          <a:effectLst/>
                          <a:latin typeface="+mn-lt"/>
                        </a:rPr>
                        <a:t>75%</a:t>
                      </a:r>
                    </a:p>
                  </a:txBody>
                  <a:tcPr marL="6350" marR="6350" marT="6350" marB="0" anchor="b"/>
                </a:tc>
                <a:tc>
                  <a:txBody>
                    <a:bodyPr/>
                    <a:lstStyle/>
                    <a:p>
                      <a:pPr algn="ctr" fontAlgn="b"/>
                      <a:r>
                        <a:rPr lang="en-US" sz="1400" b="0" i="0" u="none" strike="noStrike">
                          <a:effectLst/>
                          <a:latin typeface="+mn-lt"/>
                        </a:rPr>
                        <a:t>12</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extLst>
                  <a:ext uri="{0D108BD9-81ED-4DB2-BD59-A6C34878D82A}">
                    <a16:rowId xmlns:a16="http://schemas.microsoft.com/office/drawing/2014/main" val="4188422981"/>
                  </a:ext>
                </a:extLst>
              </a:tr>
              <a:tr h="112367">
                <a:tc>
                  <a:txBody>
                    <a:bodyPr/>
                    <a:lstStyle/>
                    <a:p>
                      <a:pPr marL="0" indent="112713" algn="l" fontAlgn="b"/>
                      <a:r>
                        <a:rPr lang="en-US" sz="1400" u="none" strike="noStrike">
                          <a:effectLst/>
                          <a:latin typeface="+mn-lt"/>
                        </a:rPr>
                        <a:t>Internship </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41%</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80%</a:t>
                      </a:r>
                    </a:p>
                  </a:txBody>
                  <a:tcPr marL="6350" marR="6350" marT="6350" marB="0" anchor="b"/>
                </a:tc>
                <a:tc>
                  <a:txBody>
                    <a:bodyPr/>
                    <a:lstStyle/>
                    <a:p>
                      <a:pPr algn="ctr" fontAlgn="b"/>
                      <a:r>
                        <a:rPr lang="en-US" sz="1400" b="0" i="0" u="none" strike="noStrike">
                          <a:effectLst/>
                          <a:latin typeface="+mn-lt"/>
                        </a:rPr>
                        <a:t>3</a:t>
                      </a:r>
                    </a:p>
                  </a:txBody>
                  <a:tcPr marL="6350" marR="6350" marT="6350" marB="0" anchor="b"/>
                </a:tc>
                <a:tc>
                  <a:txBody>
                    <a:bodyPr/>
                    <a:lstStyle/>
                    <a:p>
                      <a:pPr algn="ctr" fontAlgn="b"/>
                      <a:r>
                        <a:rPr lang="en-US" sz="1400" b="0" i="0" u="none" strike="noStrike">
                          <a:effectLst/>
                          <a:latin typeface="+mn-lt"/>
                        </a:rPr>
                        <a:t>75%</a:t>
                      </a:r>
                    </a:p>
                  </a:txBody>
                  <a:tcPr marL="6350" marR="6350" marT="6350" marB="0" anchor="b"/>
                </a:tc>
                <a:tc>
                  <a:txBody>
                    <a:bodyPr/>
                    <a:lstStyle/>
                    <a:p>
                      <a:pPr algn="ctr" fontAlgn="b"/>
                      <a:r>
                        <a:rPr lang="en-US" sz="1400" b="0" i="0" u="none" strike="noStrike">
                          <a:effectLst/>
                          <a:latin typeface="+mn-lt"/>
                        </a:rPr>
                        <a:t>14</a:t>
                      </a:r>
                    </a:p>
                  </a:txBody>
                  <a:tcPr marL="6350" marR="6350" marT="6350" marB="0" anchor="b"/>
                </a:tc>
                <a:tc>
                  <a:txBody>
                    <a:bodyPr/>
                    <a:lstStyle/>
                    <a:p>
                      <a:pPr algn="ctr" fontAlgn="b"/>
                      <a:r>
                        <a:rPr lang="en-US" sz="1400" b="0" i="0" u="none" strike="noStrike">
                          <a:effectLst/>
                          <a:latin typeface="+mn-lt"/>
                        </a:rPr>
                        <a:t>58%</a:t>
                      </a:r>
                    </a:p>
                  </a:txBody>
                  <a:tcPr marL="6350" marR="6350" marT="6350" marB="0" anchor="b"/>
                </a:tc>
                <a:tc>
                  <a:txBody>
                    <a:bodyPr/>
                    <a:lstStyle/>
                    <a:p>
                      <a:pPr algn="ctr" fontAlgn="b"/>
                      <a:r>
                        <a:rPr lang="en-US" sz="1400" b="0" i="0" u="none" strike="noStrike">
                          <a:effectLst/>
                          <a:latin typeface="+mn-lt"/>
                        </a:rPr>
                        <a:t>16</a:t>
                      </a:r>
                    </a:p>
                  </a:txBody>
                  <a:tcPr marL="6350" marR="6350" marT="6350" marB="0" anchor="b"/>
                </a:tc>
                <a:tc>
                  <a:txBody>
                    <a:bodyPr/>
                    <a:lstStyle/>
                    <a:p>
                      <a:pPr algn="ctr" fontAlgn="b"/>
                      <a:r>
                        <a:rPr lang="en-US" sz="1400" b="0" i="0" u="none" strike="noStrike">
                          <a:effectLst/>
                          <a:latin typeface="+mn-lt"/>
                        </a:rPr>
                        <a:t>25%</a:t>
                      </a:r>
                    </a:p>
                  </a:txBody>
                  <a:tcPr marL="6350" marR="6350" marT="6350" marB="0" anchor="b"/>
                </a:tc>
                <a:tc>
                  <a:txBody>
                    <a:bodyPr/>
                    <a:lstStyle/>
                    <a:p>
                      <a:pPr algn="ctr" fontAlgn="b"/>
                      <a:r>
                        <a:rPr lang="en-US" sz="1400" b="0" i="0" u="none" strike="noStrike">
                          <a:effectLst/>
                          <a:latin typeface="+mn-lt"/>
                        </a:rPr>
                        <a:t>12</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extLst>
                  <a:ext uri="{0D108BD9-81ED-4DB2-BD59-A6C34878D82A}">
                    <a16:rowId xmlns:a16="http://schemas.microsoft.com/office/drawing/2014/main" val="2494644571"/>
                  </a:ext>
                </a:extLst>
              </a:tr>
              <a:tr h="116862">
                <a:tc>
                  <a:txBody>
                    <a:bodyPr/>
                    <a:lstStyle/>
                    <a:p>
                      <a:pPr algn="l" fontAlgn="b"/>
                      <a:r>
                        <a:rPr lang="en-US" sz="1400" b="1" u="none" strike="noStrike">
                          <a:effectLst/>
                          <a:latin typeface="+mn-lt"/>
                        </a:rPr>
                        <a:t>Institution Type </a:t>
                      </a:r>
                      <a:endParaRPr lang="en-US" sz="1400" b="1"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4495" marR="4495" marT="4495"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tc>
                  <a:txBody>
                    <a:bodyPr/>
                    <a:lstStyle/>
                    <a:p>
                      <a:pPr algn="ctr" fontAlgn="b"/>
                      <a:endParaRPr lang="en-US" sz="1400" b="0" i="0" u="none" strike="noStrike">
                        <a:effectLst/>
                        <a:latin typeface="+mn-lt"/>
                      </a:endParaRPr>
                    </a:p>
                  </a:txBody>
                  <a:tcPr marL="6350" marR="6350" marT="6350" marB="0" anchor="b"/>
                </a:tc>
                <a:extLst>
                  <a:ext uri="{0D108BD9-81ED-4DB2-BD59-A6C34878D82A}">
                    <a16:rowId xmlns:a16="http://schemas.microsoft.com/office/drawing/2014/main" val="2234952310"/>
                  </a:ext>
                </a:extLst>
              </a:tr>
              <a:tr h="112367">
                <a:tc>
                  <a:txBody>
                    <a:bodyPr/>
                    <a:lstStyle/>
                    <a:p>
                      <a:pPr marL="0" indent="112713" algn="l" fontAlgn="b"/>
                      <a:r>
                        <a:rPr lang="en-US" sz="1400" u="none" strike="noStrike">
                          <a:effectLst/>
                          <a:latin typeface="+mn-lt"/>
                        </a:rPr>
                        <a:t>CSU</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38</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32%</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29%</a:t>
                      </a:r>
                    </a:p>
                  </a:txBody>
                  <a:tcPr marL="6350" marR="6350" marT="6350" marB="0" anchor="b"/>
                </a:tc>
                <a:tc>
                  <a:txBody>
                    <a:bodyPr/>
                    <a:lstStyle/>
                    <a:p>
                      <a:pPr algn="ctr" fontAlgn="b"/>
                      <a:r>
                        <a:rPr lang="en-US" sz="1400" b="0" i="0" u="none" strike="noStrike">
                          <a:effectLst/>
                          <a:latin typeface="+mn-lt"/>
                        </a:rPr>
                        <a:t>25</a:t>
                      </a:r>
                    </a:p>
                  </a:txBody>
                  <a:tcPr marL="6350" marR="6350" marT="6350" marB="0" anchor="b"/>
                </a:tc>
                <a:tc>
                  <a:txBody>
                    <a:bodyPr/>
                    <a:lstStyle/>
                    <a:p>
                      <a:pPr algn="ctr" fontAlgn="b"/>
                      <a:r>
                        <a:rPr lang="en-US" sz="1400" b="0" i="0" u="none" strike="noStrike">
                          <a:effectLst/>
                          <a:latin typeface="+mn-lt"/>
                        </a:rPr>
                        <a:t>40%</a:t>
                      </a:r>
                    </a:p>
                  </a:txBody>
                  <a:tcPr marL="6350" marR="6350" marT="6350" marB="0" anchor="b"/>
                </a:tc>
                <a:tc>
                  <a:txBody>
                    <a:bodyPr/>
                    <a:lstStyle/>
                    <a:p>
                      <a:pPr algn="ctr" fontAlgn="b"/>
                      <a:r>
                        <a:rPr lang="en-US" sz="1400" b="0" i="0" u="none" strike="noStrike">
                          <a:effectLst/>
                          <a:latin typeface="+mn-lt"/>
                        </a:rPr>
                        <a:t>6</a:t>
                      </a:r>
                    </a:p>
                  </a:txBody>
                  <a:tcPr marL="6350" marR="6350" marT="6350" marB="0" anchor="b"/>
                </a:tc>
                <a:tc>
                  <a:txBody>
                    <a:bodyPr/>
                    <a:lstStyle/>
                    <a:p>
                      <a:pPr algn="ctr" fontAlgn="b"/>
                      <a:r>
                        <a:rPr lang="en-US" sz="1400" b="0" i="0" u="none" strike="noStrike">
                          <a:effectLst/>
                          <a:latin typeface="+mn-lt"/>
                        </a:rPr>
                        <a:t>25%</a:t>
                      </a:r>
                    </a:p>
                  </a:txBody>
                  <a:tcPr marL="6350" marR="6350" marT="6350" marB="0" anchor="b"/>
                </a:tc>
                <a:extLst>
                  <a:ext uri="{0D108BD9-81ED-4DB2-BD59-A6C34878D82A}">
                    <a16:rowId xmlns:a16="http://schemas.microsoft.com/office/drawing/2014/main" val="2461057549"/>
                  </a:ext>
                </a:extLst>
              </a:tr>
              <a:tr h="112367">
                <a:tc>
                  <a:txBody>
                    <a:bodyPr/>
                    <a:lstStyle/>
                    <a:p>
                      <a:pPr marL="0" indent="112713" algn="l" fontAlgn="b"/>
                      <a:r>
                        <a:rPr lang="en-US" sz="1400" u="none" strike="noStrike">
                          <a:effectLst/>
                          <a:latin typeface="+mn-lt"/>
                        </a:rPr>
                        <a:t>UC</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11</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7</a:t>
                      </a:r>
                    </a:p>
                  </a:txBody>
                  <a:tcPr marL="6350" marR="6350" marT="6350" marB="0" anchor="b"/>
                </a:tc>
                <a:tc>
                  <a:txBody>
                    <a:bodyPr/>
                    <a:lstStyle/>
                    <a:p>
                      <a:pPr algn="ctr" fontAlgn="b"/>
                      <a:r>
                        <a:rPr lang="en-US" sz="1400" b="0" i="0" u="none" strike="noStrike">
                          <a:effectLst/>
                          <a:latin typeface="+mn-lt"/>
                        </a:rPr>
                        <a:t>11%</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tc>
                  <a:txBody>
                    <a:bodyPr/>
                    <a:lstStyle/>
                    <a:p>
                      <a:pPr algn="ctr" fontAlgn="b"/>
                      <a:r>
                        <a:rPr lang="en-US" sz="1400" b="0" i="0" u="none" strike="noStrike">
                          <a:effectLst/>
                          <a:latin typeface="+mn-lt"/>
                        </a:rPr>
                        <a:t>17%</a:t>
                      </a:r>
                    </a:p>
                  </a:txBody>
                  <a:tcPr marL="6350" marR="6350" marT="6350" marB="0" anchor="b"/>
                </a:tc>
                <a:extLst>
                  <a:ext uri="{0D108BD9-81ED-4DB2-BD59-A6C34878D82A}">
                    <a16:rowId xmlns:a16="http://schemas.microsoft.com/office/drawing/2014/main" val="1033595952"/>
                  </a:ext>
                </a:extLst>
              </a:tr>
              <a:tr h="112367">
                <a:tc>
                  <a:txBody>
                    <a:bodyPr/>
                    <a:lstStyle/>
                    <a:p>
                      <a:pPr marL="0" indent="112713" algn="l" fontAlgn="b"/>
                      <a:r>
                        <a:rPr lang="en-US" sz="1400" u="none" strike="noStrike">
                          <a:effectLst/>
                          <a:latin typeface="+mn-lt"/>
                        </a:rPr>
                        <a:t>Private IHE</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62</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52%</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5</a:t>
                      </a:r>
                    </a:p>
                  </a:txBody>
                  <a:tcPr marL="6350" marR="6350" marT="6350" marB="0" anchor="b"/>
                </a:tc>
                <a:tc>
                  <a:txBody>
                    <a:bodyPr/>
                    <a:lstStyle/>
                    <a:p>
                      <a:pPr algn="ctr" fontAlgn="b"/>
                      <a:r>
                        <a:rPr lang="en-US" sz="1350" b="0" i="0" u="none" strike="noStrike">
                          <a:effectLst/>
                          <a:latin typeface="+mn-lt"/>
                        </a:rPr>
                        <a:t>100%</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tc>
                  <a:txBody>
                    <a:bodyPr/>
                    <a:lstStyle/>
                    <a:p>
                      <a:pPr algn="ctr" fontAlgn="b"/>
                      <a:r>
                        <a:rPr lang="en-US" sz="1400" b="0" i="0" u="none" strike="noStrike">
                          <a:effectLst/>
                          <a:latin typeface="+mn-lt"/>
                        </a:rPr>
                        <a:t>17</a:t>
                      </a:r>
                    </a:p>
                  </a:txBody>
                  <a:tcPr marL="6350" marR="6350" marT="6350" marB="0" anchor="b"/>
                </a:tc>
                <a:tc>
                  <a:txBody>
                    <a:bodyPr/>
                    <a:lstStyle/>
                    <a:p>
                      <a:pPr algn="ctr" fontAlgn="b"/>
                      <a:r>
                        <a:rPr lang="en-US" sz="1400" b="0" i="0" u="none" strike="noStrike">
                          <a:effectLst/>
                          <a:latin typeface="+mn-lt"/>
                        </a:rPr>
                        <a:t>71%</a:t>
                      </a:r>
                    </a:p>
                  </a:txBody>
                  <a:tcPr marL="6350" marR="6350" marT="6350" marB="0" anchor="b"/>
                </a:tc>
                <a:tc>
                  <a:txBody>
                    <a:bodyPr/>
                    <a:lstStyle/>
                    <a:p>
                      <a:pPr algn="ctr" fontAlgn="b"/>
                      <a:r>
                        <a:rPr lang="en-US" sz="1400" b="0" i="0" u="none" strike="noStrike">
                          <a:effectLst/>
                          <a:latin typeface="+mn-lt"/>
                        </a:rPr>
                        <a:t>25</a:t>
                      </a:r>
                    </a:p>
                  </a:txBody>
                  <a:tcPr marL="6350" marR="6350" marT="6350" marB="0" anchor="b"/>
                </a:tc>
                <a:tc>
                  <a:txBody>
                    <a:bodyPr/>
                    <a:lstStyle/>
                    <a:p>
                      <a:pPr algn="ctr" fontAlgn="b"/>
                      <a:r>
                        <a:rPr lang="en-US" sz="1400" b="0" i="0" u="none" strike="noStrike">
                          <a:effectLst/>
                          <a:latin typeface="+mn-lt"/>
                        </a:rPr>
                        <a:t>40%</a:t>
                      </a:r>
                    </a:p>
                  </a:txBody>
                  <a:tcPr marL="6350" marR="6350" marT="6350" marB="0" anchor="b"/>
                </a:tc>
                <a:tc>
                  <a:txBody>
                    <a:bodyPr/>
                    <a:lstStyle/>
                    <a:p>
                      <a:pPr algn="ctr" fontAlgn="b"/>
                      <a:r>
                        <a:rPr lang="en-US" sz="1400" b="0" i="0" u="none" strike="noStrike">
                          <a:effectLst/>
                          <a:latin typeface="+mn-lt"/>
                        </a:rPr>
                        <a:t>13</a:t>
                      </a:r>
                    </a:p>
                  </a:txBody>
                  <a:tcPr marL="6350" marR="6350" marT="6350" marB="0" anchor="b"/>
                </a:tc>
                <a:tc>
                  <a:txBody>
                    <a:bodyPr/>
                    <a:lstStyle/>
                    <a:p>
                      <a:pPr algn="ctr" fontAlgn="b"/>
                      <a:r>
                        <a:rPr lang="en-US" sz="1400" b="0" i="0" u="none" strike="noStrike">
                          <a:effectLst/>
                          <a:latin typeface="+mn-lt"/>
                        </a:rPr>
                        <a:t>54%</a:t>
                      </a:r>
                    </a:p>
                  </a:txBody>
                  <a:tcPr marL="6350" marR="6350" marT="6350" marB="0" anchor="b"/>
                </a:tc>
                <a:extLst>
                  <a:ext uri="{0D108BD9-81ED-4DB2-BD59-A6C34878D82A}">
                    <a16:rowId xmlns:a16="http://schemas.microsoft.com/office/drawing/2014/main" val="3213697150"/>
                  </a:ext>
                </a:extLst>
              </a:tr>
              <a:tr h="112367">
                <a:tc>
                  <a:txBody>
                    <a:bodyPr/>
                    <a:lstStyle/>
                    <a:p>
                      <a:pPr marL="0" indent="112713" algn="l" fontAlgn="b"/>
                      <a:r>
                        <a:rPr lang="en-US" sz="1400" u="none" strike="noStrike">
                          <a:effectLst/>
                          <a:latin typeface="+mn-lt"/>
                        </a:rPr>
                        <a:t>LEA </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9</a:t>
                      </a:r>
                      <a:endParaRPr lang="en-US" sz="1400" b="0" i="0" u="none" strike="noStrike">
                        <a:effectLst/>
                        <a:latin typeface="+mn-lt"/>
                      </a:endParaRPr>
                    </a:p>
                  </a:txBody>
                  <a:tcPr marL="4495" marR="4495" marT="4495" marB="0" anchor="b"/>
                </a:tc>
                <a:tc>
                  <a:txBody>
                    <a:bodyPr/>
                    <a:lstStyle/>
                    <a:p>
                      <a:pPr algn="ctr" fontAlgn="b"/>
                      <a:r>
                        <a:rPr lang="en-US" sz="1400" u="none" strike="noStrike">
                          <a:effectLst/>
                          <a:latin typeface="+mn-lt"/>
                        </a:rPr>
                        <a:t>8%</a:t>
                      </a:r>
                      <a:endParaRPr lang="en-US" sz="1400" b="0" i="0" u="none" strike="noStrike">
                        <a:effectLst/>
                        <a:latin typeface="+mn-lt"/>
                      </a:endParaRPr>
                    </a:p>
                  </a:txBody>
                  <a:tcPr marL="4495" marR="4495" marT="4495"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2</a:t>
                      </a:r>
                    </a:p>
                  </a:txBody>
                  <a:tcPr marL="6350" marR="6350" marT="6350" marB="0" anchor="b"/>
                </a:tc>
                <a:tc>
                  <a:txBody>
                    <a:bodyPr/>
                    <a:lstStyle/>
                    <a:p>
                      <a:pPr algn="ctr" fontAlgn="b"/>
                      <a:r>
                        <a:rPr lang="en-US" sz="1400" b="0" i="0" u="none" strike="noStrike">
                          <a:effectLst/>
                          <a:latin typeface="+mn-lt"/>
                        </a:rPr>
                        <a:t>50%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0%</a:t>
                      </a:r>
                    </a:p>
                  </a:txBody>
                  <a:tcPr marL="6350" marR="6350" marT="6350" marB="0" anchor="b"/>
                </a:tc>
                <a:tc>
                  <a:txBody>
                    <a:bodyPr/>
                    <a:lstStyle/>
                    <a:p>
                      <a:pPr algn="ctr" fontAlgn="b"/>
                      <a:r>
                        <a:rPr lang="en-US" sz="1400" b="0" i="0" u="none" strike="noStrike">
                          <a:effectLst/>
                          <a:latin typeface="+mn-lt"/>
                        </a:rPr>
                        <a:t>6</a:t>
                      </a:r>
                    </a:p>
                  </a:txBody>
                  <a:tcPr marL="6350" marR="6350" marT="6350" marB="0" anchor="b"/>
                </a:tc>
                <a:tc>
                  <a:txBody>
                    <a:bodyPr/>
                    <a:lstStyle/>
                    <a:p>
                      <a:pPr algn="ctr" fontAlgn="b"/>
                      <a:r>
                        <a:rPr lang="en-US" sz="1400" b="0" i="0" u="none" strike="noStrike">
                          <a:effectLst/>
                          <a:latin typeface="+mn-lt"/>
                        </a:rPr>
                        <a:t>10%</a:t>
                      </a:r>
                    </a:p>
                  </a:txBody>
                  <a:tcPr marL="6350" marR="6350" marT="6350" marB="0" anchor="b"/>
                </a:tc>
                <a:tc>
                  <a:txBody>
                    <a:bodyPr/>
                    <a:lstStyle/>
                    <a:p>
                      <a:pPr algn="ctr" fontAlgn="b"/>
                      <a:r>
                        <a:rPr lang="en-US" sz="1400" b="0" i="0" u="none" strike="noStrike">
                          <a:effectLst/>
                          <a:latin typeface="+mn-lt"/>
                        </a:rPr>
                        <a:t>1</a:t>
                      </a:r>
                    </a:p>
                  </a:txBody>
                  <a:tcPr marL="6350" marR="6350" marT="6350" marB="0" anchor="b"/>
                </a:tc>
                <a:tc>
                  <a:txBody>
                    <a:bodyPr/>
                    <a:lstStyle/>
                    <a:p>
                      <a:pPr algn="ctr" fontAlgn="b"/>
                      <a:r>
                        <a:rPr lang="en-US" sz="1400" b="0" i="0" u="none" strike="noStrike">
                          <a:effectLst/>
                          <a:latin typeface="+mn-lt"/>
                        </a:rPr>
                        <a:t>4%</a:t>
                      </a:r>
                    </a:p>
                  </a:txBody>
                  <a:tcPr marL="6350" marR="6350" marT="6350" marB="0" anchor="b"/>
                </a:tc>
                <a:extLst>
                  <a:ext uri="{0D108BD9-81ED-4DB2-BD59-A6C34878D82A}">
                    <a16:rowId xmlns:a16="http://schemas.microsoft.com/office/drawing/2014/main" val="2476443497"/>
                  </a:ext>
                </a:extLst>
              </a:tr>
            </a:tbl>
          </a:graphicData>
        </a:graphic>
      </p:graphicFrame>
      <p:sp>
        <p:nvSpPr>
          <p:cNvPr id="7" name="TextBox 6">
            <a:extLst>
              <a:ext uri="{FF2B5EF4-FFF2-40B4-BE49-F238E27FC236}">
                <a16:creationId xmlns:a16="http://schemas.microsoft.com/office/drawing/2014/main" id="{63F870BD-1ECF-DB36-0B18-BF3AB57C4849}"/>
              </a:ext>
            </a:extLst>
          </p:cNvPr>
          <p:cNvSpPr txBox="1"/>
          <p:nvPr/>
        </p:nvSpPr>
        <p:spPr>
          <a:xfrm>
            <a:off x="685802" y="3662212"/>
            <a:ext cx="7790686" cy="923330"/>
          </a:xfrm>
          <a:prstGeom prst="rect">
            <a:avLst/>
          </a:prstGeom>
          <a:noFill/>
        </p:spPr>
        <p:txBody>
          <a:bodyPr wrap="square">
            <a:spAutoFit/>
          </a:bodyPr>
          <a:lstStyle/>
          <a:p>
            <a:r>
              <a:rPr lang="en-US" sz="900">
                <a:latin typeface="+mn-lt"/>
              </a:rPr>
              <a:t>Note: Percentages are column percentages (e.g., 59% of all programs in the analysis are preservice programs while 20% of programs with eventual passing rates under 70% are preservice programs). This analysis includes 120 secondary preparation programs that had at least five candidates take the </a:t>
            </a:r>
            <a:r>
              <a:rPr lang="en-US" sz="900" err="1">
                <a:latin typeface="+mn-lt"/>
              </a:rPr>
              <a:t>CalTPA</a:t>
            </a:r>
            <a:r>
              <a:rPr lang="en-US" sz="900">
                <a:latin typeface="+mn-lt"/>
              </a:rPr>
              <a:t> or edTPA between September 1, 2021, and August 31, 2023, excluding candidates who received a deferral to take the TPA after receiving their preliminary credential. Candidates taking </a:t>
            </a:r>
            <a:r>
              <a:rPr lang="en-US" sz="900" err="1">
                <a:latin typeface="+mn-lt"/>
              </a:rPr>
              <a:t>CalTPA</a:t>
            </a:r>
            <a:r>
              <a:rPr lang="en-US" sz="900">
                <a:latin typeface="+mn-lt"/>
              </a:rPr>
              <a:t> must have either taken both cycles of the TPA or taken the first cycle before January 1, 2023, to be included. Program size varies, with between 6 and 593 test-taking candidates in each program. </a:t>
            </a:r>
          </a:p>
          <a:p>
            <a:r>
              <a:rPr lang="en-US" sz="900">
                <a:latin typeface="+mn-lt"/>
              </a:rPr>
              <a:t>Source: Learning Policy Institute analysis of California Commission on Teacher Credentialing data. (2024).</a:t>
            </a:r>
          </a:p>
        </p:txBody>
      </p:sp>
    </p:spTree>
    <p:extLst>
      <p:ext uri="{BB962C8B-B14F-4D97-AF65-F5344CB8AC3E}">
        <p14:creationId xmlns:p14="http://schemas.microsoft.com/office/powerpoint/2010/main" val="130307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body" idx="1"/>
          </p:nvPr>
        </p:nvSpPr>
        <p:spPr>
          <a:xfrm>
            <a:off x="628650" y="1357082"/>
            <a:ext cx="3755309" cy="3213025"/>
          </a:xfrm>
        </p:spPr>
        <p:txBody>
          <a:bodyPr spcFirstLastPara="1" wrap="square" lIns="91425" tIns="91425" rIns="91425" bIns="91425" anchor="t" anchorCtr="0">
            <a:noAutofit/>
          </a:bodyPr>
          <a:lstStyle/>
          <a:p>
            <a:pPr marL="101600" lvl="0" indent="0" algn="ctr">
              <a:buNone/>
            </a:pPr>
            <a:r>
              <a:rPr lang="en-US" sz="2200" b="1" dirty="0" err="1"/>
              <a:t>CalTPA</a:t>
            </a:r>
            <a:r>
              <a:rPr lang="en-US" sz="2200" b="1" dirty="0"/>
              <a:t> </a:t>
            </a:r>
            <a:r>
              <a:rPr lang="en-US" sz="1800" dirty="0"/>
              <a:t>(N=11,092 candidates)</a:t>
            </a:r>
          </a:p>
          <a:p>
            <a:pPr lvl="0"/>
            <a:r>
              <a:rPr lang="en-US" b="1" dirty="0"/>
              <a:t>Initial passing: </a:t>
            </a:r>
            <a:r>
              <a:rPr lang="en-US" dirty="0"/>
              <a:t>Passed both cycles on their first attempt </a:t>
            </a:r>
          </a:p>
          <a:p>
            <a:pPr lvl="0"/>
            <a:r>
              <a:rPr lang="en-US" b="1" dirty="0"/>
              <a:t>Eventual passing: </a:t>
            </a:r>
            <a:r>
              <a:rPr lang="en-US" dirty="0"/>
              <a:t>Passed both cycles across all attempts</a:t>
            </a:r>
          </a:p>
          <a:p>
            <a:pPr lvl="0"/>
            <a:endParaRPr lang="en-US" dirty="0"/>
          </a:p>
        </p:txBody>
      </p:sp>
      <p:sp>
        <p:nvSpPr>
          <p:cNvPr id="146" name="Google Shape;146;p19"/>
          <p:cNvSpPr txBox="1">
            <a:spLocks noGrp="1"/>
          </p:cNvSpPr>
          <p:nvPr>
            <p:ph type="body" idx="2"/>
          </p:nvPr>
        </p:nvSpPr>
        <p:spPr>
          <a:xfrm>
            <a:off x="4760043" y="1357082"/>
            <a:ext cx="3755309" cy="3213025"/>
          </a:xfrm>
        </p:spPr>
        <p:txBody>
          <a:bodyPr spcFirstLastPara="1" wrap="square" lIns="91425" tIns="91425" rIns="91425" bIns="91425" anchor="t" anchorCtr="0">
            <a:noAutofit/>
          </a:bodyPr>
          <a:lstStyle/>
          <a:p>
            <a:pPr marL="101600" lvl="0" indent="0" algn="ctr">
              <a:buNone/>
            </a:pPr>
            <a:r>
              <a:rPr lang="en-US" sz="2200" b="1" dirty="0"/>
              <a:t>edTPA </a:t>
            </a:r>
            <a:r>
              <a:rPr lang="en-US" sz="1800" dirty="0"/>
              <a:t>(N=7,363 candidates)</a:t>
            </a:r>
          </a:p>
          <a:p>
            <a:pPr lvl="0"/>
            <a:r>
              <a:rPr lang="en-US" b="1" dirty="0"/>
              <a:t>Initial passing: </a:t>
            </a:r>
            <a:r>
              <a:rPr lang="en-US" dirty="0"/>
              <a:t>Passed on their first attempt </a:t>
            </a:r>
          </a:p>
          <a:p>
            <a:pPr lvl="0"/>
            <a:r>
              <a:rPr lang="en-US" b="1" dirty="0"/>
              <a:t>Eventual passing: </a:t>
            </a:r>
            <a:r>
              <a:rPr lang="en-US" dirty="0"/>
              <a:t>Passed across all attempts </a:t>
            </a:r>
          </a:p>
        </p:txBody>
      </p:sp>
      <p:sp>
        <p:nvSpPr>
          <p:cNvPr id="147" name="Google Shape;147;p19"/>
          <p:cNvSpPr txBox="1">
            <a:spLocks noGrp="1"/>
          </p:cNvSpPr>
          <p:nvPr>
            <p:ph type="sldNum" sz="quarter" idx="4"/>
          </p:nvPr>
        </p:nvSpPr>
        <p:spPr>
          <a:xfrm>
            <a:off x="8476488" y="4700016"/>
            <a:ext cx="548640" cy="313500"/>
          </a:xfrm>
        </p:spPr>
        <p:txBody>
          <a:bodyPr spcFirstLastPara="1" wrap="square" lIns="91425" tIns="91425" rIns="91425" bIns="91425" anchor="t" anchorCtr="0">
            <a:noAutofit/>
          </a:bodyPr>
          <a:lstStyle/>
          <a:p>
            <a:pPr lvl="0"/>
            <a:fld id="{00000000-1234-1234-1234-123412341234}" type="slidenum">
              <a:rPr lang="en" smtClean="0"/>
              <a:pPr lvl="0"/>
              <a:t>4</a:t>
            </a:fld>
            <a:endParaRPr lang="en"/>
          </a:p>
        </p:txBody>
      </p:sp>
      <p:sp>
        <p:nvSpPr>
          <p:cNvPr id="145" name="Google Shape;145;p19"/>
          <p:cNvSpPr txBox="1">
            <a:spLocks noGrp="1"/>
          </p:cNvSpPr>
          <p:nvPr>
            <p:ph type="title"/>
          </p:nvPr>
        </p:nvSpPr>
        <p:spPr>
          <a:xfrm>
            <a:off x="628650" y="274638"/>
            <a:ext cx="7886700" cy="993775"/>
          </a:xfrm>
        </p:spPr>
        <p:txBody>
          <a:bodyPr spcFirstLastPara="1" wrap="square" lIns="91425" tIns="91425" rIns="91425" bIns="91425" anchor="b" anchorCtr="0">
            <a:noAutofit/>
          </a:bodyPr>
          <a:lstStyle/>
          <a:p>
            <a:pPr lvl="0"/>
            <a:r>
              <a:rPr lang="en-US"/>
              <a:t>How are we measuring TPA performance?</a:t>
            </a:r>
          </a:p>
        </p:txBody>
      </p:sp>
      <p:sp>
        <p:nvSpPr>
          <p:cNvPr id="2" name="TextBox 1">
            <a:extLst>
              <a:ext uri="{FF2B5EF4-FFF2-40B4-BE49-F238E27FC236}">
                <a16:creationId xmlns:a16="http://schemas.microsoft.com/office/drawing/2014/main" id="{C5113924-6A39-A680-3F01-9E51FCF4C392}"/>
              </a:ext>
            </a:extLst>
          </p:cNvPr>
          <p:cNvSpPr txBox="1"/>
          <p:nvPr/>
        </p:nvSpPr>
        <p:spPr>
          <a:xfrm>
            <a:off x="628650" y="3925019"/>
            <a:ext cx="7886700" cy="646331"/>
          </a:xfrm>
          <a:prstGeom prst="rect">
            <a:avLst/>
          </a:prstGeom>
          <a:solidFill>
            <a:schemeClr val="tx2"/>
          </a:solidFill>
        </p:spPr>
        <p:txBody>
          <a:bodyPr wrap="square" rtlCol="0">
            <a:spAutoFit/>
          </a:bodyPr>
          <a:lstStyle/>
          <a:p>
            <a:r>
              <a:rPr lang="en-US" sz="1800" dirty="0">
                <a:latin typeface="+mn-lt"/>
              </a:rPr>
              <a:t>Includes all teaching candidates with at least one scored attempt except </a:t>
            </a:r>
            <a:r>
              <a:rPr lang="en-US" sz="1800" dirty="0" err="1">
                <a:latin typeface="+mn-lt"/>
              </a:rPr>
              <a:t>CalTPA</a:t>
            </a:r>
            <a:r>
              <a:rPr lang="en-US" sz="1800" dirty="0">
                <a:latin typeface="+mn-lt"/>
              </a:rPr>
              <a:t> candidates who took cycle 1 after January 1, 2023 but never attempted cycle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build="p"/>
      <p:bldP spid="14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A83F-06C2-08FF-FE54-330103F9DE7A}"/>
              </a:ext>
            </a:extLst>
          </p:cNvPr>
          <p:cNvSpPr>
            <a:spLocks noGrp="1"/>
          </p:cNvSpPr>
          <p:nvPr>
            <p:ph type="ctrTitle"/>
          </p:nvPr>
        </p:nvSpPr>
        <p:spPr/>
        <p:txBody>
          <a:bodyPr/>
          <a:lstStyle/>
          <a:p>
            <a:r>
              <a:rPr lang="en-US"/>
              <a:t>Differences across candidate characteristics</a:t>
            </a:r>
          </a:p>
        </p:txBody>
      </p:sp>
    </p:spTree>
    <p:extLst>
      <p:ext uri="{BB962C8B-B14F-4D97-AF65-F5344CB8AC3E}">
        <p14:creationId xmlns:p14="http://schemas.microsoft.com/office/powerpoint/2010/main" val="92264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A55F4C-0157-21E4-2224-F90AE0BC227D}"/>
              </a:ext>
            </a:extLst>
          </p:cNvPr>
          <p:cNvSpPr>
            <a:spLocks noGrp="1"/>
          </p:cNvSpPr>
          <p:nvPr>
            <p:ph type="body" idx="1"/>
          </p:nvPr>
        </p:nvSpPr>
        <p:spPr>
          <a:xfrm>
            <a:off x="628650" y="1373188"/>
            <a:ext cx="3028950" cy="3190875"/>
          </a:xfrm>
        </p:spPr>
        <p:txBody>
          <a:bodyPr/>
          <a:lstStyle/>
          <a:p>
            <a:pPr marL="114300" indent="0">
              <a:buNone/>
            </a:pPr>
            <a:r>
              <a:rPr lang="en-US" b="1" dirty="0"/>
              <a:t>Credential data captures differences in pathway:</a:t>
            </a:r>
          </a:p>
          <a:p>
            <a:r>
              <a:rPr lang="en-US" dirty="0"/>
              <a:t>Preservice programs include student teaching or residency placement before becoming teacher of record</a:t>
            </a:r>
          </a:p>
          <a:p>
            <a:r>
              <a:rPr lang="en-US" dirty="0"/>
              <a:t>Intern programs occur while serving as teacher of record</a:t>
            </a:r>
          </a:p>
        </p:txBody>
      </p:sp>
      <p:sp>
        <p:nvSpPr>
          <p:cNvPr id="3" name="Title 2">
            <a:extLst>
              <a:ext uri="{FF2B5EF4-FFF2-40B4-BE49-F238E27FC236}">
                <a16:creationId xmlns:a16="http://schemas.microsoft.com/office/drawing/2014/main" id="{75159644-CD12-4B3D-39E4-31B68561C1C0}"/>
              </a:ext>
            </a:extLst>
          </p:cNvPr>
          <p:cNvSpPr>
            <a:spLocks noGrp="1"/>
          </p:cNvSpPr>
          <p:nvPr>
            <p:ph type="title"/>
          </p:nvPr>
        </p:nvSpPr>
        <p:spPr>
          <a:xfrm>
            <a:off x="628650" y="274638"/>
            <a:ext cx="7886700" cy="993775"/>
          </a:xfrm>
        </p:spPr>
        <p:txBody>
          <a:bodyPr>
            <a:normAutofit fontScale="90000"/>
          </a:bodyPr>
          <a:lstStyle/>
          <a:p>
            <a:r>
              <a:rPr lang="en-US"/>
              <a:t>Preservice candidates were more likely to be successful on a TPA.</a:t>
            </a:r>
          </a:p>
        </p:txBody>
      </p:sp>
      <p:sp>
        <p:nvSpPr>
          <p:cNvPr id="4" name="Slide Number Placeholder 3">
            <a:extLst>
              <a:ext uri="{FF2B5EF4-FFF2-40B4-BE49-F238E27FC236}">
                <a16:creationId xmlns:a16="http://schemas.microsoft.com/office/drawing/2014/main" id="{C5F223F5-761E-C5AA-3271-8C40E15B40AE}"/>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6</a:t>
            </a:fld>
            <a:endParaRPr lang="en-US"/>
          </a:p>
        </p:txBody>
      </p:sp>
      <p:sp>
        <p:nvSpPr>
          <p:cNvPr id="9" name="TextBox 8">
            <a:extLst>
              <a:ext uri="{FF2B5EF4-FFF2-40B4-BE49-F238E27FC236}">
                <a16:creationId xmlns:a16="http://schemas.microsoft.com/office/drawing/2014/main" id="{90D8DF1B-601E-BB4A-392E-116CDB21DFB4}"/>
              </a:ext>
            </a:extLst>
          </p:cNvPr>
          <p:cNvSpPr txBox="1"/>
          <p:nvPr/>
        </p:nvSpPr>
        <p:spPr>
          <a:xfrm>
            <a:off x="4440561" y="4715189"/>
            <a:ext cx="4523447" cy="222112"/>
          </a:xfrm>
          <a:prstGeom prst="rect">
            <a:avLst/>
          </a:prstGeom>
          <a:noFill/>
        </p:spPr>
        <p:txBody>
          <a:bodyPr wrap="square">
            <a:spAutoFit/>
          </a:bodyPr>
          <a:lstStyle/>
          <a:p>
            <a:pPr>
              <a:lnSpc>
                <a:spcPct val="115000"/>
              </a:lnSpc>
              <a:spcBef>
                <a:spcPts val="600"/>
              </a:spcBef>
              <a:spcAft>
                <a:spcPts val="600"/>
              </a:spcAft>
            </a:pPr>
            <a:r>
              <a:rPr lang="en-US" sz="800" dirty="0">
                <a:latin typeface="+mn-lt"/>
                <a:ea typeface="Times New Roman" panose="02020603050405020304" pitchFamily="18" charset="0"/>
              </a:rPr>
              <a:t>Source: Learning Policy Institute analysis of Commission on Teacher Credentialing data (2024).</a:t>
            </a:r>
          </a:p>
        </p:txBody>
      </p:sp>
      <p:pic>
        <p:nvPicPr>
          <p:cNvPr id="6" name="Picture 5">
            <a:extLst>
              <a:ext uri="{FF2B5EF4-FFF2-40B4-BE49-F238E27FC236}">
                <a16:creationId xmlns:a16="http://schemas.microsoft.com/office/drawing/2014/main" id="{EFE8DCAB-5C49-5405-7BB5-32CF4CA4583A}"/>
              </a:ext>
            </a:extLst>
          </p:cNvPr>
          <p:cNvPicPr>
            <a:picLocks noChangeAspect="1"/>
          </p:cNvPicPr>
          <p:nvPr/>
        </p:nvPicPr>
        <p:blipFill>
          <a:blip r:embed="rId3"/>
          <a:stretch>
            <a:fillRect/>
          </a:stretch>
        </p:blipFill>
        <p:spPr>
          <a:xfrm>
            <a:off x="3751928" y="1748973"/>
            <a:ext cx="5212080" cy="2958916"/>
          </a:xfrm>
          <a:prstGeom prst="rect">
            <a:avLst/>
          </a:prstGeom>
        </p:spPr>
      </p:pic>
    </p:spTree>
    <p:extLst>
      <p:ext uri="{BB962C8B-B14F-4D97-AF65-F5344CB8AC3E}">
        <p14:creationId xmlns:p14="http://schemas.microsoft.com/office/powerpoint/2010/main" val="112480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32995-01EB-A08B-896C-481F646E65A1}"/>
              </a:ext>
            </a:extLst>
          </p:cNvPr>
          <p:cNvSpPr>
            <a:spLocks noGrp="1"/>
          </p:cNvSpPr>
          <p:nvPr>
            <p:ph type="title"/>
          </p:nvPr>
        </p:nvSpPr>
        <p:spPr/>
        <p:txBody>
          <a:bodyPr>
            <a:normAutofit fontScale="90000"/>
          </a:bodyPr>
          <a:lstStyle/>
          <a:p>
            <a:r>
              <a:rPr lang="en-US"/>
              <a:t>Completers known to be residents had higher initial passing rates.</a:t>
            </a:r>
          </a:p>
        </p:txBody>
      </p:sp>
      <p:sp>
        <p:nvSpPr>
          <p:cNvPr id="4" name="Slide Number Placeholder 3">
            <a:extLst>
              <a:ext uri="{FF2B5EF4-FFF2-40B4-BE49-F238E27FC236}">
                <a16:creationId xmlns:a16="http://schemas.microsoft.com/office/drawing/2014/main" id="{CCA32F07-97B8-A36D-E0A4-FE9940CE52FA}"/>
              </a:ext>
            </a:extLst>
          </p:cNvPr>
          <p:cNvSpPr>
            <a:spLocks noGrp="1"/>
          </p:cNvSpPr>
          <p:nvPr>
            <p:ph type="sldNum" sz="quarter" idx="4"/>
          </p:nvPr>
        </p:nvSpPr>
        <p:spPr/>
        <p:txBody>
          <a:bodyPr/>
          <a:lstStyle/>
          <a:p>
            <a:fld id="{8FE50164-6C9E-C94E-8935-7483CE1EEFCA}" type="slidenum">
              <a:rPr lang="en-US" smtClean="0"/>
              <a:pPr/>
              <a:t>7</a:t>
            </a:fld>
            <a:endParaRPr lang="en-US">
              <a:latin typeface="+mn-lt"/>
            </a:endParaRPr>
          </a:p>
        </p:txBody>
      </p:sp>
      <p:pic>
        <p:nvPicPr>
          <p:cNvPr id="7" name="Picture 6">
            <a:extLst>
              <a:ext uri="{FF2B5EF4-FFF2-40B4-BE49-F238E27FC236}">
                <a16:creationId xmlns:a16="http://schemas.microsoft.com/office/drawing/2014/main" id="{FA4059A1-B691-01AE-57D6-A02B35068699}"/>
              </a:ext>
            </a:extLst>
          </p:cNvPr>
          <p:cNvPicPr>
            <a:picLocks noChangeAspect="1"/>
          </p:cNvPicPr>
          <p:nvPr/>
        </p:nvPicPr>
        <p:blipFill>
          <a:blip r:embed="rId3"/>
          <a:stretch>
            <a:fillRect/>
          </a:stretch>
        </p:blipFill>
        <p:spPr>
          <a:xfrm>
            <a:off x="2128251" y="1359946"/>
            <a:ext cx="4887499" cy="2646571"/>
          </a:xfrm>
          <a:prstGeom prst="rect">
            <a:avLst/>
          </a:prstGeom>
        </p:spPr>
      </p:pic>
      <p:sp>
        <p:nvSpPr>
          <p:cNvPr id="8" name="TextBox 7">
            <a:extLst>
              <a:ext uri="{FF2B5EF4-FFF2-40B4-BE49-F238E27FC236}">
                <a16:creationId xmlns:a16="http://schemas.microsoft.com/office/drawing/2014/main" id="{A8DDF4BB-BFBF-EE29-1280-148102A209DB}"/>
              </a:ext>
            </a:extLst>
          </p:cNvPr>
          <p:cNvSpPr txBox="1"/>
          <p:nvPr/>
        </p:nvSpPr>
        <p:spPr>
          <a:xfrm>
            <a:off x="2128251" y="4055005"/>
            <a:ext cx="4887499" cy="784830"/>
          </a:xfrm>
          <a:prstGeom prst="rect">
            <a:avLst/>
          </a:prstGeom>
          <a:noFill/>
        </p:spPr>
        <p:txBody>
          <a:bodyPr wrap="square">
            <a:spAutoFit/>
          </a:bodyPr>
          <a:lstStyle/>
          <a:p>
            <a:r>
              <a:rPr lang="en-US" sz="1200" dirty="0">
                <a:latin typeface="+mn-lt"/>
                <a:ea typeface="Times New Roman" panose="02020603050405020304" pitchFamily="18" charset="0"/>
              </a:rPr>
              <a:t>Notes: This analysis includes 2,378 student teachers, 325 residents, and 780 interns and it does not include candidates from the California State University system.</a:t>
            </a:r>
          </a:p>
          <a:p>
            <a:r>
              <a:rPr lang="en-US" sz="900" dirty="0">
                <a:latin typeface="+mn-lt"/>
                <a:ea typeface="Times New Roman" panose="02020603050405020304" pitchFamily="18" charset="0"/>
              </a:rPr>
              <a:t>Source: Learning Policy Institute analysis of Commission on Teacher Credentialing data (2024).</a:t>
            </a:r>
          </a:p>
        </p:txBody>
      </p:sp>
    </p:spTree>
    <p:extLst>
      <p:ext uri="{BB962C8B-B14F-4D97-AF65-F5344CB8AC3E}">
        <p14:creationId xmlns:p14="http://schemas.microsoft.com/office/powerpoint/2010/main" val="235241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25DA4-2416-2482-BD69-8748F9CBF8CD}"/>
              </a:ext>
            </a:extLst>
          </p:cNvPr>
          <p:cNvSpPr>
            <a:spLocks noGrp="1"/>
          </p:cNvSpPr>
          <p:nvPr>
            <p:ph type="body" idx="1"/>
          </p:nvPr>
        </p:nvSpPr>
        <p:spPr>
          <a:xfrm>
            <a:off x="628650" y="1373188"/>
            <a:ext cx="7886700" cy="1511261"/>
          </a:xfrm>
        </p:spPr>
        <p:txBody>
          <a:bodyPr/>
          <a:lstStyle/>
          <a:p>
            <a:pPr marL="114300" indent="0">
              <a:buNone/>
            </a:pPr>
            <a:r>
              <a:rPr lang="en-US" b="1" dirty="0">
                <a:latin typeface="+mn-lt"/>
              </a:rPr>
              <a:t>Among candidates for whom TPA results can be connected to self-reported race/ethnicity (N=4,323 candidates, excluding CSU completers): </a:t>
            </a:r>
          </a:p>
          <a:p>
            <a:pPr lvl="1"/>
            <a:r>
              <a:rPr lang="en-US" dirty="0"/>
              <a:t>Programs with lower passing rates tend to have larger racial and ethnic disparities among their candidates</a:t>
            </a:r>
          </a:p>
          <a:p>
            <a:pPr lvl="1"/>
            <a:r>
              <a:rPr lang="en-US" dirty="0"/>
              <a:t>There are not statistically significant differences in passing rates among programs with eventual passing rates above 90%.</a:t>
            </a:r>
          </a:p>
          <a:p>
            <a:pPr lvl="1"/>
            <a:endParaRPr lang="en-US" dirty="0"/>
          </a:p>
        </p:txBody>
      </p:sp>
      <p:sp>
        <p:nvSpPr>
          <p:cNvPr id="3" name="Title 2">
            <a:extLst>
              <a:ext uri="{FF2B5EF4-FFF2-40B4-BE49-F238E27FC236}">
                <a16:creationId xmlns:a16="http://schemas.microsoft.com/office/drawing/2014/main" id="{8AE1564C-F839-3ABB-8FBC-29B8E7532194}"/>
              </a:ext>
            </a:extLst>
          </p:cNvPr>
          <p:cNvSpPr>
            <a:spLocks noGrp="1"/>
          </p:cNvSpPr>
          <p:nvPr>
            <p:ph type="title"/>
          </p:nvPr>
        </p:nvSpPr>
        <p:spPr>
          <a:xfrm>
            <a:off x="628650" y="274638"/>
            <a:ext cx="7886700" cy="993775"/>
          </a:xfrm>
        </p:spPr>
        <p:txBody>
          <a:bodyPr>
            <a:noAutofit/>
          </a:bodyPr>
          <a:lstStyle/>
          <a:p>
            <a:r>
              <a:rPr lang="en-US"/>
              <a:t>Program passing rates are associated with racial/ethnic disparities in TPA success. </a:t>
            </a:r>
          </a:p>
        </p:txBody>
      </p:sp>
      <p:sp>
        <p:nvSpPr>
          <p:cNvPr id="4" name="Slide Number Placeholder 3">
            <a:extLst>
              <a:ext uri="{FF2B5EF4-FFF2-40B4-BE49-F238E27FC236}">
                <a16:creationId xmlns:a16="http://schemas.microsoft.com/office/drawing/2014/main" id="{81DBF140-ED18-95D0-4F8D-F786809F8A82}"/>
              </a:ext>
            </a:extLst>
          </p:cNvPr>
          <p:cNvSpPr>
            <a:spLocks noGrp="1"/>
          </p:cNvSpPr>
          <p:nvPr>
            <p:ph type="sldNum" sz="quarter" idx="4"/>
          </p:nvPr>
        </p:nvSpPr>
        <p:spPr>
          <a:xfrm>
            <a:off x="8476488" y="4700016"/>
            <a:ext cx="548640" cy="313500"/>
          </a:xfrm>
        </p:spPr>
        <p:txBody>
          <a:bodyPr/>
          <a:lstStyle/>
          <a:p>
            <a:fld id="{8FE50164-6C9E-C94E-8935-7483CE1EEFCA}" type="slidenum">
              <a:rPr lang="en-US" smtClean="0"/>
              <a:pPr/>
              <a:t>8</a:t>
            </a:fld>
            <a:endParaRPr lang="en-US"/>
          </a:p>
        </p:txBody>
      </p:sp>
      <p:sp>
        <p:nvSpPr>
          <p:cNvPr id="10" name="TextBox 9">
            <a:extLst>
              <a:ext uri="{FF2B5EF4-FFF2-40B4-BE49-F238E27FC236}">
                <a16:creationId xmlns:a16="http://schemas.microsoft.com/office/drawing/2014/main" id="{C57C3E07-5504-B478-FB51-100F8E4373AB}"/>
              </a:ext>
            </a:extLst>
          </p:cNvPr>
          <p:cNvSpPr txBox="1"/>
          <p:nvPr/>
        </p:nvSpPr>
        <p:spPr>
          <a:xfrm>
            <a:off x="1059365" y="3757203"/>
            <a:ext cx="7025269" cy="707886"/>
          </a:xfrm>
          <a:prstGeom prst="rect">
            <a:avLst/>
          </a:prstGeom>
          <a:solidFill>
            <a:schemeClr val="tx2"/>
          </a:solidFill>
        </p:spPr>
        <p:txBody>
          <a:bodyPr wrap="square" rtlCol="0">
            <a:spAutoFit/>
          </a:bodyPr>
          <a:lstStyle/>
          <a:p>
            <a:pPr algn="ctr"/>
            <a:r>
              <a:rPr lang="en-US" sz="2000" dirty="0">
                <a:latin typeface="+mn-lt"/>
              </a:rPr>
              <a:t>These patterns suggest that statewide disparities may reflect differential access to supportive preparation. </a:t>
            </a:r>
          </a:p>
        </p:txBody>
      </p:sp>
    </p:spTree>
    <p:extLst>
      <p:ext uri="{BB962C8B-B14F-4D97-AF65-F5344CB8AC3E}">
        <p14:creationId xmlns:p14="http://schemas.microsoft.com/office/powerpoint/2010/main" val="4209181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5E7A-B04B-9228-00CF-2CC845E4D1D2}"/>
              </a:ext>
            </a:extLst>
          </p:cNvPr>
          <p:cNvSpPr>
            <a:spLocks noGrp="1"/>
          </p:cNvSpPr>
          <p:nvPr>
            <p:ph type="ctrTitle"/>
          </p:nvPr>
        </p:nvSpPr>
        <p:spPr>
          <a:xfrm>
            <a:off x="645225" y="2762725"/>
            <a:ext cx="8031636" cy="1159800"/>
          </a:xfrm>
        </p:spPr>
        <p:txBody>
          <a:bodyPr/>
          <a:lstStyle/>
          <a:p>
            <a:r>
              <a:rPr lang="en-US"/>
              <a:t>What about candidates who don’t pass on their first attempt?</a:t>
            </a:r>
          </a:p>
        </p:txBody>
      </p:sp>
    </p:spTree>
    <p:extLst>
      <p:ext uri="{BB962C8B-B14F-4D97-AF65-F5344CB8AC3E}">
        <p14:creationId xmlns:p14="http://schemas.microsoft.com/office/powerpoint/2010/main" val="2029504479"/>
      </p:ext>
    </p:extLst>
  </p:cSld>
  <p:clrMapOvr>
    <a:masterClrMapping/>
  </p:clrMapOvr>
</p:sld>
</file>

<file path=ppt/theme/theme1.xml><?xml version="1.0" encoding="utf-8"?>
<a:theme xmlns:a="http://schemas.openxmlformats.org/drawingml/2006/main" name="LPI 2021">
  <a:themeElements>
    <a:clrScheme name="LPI 1">
      <a:dk1>
        <a:srgbClr val="093146"/>
      </a:dk1>
      <a:lt1>
        <a:srgbClr val="FFFFFF"/>
      </a:lt1>
      <a:dk2>
        <a:srgbClr val="236B92"/>
      </a:dk2>
      <a:lt2>
        <a:srgbClr val="D2E2E8"/>
      </a:lt2>
      <a:accent1>
        <a:srgbClr val="236B92"/>
      </a:accent1>
      <a:accent2>
        <a:srgbClr val="7FACCC"/>
      </a:accent2>
      <a:accent3>
        <a:srgbClr val="BF5030"/>
      </a:accent3>
      <a:accent4>
        <a:srgbClr val="FFCB02"/>
      </a:accent4>
      <a:accent5>
        <a:srgbClr val="45735C"/>
      </a:accent5>
      <a:accent6>
        <a:srgbClr val="6BB396"/>
      </a:accent6>
      <a:hlink>
        <a:srgbClr val="236B92"/>
      </a:hlink>
      <a:folHlink>
        <a:srgbClr val="8633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PI template - wide - 01-06-2021" id="{5F09B37F-1B0A-8F44-83BE-1F8C769A030C}" vid="{EA002392-6751-E841-BA6D-50544EC7AB9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A00C9505E3AF44BEE2BA095A360824" ma:contentTypeVersion="16" ma:contentTypeDescription="Create a new document." ma:contentTypeScope="" ma:versionID="554eebfc029e38e290327e5c4e5d5bb5">
  <xsd:schema xmlns:xsd="http://www.w3.org/2001/XMLSchema" xmlns:xs="http://www.w3.org/2001/XMLSchema" xmlns:p="http://schemas.microsoft.com/office/2006/metadata/properties" xmlns:ns2="9803f46a-11bf-48f7-81fb-4a99cde79948" xmlns:ns3="4c3acd45-541a-447d-b100-853e2f4c1c0f" targetNamespace="http://schemas.microsoft.com/office/2006/metadata/properties" ma:root="true" ma:fieldsID="6beeffd2117ab89f2912adc15a2f83ae" ns2:_="" ns3:_="">
    <xsd:import namespace="9803f46a-11bf-48f7-81fb-4a99cde79948"/>
    <xsd:import namespace="4c3acd45-541a-447d-b100-853e2f4c1c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3f46a-11bf-48f7-81fb-4a99cde799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184ffdf-fc1b-4c9a-9cb0-b65f1b3232d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acd45-541a-447d-b100-853e2f4c1c0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f71496d-b180-451c-b2dc-5adbda007282}" ma:internalName="TaxCatchAll" ma:showField="CatchAllData" ma:web="4c3acd45-541a-447d-b100-853e2f4c1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C7A7EE-7735-4F3B-AE45-187E3842844F}"/>
</file>

<file path=customXml/itemProps2.xml><?xml version="1.0" encoding="utf-8"?>
<ds:datastoreItem xmlns:ds="http://schemas.openxmlformats.org/officeDocument/2006/customXml" ds:itemID="{27CAB7D3-8C95-43A5-9B87-3517E7993475}"/>
</file>

<file path=docProps/app.xml><?xml version="1.0" encoding="utf-8"?>
<Properties xmlns="http://schemas.openxmlformats.org/officeDocument/2006/extended-properties" xmlns:vt="http://schemas.openxmlformats.org/officeDocument/2006/docPropsVTypes">
  <Template>LPI template - wide - 01-11-2021 (2)</Template>
  <TotalTime>7</TotalTime>
  <Words>3144</Words>
  <Application>Microsoft Office PowerPoint</Application>
  <PresentationFormat>On-screen Show (16:9)</PresentationFormat>
  <Paragraphs>775</Paragraphs>
  <Slides>35</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Franklin Gothic Book</vt:lpstr>
      <vt:lpstr>Franklin Gothic Demi</vt:lpstr>
      <vt:lpstr>Franklin Gothic Medium</vt:lpstr>
      <vt:lpstr>Calibri</vt:lpstr>
      <vt:lpstr>Raleway</vt:lpstr>
      <vt:lpstr>Arial</vt:lpstr>
      <vt:lpstr>Franklin Gothic Medium Cond</vt:lpstr>
      <vt:lpstr>Lato</vt:lpstr>
      <vt:lpstr>LPI 2021</vt:lpstr>
      <vt:lpstr>How Preparation Predicts Teaching Performance Assessment Results in California</vt:lpstr>
      <vt:lpstr>Objectives</vt:lpstr>
      <vt:lpstr>Who is included in this performance assessment analysis? </vt:lpstr>
      <vt:lpstr>How are we measuring TPA performance?</vt:lpstr>
      <vt:lpstr>Differences across candidate characteristics</vt:lpstr>
      <vt:lpstr>Preservice candidates were more likely to be successful on a TPA.</vt:lpstr>
      <vt:lpstr>Completers known to be residents had higher initial passing rates.</vt:lpstr>
      <vt:lpstr>Program passing rates are associated with racial/ethnic disparities in TPA success. </vt:lpstr>
      <vt:lpstr>What about candidates who don’t pass on their first attempt?</vt:lpstr>
      <vt:lpstr>CalTPA candidates </vt:lpstr>
      <vt:lpstr>edTPA candidates </vt:lpstr>
      <vt:lpstr>Perceptions of retakers </vt:lpstr>
      <vt:lpstr>Differences across programs</vt:lpstr>
      <vt:lpstr>Passing rates varied considerably across preparation programs.</vt:lpstr>
      <vt:lpstr>Initial passing rates for multiple subject programs for 2021-22/2022-23</vt:lpstr>
      <vt:lpstr>Eventual passing rates for multiple subject programs for 2021-22/2022-23</vt:lpstr>
      <vt:lpstr>Initial passing rates for single subject programs for 2021-22/2022-23</vt:lpstr>
      <vt:lpstr>Eventual passing rates for single subject programs for 2021-22/2022-23</vt:lpstr>
      <vt:lpstr>Passing rates for education specialist programs for 2021-22/2022-23</vt:lpstr>
      <vt:lpstr>Characteristics of programs with the highest and lowest passing rates </vt:lpstr>
      <vt:lpstr>Differences by preparation experiences </vt:lpstr>
      <vt:lpstr>Two-thirds of preparation completers reported being well supported by their program to take the TPA.</vt:lpstr>
      <vt:lpstr>Candidates who attended programs with higher ratings on TPA support were more likely to pass a TPA, on average, than those attending the lowest-rated programs.</vt:lpstr>
      <vt:lpstr>Multiple subject and education specialist candidates from the highest-rated programs for preparation in literacy and math were more likely to pass the TPA, on average, than completers from the lowest-rated programs.</vt:lpstr>
      <vt:lpstr>Preservice candidates from the highest-rated programs for providing sufficient clinical feedback were more likely to pass the TPA, on average, than completers from the lowest-rated programs.</vt:lpstr>
      <vt:lpstr>Summary of Findings </vt:lpstr>
      <vt:lpstr>Implications for Policy </vt:lpstr>
      <vt:lpstr>Follow-up and Questions:</vt:lpstr>
      <vt:lpstr>Appendix Slides</vt:lpstr>
      <vt:lpstr>Defining initial and eventual passing from the CalTPA and edTPA records</vt:lpstr>
      <vt:lpstr>Characteristics  of the Teaching Candidates in the Analytic Sample </vt:lpstr>
      <vt:lpstr>Initial passing rates for multiple subject programs </vt:lpstr>
      <vt:lpstr>Eventual passing rates for multiple subject programs </vt:lpstr>
      <vt:lpstr>Initial passing rates for single subject programs</vt:lpstr>
      <vt:lpstr>Eventual passing rates for single subject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Preparation Predicts Teaching Performance Assessment Results in California</dc:title>
  <dc:creator>Susan Kemper Patrick</dc:creator>
  <cp:lastModifiedBy>Susan Kemper Patrick</cp:lastModifiedBy>
  <cp:revision>2</cp:revision>
  <dcterms:created xsi:type="dcterms:W3CDTF">2024-06-16T00:06:03Z</dcterms:created>
  <dcterms:modified xsi:type="dcterms:W3CDTF">2024-06-20T11:45:30Z</dcterms:modified>
</cp:coreProperties>
</file>