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White" initials="" lastIdx="1" clrIdx="0"/>
  <p:cmAuthor id="1" name="Andrew Branneg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f9e6929e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1f9e6929e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c53151fc4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c53151fc4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54e871e9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54e871e9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53151fc4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c53151fc4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9292a4d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9292a4d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53151fc4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c53151fc4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249bc555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0249bc555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9292a4d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c9292a4d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b5f57e8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b5f57e8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c54e871e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c54e871e9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09b41aa51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09b41aa51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8c22b13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8c22b13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3dd9d92d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3dd9d92d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53151fc4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c53151fc4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d0b36d4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cd0b36d4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c53151fc4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c53151fc4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or Statement Slide - V1C">
  <p:cSld name="Section Intro or Statement Slide - V1C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6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697" y="254852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"/>
          <p:cNvCxnSpPr/>
          <p:nvPr/>
        </p:nvCxnSpPr>
        <p:spPr>
          <a:xfrm>
            <a:off x="661303" y="2509775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A">
  <p:cSld name="Title Slide - V1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1"/>
          <p:cNvGrpSpPr/>
          <p:nvPr/>
        </p:nvGrpSpPr>
        <p:grpSpPr>
          <a:xfrm>
            <a:off x="1938120" y="830069"/>
            <a:ext cx="5268938" cy="3483338"/>
            <a:chOff x="5168319" y="2213516"/>
            <a:chExt cx="14050500" cy="9288900"/>
          </a:xfrm>
        </p:grpSpPr>
        <p:sp>
          <p:nvSpPr>
            <p:cNvPr id="89" name="Google Shape;89;p11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1"/>
          <p:cNvSpPr txBox="1">
            <a:spLocks noGrp="1"/>
          </p:cNvSpPr>
          <p:nvPr>
            <p:ph type="ctrTitle"/>
          </p:nvPr>
        </p:nvSpPr>
        <p:spPr>
          <a:xfrm>
            <a:off x="2370600" y="1937414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2370600" y="3125289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657" y="1181709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C">
  <p:cSld name="Title Slide - V1C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2"/>
          <p:cNvGrpSpPr/>
          <p:nvPr/>
        </p:nvGrpSpPr>
        <p:grpSpPr>
          <a:xfrm>
            <a:off x="1938120" y="830069"/>
            <a:ext cx="5268938" cy="3483338"/>
            <a:chOff x="5168319" y="2213516"/>
            <a:chExt cx="14050500" cy="9288900"/>
          </a:xfrm>
        </p:grpSpPr>
        <p:sp>
          <p:nvSpPr>
            <p:cNvPr id="98" name="Google Shape;98;p12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2"/>
          <p:cNvSpPr txBox="1">
            <a:spLocks noGrp="1"/>
          </p:cNvSpPr>
          <p:nvPr>
            <p:ph type="ctrTitle"/>
          </p:nvPr>
        </p:nvSpPr>
        <p:spPr>
          <a:xfrm>
            <a:off x="2370600" y="1937414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ubTitle" idx="1"/>
          </p:nvPr>
        </p:nvSpPr>
        <p:spPr>
          <a:xfrm>
            <a:off x="2370600" y="3125289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657" y="1181709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D">
  <p:cSld name="Title Slide - V1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3"/>
          <p:cNvGrpSpPr/>
          <p:nvPr/>
        </p:nvGrpSpPr>
        <p:grpSpPr>
          <a:xfrm>
            <a:off x="3159931" y="948525"/>
            <a:ext cx="5268938" cy="3483337"/>
            <a:chOff x="5168319" y="2213516"/>
            <a:chExt cx="14050500" cy="9288900"/>
          </a:xfrm>
        </p:grpSpPr>
        <p:sp>
          <p:nvSpPr>
            <p:cNvPr id="107" name="Google Shape;107;p13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3592411" y="2055870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3592411" y="3243746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469" y="1300165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1L">
  <p:cSld name="Title Slide - V1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4"/>
          <p:cNvGrpSpPr/>
          <p:nvPr/>
        </p:nvGrpSpPr>
        <p:grpSpPr>
          <a:xfrm>
            <a:off x="3159931" y="948525"/>
            <a:ext cx="5268938" cy="3483337"/>
            <a:chOff x="5168319" y="2213516"/>
            <a:chExt cx="14050500" cy="9288900"/>
          </a:xfrm>
        </p:grpSpPr>
        <p:sp>
          <p:nvSpPr>
            <p:cNvPr id="116" name="Google Shape;116;p14"/>
            <p:cNvSpPr/>
            <p:nvPr/>
          </p:nvSpPr>
          <p:spPr>
            <a:xfrm>
              <a:off x="5260636" y="2308485"/>
              <a:ext cx="13866000" cy="9099000"/>
            </a:xfrm>
            <a:prstGeom prst="rect">
              <a:avLst/>
            </a:prstGeom>
            <a:solidFill>
              <a:srgbClr val="002156">
                <a:alpha val="86670"/>
              </a:srgbClr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168319" y="2213516"/>
              <a:ext cx="14050500" cy="9288900"/>
            </a:xfrm>
            <a:prstGeom prst="rect">
              <a:avLst/>
            </a:prstGeom>
            <a:noFill/>
            <a:ln w="190500" cap="sq" cmpd="sng">
              <a:solidFill>
                <a:srgbClr val="D0CECE">
                  <a:alpha val="8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4"/>
          <p:cNvSpPr txBox="1">
            <a:spLocks noGrp="1"/>
          </p:cNvSpPr>
          <p:nvPr>
            <p:ph type="ctrTitle"/>
          </p:nvPr>
        </p:nvSpPr>
        <p:spPr>
          <a:xfrm>
            <a:off x="3592411" y="2055870"/>
            <a:ext cx="43836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3592411" y="3243746"/>
            <a:ext cx="43836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2E51D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2E51D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469" y="1300165"/>
            <a:ext cx="1534684" cy="34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split sides">
  <p:cSld name="Content slide - split side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1405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-595" y="0"/>
            <a:ext cx="45720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661303" y="1338808"/>
            <a:ext cx="32007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5349973" y="1338808"/>
            <a:ext cx="31326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TR"/>
              <a:buChar char="–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Courier New"/>
              <a:buChar char="o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7865" y="241574"/>
            <a:ext cx="1133516" cy="252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5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5"/>
          <p:cNvCxnSpPr/>
          <p:nvPr/>
        </p:nvCxnSpPr>
        <p:spPr>
          <a:xfrm>
            <a:off x="661303" y="1131094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2F">
  <p:cSld name="Content Slide - V2F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A person smiling for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157" y="0"/>
            <a:ext cx="2742843" cy="514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638" y="4672784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56229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5621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16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6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6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3A">
  <p:cSld name="Content Slide - V3A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7272" y="0"/>
            <a:ext cx="4570810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3671190" y="928468"/>
            <a:ext cx="1528800" cy="342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394638" y="1822760"/>
            <a:ext cx="4436400" cy="23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394638" y="1037983"/>
            <a:ext cx="4436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47" name="Google Shape;147;p17"/>
          <p:cNvCxnSpPr/>
          <p:nvPr/>
        </p:nvCxnSpPr>
        <p:spPr>
          <a:xfrm>
            <a:off x="394638" y="888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17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17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3D">
  <p:cSld name="Content Slide - V3D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7272" y="0"/>
            <a:ext cx="4570810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3671190" y="928468"/>
            <a:ext cx="1528800" cy="342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394638" y="1822760"/>
            <a:ext cx="4436400" cy="23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394638" y="1037983"/>
            <a:ext cx="4436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58" name="Google Shape;158;p18"/>
          <p:cNvCxnSpPr/>
          <p:nvPr/>
        </p:nvCxnSpPr>
        <p:spPr>
          <a:xfrm>
            <a:off x="394638" y="888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8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8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18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 - Adult">
  <p:cSld name="Agenda Slide - Adul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42843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0" y="0"/>
            <a:ext cx="2742900" cy="7620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3281344" y="1058088"/>
            <a:ext cx="52224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3281344" y="2259381"/>
            <a:ext cx="52224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F46"/>
              </a:buClr>
              <a:buSzPts val="1500"/>
              <a:buFont typeface="Arial"/>
              <a:buAutoNum type="arabicPeriod"/>
              <a:defRPr sz="1500" b="1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69" name="Google Shape;169;p19"/>
          <p:cNvCxnSpPr/>
          <p:nvPr/>
        </p:nvCxnSpPr>
        <p:spPr>
          <a:xfrm>
            <a:off x="3281344" y="803593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 - High School">
  <p:cSld name="Agenda Slide - High School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42843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/>
          <p:nvPr/>
        </p:nvSpPr>
        <p:spPr>
          <a:xfrm>
            <a:off x="0" y="0"/>
            <a:ext cx="2742900" cy="7620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3281344" y="1058088"/>
            <a:ext cx="52224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3281344" y="2259381"/>
            <a:ext cx="52224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AF46"/>
              </a:buClr>
              <a:buSzPts val="1500"/>
              <a:buFont typeface="Arial"/>
              <a:buAutoNum type="arabicPeriod"/>
              <a:defRPr sz="1500" b="1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78" name="Google Shape;178;p20"/>
          <p:cNvCxnSpPr/>
          <p:nvPr/>
        </p:nvCxnSpPr>
        <p:spPr>
          <a:xfrm>
            <a:off x="3281344" y="803593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20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or Statement Slide - V1D">
  <p:cSld name="Section Intro or Statement Slide - V1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-6835" y="0"/>
            <a:ext cx="91446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697" y="254852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661303" y="2509775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V3D">
  <p:cSld name="Section Slide - V3D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/>
          <p:nvPr/>
        </p:nvSpPr>
        <p:spPr>
          <a:xfrm>
            <a:off x="2742843" y="0"/>
            <a:ext cx="6399900" cy="51435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3296887" y="972628"/>
            <a:ext cx="52068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3296887" y="2423166"/>
            <a:ext cx="52068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A41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86" name="Google Shape;186;p21"/>
          <p:cNvCxnSpPr/>
          <p:nvPr/>
        </p:nvCxnSpPr>
        <p:spPr>
          <a:xfrm>
            <a:off x="3296887" y="823870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8" name="Google Shape;188;p21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21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21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V3E">
  <p:cSld name="Section Slide - V3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2742843" y="0"/>
            <a:ext cx="6399900" cy="5143500"/>
          </a:xfrm>
          <a:prstGeom prst="rect">
            <a:avLst/>
          </a:prstGeom>
          <a:solidFill>
            <a:schemeClr val="lt1">
              <a:alpha val="9294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3296887" y="972628"/>
            <a:ext cx="52068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Font typeface="Helvetica Neue"/>
              <a:buNone/>
              <a:defRPr sz="37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3296887" y="2423166"/>
            <a:ext cx="52068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A415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97" name="Google Shape;197;p22"/>
          <p:cNvCxnSpPr/>
          <p:nvPr/>
        </p:nvCxnSpPr>
        <p:spPr>
          <a:xfrm>
            <a:off x="3296887" y="823870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0" y="222116"/>
            <a:ext cx="1461302" cy="3299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9" name="Google Shape;199;p22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22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22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with quote">
  <p:cSld name="Content Slide - with quot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5412216" y="0"/>
            <a:ext cx="3738300" cy="5143500"/>
          </a:xfrm>
          <a:prstGeom prst="rect">
            <a:avLst/>
          </a:prstGeom>
          <a:solidFill>
            <a:srgbClr val="001C4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6" name="Google Shape;206;p23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23"/>
          <p:cNvSpPr txBox="1"/>
          <p:nvPr/>
        </p:nvSpPr>
        <p:spPr>
          <a:xfrm>
            <a:off x="5172218" y="433074"/>
            <a:ext cx="20847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900"/>
              <a:buFont typeface="Arimo"/>
              <a:buNone/>
            </a:pPr>
            <a:r>
              <a:rPr lang="en" sz="16900" b="1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sz="500"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6684251" y="3596552"/>
            <a:ext cx="21162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9" name="Google Shape;209;p23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23"/>
          <p:cNvSpPr txBox="1">
            <a:spLocks noGrp="1"/>
          </p:cNvSpPr>
          <p:nvPr>
            <p:ph type="body" idx="2"/>
          </p:nvPr>
        </p:nvSpPr>
        <p:spPr>
          <a:xfrm>
            <a:off x="394638" y="1143242"/>
            <a:ext cx="4611000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394638" y="426756"/>
            <a:ext cx="4611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3"/>
          </p:nvPr>
        </p:nvSpPr>
        <p:spPr>
          <a:xfrm>
            <a:off x="6277348" y="679847"/>
            <a:ext cx="2523300" cy="2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Highlight Slide">
  <p:cSld name="Quotation Highlight Slid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/>
          <p:nvPr/>
        </p:nvSpPr>
        <p:spPr>
          <a:xfrm>
            <a:off x="1498768" y="0"/>
            <a:ext cx="7651800" cy="5143500"/>
          </a:xfrm>
          <a:prstGeom prst="rect">
            <a:avLst/>
          </a:prstGeom>
          <a:solidFill>
            <a:srgbClr val="001C4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2399988" y="1269293"/>
            <a:ext cx="53379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BC1DA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ABC1D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7865" y="253088"/>
            <a:ext cx="1133519" cy="255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0" y="433074"/>
            <a:ext cx="20847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C4A"/>
              </a:buClr>
              <a:buSzPts val="28100"/>
              <a:buFont typeface="Arimo"/>
              <a:buNone/>
            </a:pPr>
            <a:r>
              <a:rPr lang="en" sz="28100" b="1" i="0" u="none" strike="noStrike" cap="none">
                <a:solidFill>
                  <a:srgbClr val="001C4A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endParaRPr sz="500"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4078862" y="3355095"/>
            <a:ext cx="3613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2E51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8499354" y="4620964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72E5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2A">
  <p:cSld name="Title Slide - V2A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ctrTitle"/>
          </p:nvPr>
        </p:nvSpPr>
        <p:spPr>
          <a:xfrm>
            <a:off x="617140" y="2541426"/>
            <a:ext cx="8002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 i="0" u="none" strike="noStrike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1"/>
          </p:nvPr>
        </p:nvSpPr>
        <p:spPr>
          <a:xfrm>
            <a:off x="617140" y="3863283"/>
            <a:ext cx="7978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72DB1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2DB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NTR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200"/>
              <a:buFont typeface="Courier New"/>
              <a:buNone/>
              <a:defRPr sz="12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40" y="677404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5"/>
          <p:cNvCxnSpPr/>
          <p:nvPr/>
        </p:nvCxnSpPr>
        <p:spPr>
          <a:xfrm>
            <a:off x="617140" y="2210903"/>
            <a:ext cx="748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2E">
  <p:cSld name="Title Slide - V2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/>
          <p:nvPr/>
        </p:nvSpPr>
        <p:spPr>
          <a:xfrm>
            <a:off x="12124" y="0"/>
            <a:ext cx="91440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1103364" y="-827040"/>
            <a:ext cx="9279900" cy="5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ctrTitle"/>
          </p:nvPr>
        </p:nvSpPr>
        <p:spPr>
          <a:xfrm>
            <a:off x="617140" y="2541426"/>
            <a:ext cx="8002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 i="0" u="none" strike="noStrike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1"/>
          </p:nvPr>
        </p:nvSpPr>
        <p:spPr>
          <a:xfrm>
            <a:off x="617140" y="3863282"/>
            <a:ext cx="7978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72DB1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2DB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NTR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200"/>
              <a:buFont typeface="Courier New"/>
              <a:buNone/>
              <a:defRPr sz="12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40" y="677404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6"/>
          <p:cNvCxnSpPr/>
          <p:nvPr/>
        </p:nvCxnSpPr>
        <p:spPr>
          <a:xfrm>
            <a:off x="617140" y="2210903"/>
            <a:ext cx="748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or Statement Slide - V1B">
  <p:cSld name="Section Intro or Statement Slide - V1B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0"/>
            <a:ext cx="9144600" cy="51435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503750" y="461656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697" y="254852"/>
            <a:ext cx="1534684" cy="346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661303" y="2509775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661302" y="2670537"/>
            <a:ext cx="7766700" cy="1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 Section Intro Slide - V2A">
  <p:cSld name="Title or Section Intro Slide - V2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0" y="0"/>
            <a:ext cx="9142800" cy="51435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-71760" y="-79744"/>
            <a:ext cx="9279900" cy="5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617140" y="1824454"/>
            <a:ext cx="80022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i="0" u="none" strike="noStrike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617140" y="3146310"/>
            <a:ext cx="79782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54A41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4A4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1AF4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NTR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200"/>
              <a:buFont typeface="Courier New"/>
              <a:buNone/>
              <a:defRPr sz="12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661303" y="1493930"/>
            <a:ext cx="748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247" y="676945"/>
            <a:ext cx="1630799" cy="36370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Two Sections  - V2">
  <p:cSld name="Content Slide - Two Sections  - V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6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754737" y="1143242"/>
            <a:ext cx="4045800" cy="3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394638" y="1143242"/>
            <a:ext cx="4045800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638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394638" y="417698"/>
            <a:ext cx="84057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8503750" y="4619206"/>
            <a:ext cx="296700" cy="2850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6"/>
          <p:cNvSpPr txBox="1"/>
          <p:nvPr/>
        </p:nvSpPr>
        <p:spPr>
          <a:xfrm>
            <a:off x="8503750" y="4626406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 u="none" strike="noStrike" cap="none">
                <a:solidFill>
                  <a:srgbClr val="002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 b="1" i="0" u="none" strike="noStrike" cap="none">
              <a:solidFill>
                <a:srgbClr val="0021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V1">
  <p:cSld name="Content Slide - V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1669C9"/>
              </a:buClr>
              <a:buSzPts val="1400"/>
              <a:buFont typeface="Arial"/>
              <a:buNone/>
              <a:defRPr sz="14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11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•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921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NTR"/>
              <a:buChar char="-"/>
              <a:defRPr sz="10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•"/>
              <a:defRPr sz="13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719" y="4647418"/>
            <a:ext cx="1133516" cy="252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7"/>
          <p:cNvCxnSpPr/>
          <p:nvPr/>
        </p:nvCxnSpPr>
        <p:spPr>
          <a:xfrm>
            <a:off x="394638" y="283641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None/>
              <a:defRPr sz="1900" b="1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57" name="Google Shape;57;p7"/>
          <p:cNvCxnSpPr/>
          <p:nvPr/>
        </p:nvCxnSpPr>
        <p:spPr>
          <a:xfrm>
            <a:off x="8503750" y="4894416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 sz="1300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Slide - V2E">
  <p:cSld name="Section Intro Slide - V2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03750" y="461602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8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12" y="583199"/>
            <a:ext cx="1437469" cy="324589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662412" y="2995523"/>
            <a:ext cx="7773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662400" y="3509125"/>
            <a:ext cx="7773300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8"/>
          <p:cNvCxnSpPr/>
          <p:nvPr/>
        </p:nvCxnSpPr>
        <p:spPr>
          <a:xfrm>
            <a:off x="662412" y="2855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Slide - V2G">
  <p:cSld name="Section Intro Slide - V2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0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03750" y="461602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" name="Google Shape;72;p9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662412" y="2995523"/>
            <a:ext cx="7773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662412" y="3509123"/>
            <a:ext cx="77733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5" name="Google Shape;75;p9"/>
          <p:cNvCxnSpPr/>
          <p:nvPr/>
        </p:nvCxnSpPr>
        <p:spPr>
          <a:xfrm>
            <a:off x="662412" y="2855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12" y="583199"/>
            <a:ext cx="1437469" cy="324589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 Slide - V2A">
  <p:cSld name="Section Intro Slide - V2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9142810" cy="514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002156">
              <a:alpha val="83920"/>
            </a:srgbClr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503750" y="4616028"/>
            <a:ext cx="29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12" y="583199"/>
            <a:ext cx="1437469" cy="324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0"/>
          <p:cNvCxnSpPr/>
          <p:nvPr/>
        </p:nvCxnSpPr>
        <p:spPr>
          <a:xfrm>
            <a:off x="8503750" y="4890412"/>
            <a:ext cx="296700" cy="0"/>
          </a:xfrm>
          <a:prstGeom prst="straightConnector1">
            <a:avLst/>
          </a:prstGeom>
          <a:noFill/>
          <a:ln w="63500" cap="flat" cmpd="sng">
            <a:solidFill>
              <a:srgbClr val="72E5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62412" y="2995523"/>
            <a:ext cx="7773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62412" y="3509123"/>
            <a:ext cx="77733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>
            <a:lvl1pPr marL="457200" marR="0" lvl="0" indent="-2286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A79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A799C"/>
              </a:buClr>
              <a:buSzPts val="1000"/>
              <a:buFont typeface="NTR"/>
              <a:buChar char="–"/>
              <a:defRPr sz="1000" b="0" i="0" u="none" strike="noStrike" cap="none">
                <a:solidFill>
                  <a:srgbClr val="5A799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900"/>
              <a:buFont typeface="Courier New"/>
              <a:buChar char="o"/>
              <a:defRPr sz="900" b="1" i="0" u="none" strike="noStrike" cap="none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662412" y="2855392"/>
            <a:ext cx="472200" cy="0"/>
          </a:xfrm>
          <a:prstGeom prst="straightConnector1">
            <a:avLst/>
          </a:prstGeom>
          <a:noFill/>
          <a:ln w="1397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3367"/>
              </a:buClr>
              <a:buSzPts val="1900"/>
              <a:buFont typeface="Helvetica Neue"/>
              <a:buNone/>
              <a:defRPr sz="1900" b="1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F46"/>
              </a:buClr>
              <a:buSzPts val="1400"/>
              <a:buFont typeface="Helvetica Neue"/>
              <a:buChar char="●"/>
              <a:defRPr b="1">
                <a:solidFill>
                  <a:srgbClr val="1669C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Helvetica Neue"/>
              <a:buChar char="○"/>
              <a:defRPr sz="13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100"/>
              <a:buFont typeface="Helvetica Neue"/>
              <a:buChar char="■"/>
              <a:defRPr sz="11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1000"/>
              <a:buFont typeface="Helvetica Neue"/>
              <a:buChar char="●"/>
              <a:defRPr sz="10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AF46"/>
              </a:buClr>
              <a:buSzPts val="900"/>
              <a:buFont typeface="Helvetica Neue"/>
              <a:buChar char="○"/>
              <a:defRPr sz="900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300"/>
              <a:buFont typeface="Helvetica Neue"/>
              <a:buChar char="■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300"/>
              <a:buFont typeface="Helvetica Neue"/>
              <a:buChar char="●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3367"/>
              </a:buClr>
              <a:buSzPts val="1300"/>
              <a:buFont typeface="Helvetica Neue"/>
              <a:buChar char="○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43367"/>
              </a:buClr>
              <a:buSzPts val="1300"/>
              <a:buFont typeface="Helvetica Neue"/>
              <a:buChar char="■"/>
              <a:defRPr sz="1300">
                <a:solidFill>
                  <a:srgbClr val="1433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ctrTitle"/>
          </p:nvPr>
        </p:nvSpPr>
        <p:spPr>
          <a:xfrm>
            <a:off x="617150" y="2541450"/>
            <a:ext cx="8002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Update from WestEd’s Evaluation of the Teacher Residency Grant Program  </a:t>
            </a:r>
            <a:endParaRPr sz="3000"/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1"/>
          </p:nvPr>
        </p:nvSpPr>
        <p:spPr>
          <a:xfrm>
            <a:off x="617140" y="3863283"/>
            <a:ext cx="7978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CTC Commission Meeting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April 2024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40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Andrew Brannegan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>
            <a:spLocks noGrp="1"/>
          </p:cNvSpPr>
          <p:nvPr>
            <p:ph type="title"/>
          </p:nvPr>
        </p:nvSpPr>
        <p:spPr>
          <a:xfrm>
            <a:off x="394643" y="417700"/>
            <a:ext cx="37335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Distribution of residents by county: 2018 grantees &amp; first cohort of 2021 grantees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body" idx="2"/>
          </p:nvPr>
        </p:nvSpPr>
        <p:spPr>
          <a:xfrm>
            <a:off x="394638" y="1513742"/>
            <a:ext cx="4045800" cy="32361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the first cohort of 2021 grantees, 3 additional counties added residents - Riverside, San Mateo &amp; Tulare.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37 counties in the state haven’t had any TRGP residents to date</a:t>
            </a:r>
            <a:endParaRPr/>
          </a:p>
        </p:txBody>
      </p:sp>
      <p:pic>
        <p:nvPicPr>
          <p:cNvPr id="321" name="Google Shape;321;p36" descr="Distribution of Residents by County: 2018 Grantees &amp; first cohort of 2021 grantees.&#10;Alameda 58,&#10;Contra Costa 39,&#10;Fresno 199,&#10;Humboldt 42,&#10;Kern 58,&#10;Los Angeles 345,&#10;Madera 55,&#10;Monterey 90,&#10;Orange 55,&#10;Riverside 32,&#10;Sacramento 61,&#10;San Bernardino 4,&#10;San Diego 87,&#10;San Francisco 56,&#10;San Joaquin 35,&#10;San Mateo 11,&#10;Santa Clara 16,&#10;Stanislaus 28,&#10;Tulare 13,&#10;Ventura 49,&#10;Yolo 29.&#10;"/>
          <p:cNvPicPr preferRelativeResize="0"/>
          <p:nvPr/>
        </p:nvPicPr>
        <p:blipFill rotWithShape="1">
          <a:blip r:embed="rId3">
            <a:alphaModFix/>
          </a:blip>
          <a:srcRect r="2095"/>
          <a:stretch/>
        </p:blipFill>
        <p:spPr>
          <a:xfrm>
            <a:off x="4128225" y="301675"/>
            <a:ext cx="4254400" cy="47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425" y="4551172"/>
            <a:ext cx="161583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Residency program enrollment findings</a:t>
            </a:r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Program enrollment has increased modestly over the first 4 school years of funding, from 297 residents in the 19-20 school year, to 428 residents in the 22-23 school year.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Programs tend to be small, but there was a slight increase in program size in the first cohort of 2021 grantees.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Residents coming through 2018 funding were qualifying through education specialist, STEM and bilingual credential programs.  The majority of 2021 cohort 1 residents were qualifying through the “diversifying the workforce” criteria.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Residency programs across all cohorts diversified the teacher workforce in California.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Residency programs have been concentrated in 21 counties in the state.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WestEd Investigations</a:t>
            </a:r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Building on the enrollment data, we will be looking at how residency programs are scaling in California and within districts/counties, specifically:</a:t>
            </a:r>
            <a:endParaRPr/>
          </a:p>
          <a:p>
            <a:pPr marL="914400" lvl="1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How widespread are residency programs?  </a:t>
            </a:r>
            <a:endParaRPr/>
          </a:p>
          <a:p>
            <a:pPr marL="914400" lvl="1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How significant of a pathway are residencies compared to other teacher pathways?</a:t>
            </a:r>
            <a:endParaRPr/>
          </a:p>
          <a:p>
            <a:pPr marL="914400" lvl="1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How have residency programs addressed teacher shortages in specific content areas?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ctrTitle"/>
          </p:nvPr>
        </p:nvSpPr>
        <p:spPr>
          <a:xfrm>
            <a:off x="617140" y="2541426"/>
            <a:ext cx="8002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Resident Hiring &amp; Retention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1"/>
          </p:nvPr>
        </p:nvSpPr>
        <p:spPr>
          <a:xfrm>
            <a:off x="523440" y="3713558"/>
            <a:ext cx="7978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400"/>
              </a:spcAft>
              <a:buNone/>
            </a:pPr>
            <a:r>
              <a:rPr lang="en" sz="1900"/>
              <a:t>Are residents being hired and retained?  In their district of training?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RESIDENT HIRING: Around 90% of residents were hired, and 74% were hired in the same LEA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52" name="Google Shape;352;p40" descr="% of Enrolled Residents Hired&#10;2018 Cohort 1 (SY 19-20). 93%.&#10;2018 Cohort 2 (SY 20-21). 85%.&#10;2018 Cohort 3 (SY 21-22). 89%.&#10;% of Residents, by Hiring Status.&#10;2018 Cohort 1 (SY 19-20). Hired: Same LEA 74%, Hired: Different LEA or LEA Not Reported 19%, Not Hired 7%.&#10;2018 Cohort 2 (SY 20-21). Hired: Same LEA 74%, Hired: Different LEA or LEA Not Reported 12%, Not Hired 15%.&#10;2018 Cohort 3 (SY 21-22). Hired: Same LEA 74%, Hired: Different LEA or LEA Not Reported 15%, Not Hired 11%.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00" y="1401675"/>
            <a:ext cx="8239125" cy="26955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3" name="Google Shape;35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9425" y="1401675"/>
            <a:ext cx="4702200" cy="269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093325" y="2664771"/>
            <a:ext cx="1393250" cy="398950"/>
          </a:xfrm>
          <a:prstGeom prst="flowChartExtra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 txBox="1">
            <a:spLocks noGrp="1"/>
          </p:cNvSpPr>
          <p:nvPr>
            <p:ph type="title"/>
          </p:nvPr>
        </p:nvSpPr>
        <p:spPr>
          <a:xfrm>
            <a:off x="203075" y="433225"/>
            <a:ext cx="88188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RESIDENT RETENTION: Nearly 90% of residents enrolled in Cohort 1 were teaching in the 2nd year after their residency training</a:t>
            </a:r>
            <a:endParaRPr sz="2100"/>
          </a:p>
        </p:txBody>
      </p:sp>
      <p:pic>
        <p:nvPicPr>
          <p:cNvPr id="361" name="Google Shape;361;p41" descr="% of Enrolled Residents Teaching in SY 22-23.&#10;2018 Cohort 1 (SY 19-20). 88%.&#10;2018 Cohort 2 (SY 20-21). 84%.&#10;% of Residents, by Retention Status&#10;2018 Cohort 1 (SY 19-20). Teaching in 22-23 88%, Taught, but not in 22-23 5%, Never hired 7%.  &#10;2018 Cohort 2 (SY 20-21). Teaching in 22-23 84%, Taught, but not in 22-23 1%, Never hired 15%.  &#10;"/>
          <p:cNvPicPr preferRelativeResize="0"/>
          <p:nvPr/>
        </p:nvPicPr>
        <p:blipFill rotWithShape="1">
          <a:blip r:embed="rId3">
            <a:alphaModFix/>
          </a:blip>
          <a:srcRect t="2229"/>
          <a:stretch/>
        </p:blipFill>
        <p:spPr>
          <a:xfrm>
            <a:off x="625700" y="1439000"/>
            <a:ext cx="8197576" cy="305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Residency Hiring &amp; Retention findings &amp; Future WestEd Investigations</a:t>
            </a:r>
            <a:endParaRPr/>
          </a:p>
        </p:txBody>
      </p:sp>
      <p:sp>
        <p:nvSpPr>
          <p:cNvPr id="367" name="Google Shape;367;p42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Across the first 3 cohorts of residents, around 90% were hired after their residency year, and 75% were hired in the same district in which they trained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Across the first 2 cohorts of residents, nearly 90% of residents were still teaching in the 22-23 school year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Building on the placement and retention data, we will be investigating how resident retention compares to retention rates for other pathways, specifically:</a:t>
            </a:r>
            <a:endParaRPr dirty="0"/>
          </a:p>
          <a:p>
            <a:pPr marL="914400" lvl="1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○"/>
            </a:pPr>
            <a:r>
              <a:rPr lang="en"/>
              <a:t>How do TRGP resident retention rates compare to those of similar teachers from other preparation pathways? </a:t>
            </a:r>
            <a:endParaRPr dirty="0"/>
          </a:p>
          <a:p>
            <a:pPr marL="914400" lvl="1" indent="-311150" algn="l" rtl="0">
              <a:spcBef>
                <a:spcPts val="800"/>
              </a:spcBef>
              <a:spcAft>
                <a:spcPts val="100"/>
              </a:spcAft>
              <a:buSzPts val="1300"/>
              <a:buChar char="○"/>
            </a:pPr>
            <a:r>
              <a:rPr lang="en" dirty="0"/>
              <a:t>How do these retention rates vary by teacher demographic characteristic (e.g., race, gender) and characteristics of their placement school and district?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394638" y="433232"/>
            <a:ext cx="83673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TRGP contextual developments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1669C9"/>
              </a:solidFill>
            </a:endParaRPr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Helvetica Neue"/>
              <a:buChar char="●"/>
            </a:pPr>
            <a:r>
              <a:rPr lang="en" dirty="0"/>
              <a:t>Increased grant funds:</a:t>
            </a:r>
            <a:endParaRPr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400" dirty="0"/>
              <a:t>Originally $50 million in funding in 2018 appropriated to teacher residencies</a:t>
            </a:r>
            <a:endParaRPr sz="1400"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400" dirty="0"/>
              <a:t>An additional $350 million in 2021 and $184 million in 2022 appropriated</a:t>
            </a:r>
            <a:endParaRPr sz="14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Helvetica Neue"/>
              <a:buChar char="●"/>
            </a:pPr>
            <a:r>
              <a:rPr lang="en" dirty="0"/>
              <a:t>Increased per-resident funding &amp; qualifying credential area:</a:t>
            </a:r>
            <a:endParaRPr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400" dirty="0"/>
              <a:t>Resident funding increased to $40k</a:t>
            </a:r>
            <a:endParaRPr sz="1400"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400" dirty="0"/>
              <a:t>Added “diversifying the workforce” criteria</a:t>
            </a:r>
            <a:endParaRPr sz="14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Helvetica Neue"/>
              <a:buChar char="●"/>
            </a:pPr>
            <a:r>
              <a:rPr lang="en" dirty="0"/>
              <a:t>Increased # of programs:</a:t>
            </a:r>
            <a:endParaRPr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400" dirty="0"/>
              <a:t>37 residency partnerships in 2018 </a:t>
            </a:r>
            <a:endParaRPr sz="1400"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</a:pPr>
            <a:r>
              <a:rPr lang="en" sz="1400" dirty="0"/>
              <a:t>98 residency partnerships funded to date from 2021 grant, just reporting on first 18 funded today</a:t>
            </a:r>
            <a:endParaRPr sz="1400"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Helvetica Neue"/>
              <a:buChar char="●"/>
            </a:pPr>
            <a:r>
              <a:rPr lang="en" dirty="0"/>
              <a:t>Funding and launch of the new statewide residency technical assistance center (SRTAC)</a:t>
            </a:r>
            <a:endParaRPr dirty="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ctrTitle"/>
          </p:nvPr>
        </p:nvSpPr>
        <p:spPr>
          <a:xfrm>
            <a:off x="617140" y="2541426"/>
            <a:ext cx="8002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Residency Program Enrollment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subTitle" idx="1"/>
          </p:nvPr>
        </p:nvSpPr>
        <p:spPr>
          <a:xfrm>
            <a:off x="523440" y="3713558"/>
            <a:ext cx="7978200" cy="1081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400"/>
              </a:spcAft>
              <a:buNone/>
            </a:pPr>
            <a:r>
              <a:rPr lang="en" sz="1900"/>
              <a:t>How has resident enrollment changed over the 4 cohorts of 2018 grantees and the first cohort of 2021 grantees?</a:t>
            </a:r>
            <a:endParaRPr sz="1900"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458050" y="433225"/>
            <a:ext cx="84582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RESIDENCY ENROLLMENT: The number of TRGP residents increased during the 21-22 and 22-23 school years</a:t>
            </a:r>
            <a:endParaRPr sz="2100"/>
          </a:p>
        </p:txBody>
      </p:sp>
      <p:pic>
        <p:nvPicPr>
          <p:cNvPr id="266" name="Google Shape;266;p30" descr="# of Residents Enrolled&#10;SY 19-20. 297 Residents 2018 Grant Funding.&#10;SY 20-21. 281 Residents 2018 Grant Funding.&#10;SY 21-22. 356 Residents 2018 Grant Funding.&#10;SY 22-23. 222 Residents 2018 Grant Funding, 206 Residents 2021 Grant Funding, 428 Residents Total.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50" y="1551555"/>
            <a:ext cx="8335903" cy="2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xfrm>
            <a:off x="394650" y="422626"/>
            <a:ext cx="8367300" cy="10248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RESIDENCY ENROLLMENT: The majority of programs across all cohorts had fewer than 15 residents, but median program size increased during the first cohort of 2021 grantees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Median Residency Program Size&#10;2018 Cohort 1 (SY 19-20). 2018 Grant Funding: 8.&#10;2018 Cohort 2 (SY 20-21). 2018 Grant Funding: 7.&#10;2018 Cohort 3 (SY 21-22).  2018 Grant Funding: 8.&#10;2018 Cohort 4 (SY 22-23). 2018 Grant Funding: 6.&#10;2021 Cohort 1 (SY 22-23). 2021 Grant Funding: 12.&#10;&#10;">
            <a:extLst>
              <a:ext uri="{FF2B5EF4-FFF2-40B4-BE49-F238E27FC236}">
                <a16:creationId xmlns:a16="http://schemas.microsoft.com/office/drawing/2014/main" id="{60BAFFA5-E632-95E7-0380-D003616D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6" y="1658215"/>
            <a:ext cx="8293252" cy="26444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331900" y="243650"/>
            <a:ext cx="8483700" cy="78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RESIDENCY ENROLLMENT: The majority of residents in the first cohort of 2021 funding qualified under the “diversifying the workforce” criteria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body" idx="1"/>
          </p:nvPr>
        </p:nvSpPr>
        <p:spPr>
          <a:xfrm>
            <a:off x="394638" y="1218009"/>
            <a:ext cx="8367300" cy="32112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"/>
              </a:spcAft>
              <a:buNone/>
            </a:pPr>
            <a:endParaRPr/>
          </a:p>
        </p:txBody>
      </p:sp>
      <p:pic>
        <p:nvPicPr>
          <p:cNvPr id="282" name="Google Shape;282;p32" descr="2021 Cohort 1 (SY 22-23). Multiple Subject - TK or Kindergarten 2%, Education Specialist with Bilingual Authorization 2%, Single Subject non-STEM - Bilingual 0%, Diversify Workforce 61%, Single Subject in STEM Area 9%, Education Specialist 25%.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050" y="1243226"/>
            <a:ext cx="6772776" cy="26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 descr="Residents, by Credential Program: Among Enrolled Residents&#10;2018 Cohort 1 (SY 19-20). Education Specialist with Bilingual Authorization 1%, Single Subject non-STEM - Bilingual 2%, STEM with Bilingual Authorization 4%, Multiple Subject with Bilingual Authorization 21%, Single Subject in STEM Area 33%, Education Specialist 39%.&#10;2018 Cohort 2 (SY 20-21). Education Specialist with Bilingual Authorization 0%, Single Subject non-STEM - Bilingual 1%, STEM with Bilingual Authorization 2%, Multiple Subject with Bilingual Authorization 19%, Single Subject in STEM Area 34%, Education Specialist 44%.&#10;2018 Cohort 3 (SY 21-22). Education Specialist with Bilingual Authorization 2%, Single Subject non-STEM - Bilingual 4%, STEM with Bilingual Authorization 3%, Multiple Subject with Bilingual Authorization 24%, Single Subject in STEM Area 24%, Education Specialist 43%.&#10;2018 Cohort 4 (SY 22-23). Education Specialist with Bilingual Authorization 0%, Single Subject non-STEM - Bilingual 4%, STEM with Bilingual Authorization 4%, Multiple Subject with Bilingual Authorization 36%, Single Subject in STEM Area 23%, Education Specialist 32%.&#10;&#10;&#10;&#10;"/>
          <p:cNvPicPr preferRelativeResize="0"/>
          <p:nvPr/>
        </p:nvPicPr>
        <p:blipFill rotWithShape="1">
          <a:blip r:embed="rId3">
            <a:alphaModFix/>
          </a:blip>
          <a:srcRect b="16219"/>
          <a:stretch/>
        </p:blipFill>
        <p:spPr>
          <a:xfrm>
            <a:off x="1115050" y="1243225"/>
            <a:ext cx="6772776" cy="22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49374"/>
          <a:stretch/>
        </p:blipFill>
        <p:spPr>
          <a:xfrm>
            <a:off x="1800350" y="4020775"/>
            <a:ext cx="2867025" cy="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9374"/>
          <a:stretch/>
        </p:blipFill>
        <p:spPr>
          <a:xfrm>
            <a:off x="4667375" y="4020775"/>
            <a:ext cx="2867025" cy="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 descr="126 “diversifying workforce” residents.&#10;45% Elementary multiple subject,&#10;27% Secondary single subject,&#10;11% STEM,&#10;8% Special education.&#10;"/>
          <p:cNvSpPr/>
          <p:nvPr/>
        </p:nvSpPr>
        <p:spPr>
          <a:xfrm>
            <a:off x="5733675" y="3900250"/>
            <a:ext cx="3371700" cy="1151400"/>
          </a:xfrm>
          <a:prstGeom prst="wedgeRectCallout">
            <a:avLst>
              <a:gd name="adj1" fmla="val -36393"/>
              <a:gd name="adj2" fmla="val -5879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126 “diversifying workforce” residents: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45% Elementary multiple subject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27% Secondary single subject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11% STEM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8% Special education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394650" y="245098"/>
            <a:ext cx="8367300" cy="7797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RESIDENCY ENROLLMENT: Across all waves, TRGP residents continue to diversify California’s teacher workforce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33" descr="Residents, by Race/Ethnicity: Among Enrolled Residents.&#10;2018 Cohort 1 (SY 19-20). Other/Not Reported/Decline to State 10%, Black or African American 3%, Asian 13%, White 25%, Hispanic 49%.&#10;2018 Cohort 2 (SY 20-21). Other/Not Reported/Decline to State 8%, Black or African American 5%, Asian 14%, White 28%, Hispanic 45%.&#10;2018 Cohort 3 (SY 21-22). Other/Not Reported/Decline to State 9%, Black or African American 5%, Asian 12%, White 19%, Hispanic 54%.&#10;2018 Cohort 4 (SY 22-23). Other/Not Reported/Decline to State 13%, Black or African American 5%, Asian 9%, White 14%, Hispanic 60%.&#10;&#10;&#10;&#10;&#10;&#10;&#10;&#10;&#10;"/>
          <p:cNvPicPr preferRelativeResize="0"/>
          <p:nvPr/>
        </p:nvPicPr>
        <p:blipFill rotWithShape="1">
          <a:blip r:embed="rId3">
            <a:alphaModFix/>
          </a:blip>
          <a:srcRect b="15189"/>
          <a:stretch/>
        </p:blipFill>
        <p:spPr>
          <a:xfrm>
            <a:off x="1030200" y="942525"/>
            <a:ext cx="7096225" cy="29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 descr="2021 Cohort 1 (SY 22-23), Other/Not Reported/Decline to State 9%, Black or African American 12%, Asian 9%, White 17%, Hispanic 53%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887" y="942524"/>
            <a:ext cx="7096225" cy="342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610" y="4480400"/>
            <a:ext cx="5316815" cy="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661303" y="1338808"/>
            <a:ext cx="3200700" cy="31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residents distributed across California?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394643" y="417700"/>
            <a:ext cx="3458700" cy="5916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of residents by county: 2018 grantees</a:t>
            </a:r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body" idx="2"/>
          </p:nvPr>
        </p:nvSpPr>
        <p:spPr>
          <a:xfrm>
            <a:off x="394638" y="1399342"/>
            <a:ext cx="4045800" cy="3236100"/>
          </a:xfrm>
          <a:prstGeom prst="rect">
            <a:avLst/>
          </a:prstGeom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Through the first four cohorts of the 2018 grant, residents were spread across 18 counties in the state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 Angeles and Fresno had the largest number of residents </a:t>
            </a:r>
            <a:endParaRPr/>
          </a:p>
        </p:txBody>
      </p:sp>
      <p:pic>
        <p:nvPicPr>
          <p:cNvPr id="311" name="Google Shape;311;p35" descr="Distribution of Residents by County: 2018 Grantees.&#10;Alameda 56,&#10;Contra Costa 34,&#10;Fresno 199,&#10;Humboldt 42,&#10;Kern 31,&#10;Los Angeles 274,&#10;Madera 55,&#10;Monterey 72,&#10;Orange 55,&#10;Sacramento 61,&#10;San Bernardino 4,&#10;San Diego 81,&#10;San Francisco 56,&#10;San Joaquin 35,&#10;Santa Clara 16,&#10;Stanislaus 28,&#10;Ventura 37,&#10;Yolo 20.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600" y="318663"/>
            <a:ext cx="4460342" cy="47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717" y="4583809"/>
            <a:ext cx="1681068" cy="409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702</Words>
  <Application>Microsoft Office PowerPoint</Application>
  <PresentationFormat>On-screen Show (16:9)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Courier New</vt:lpstr>
      <vt:lpstr>Arial</vt:lpstr>
      <vt:lpstr>Arimo</vt:lpstr>
      <vt:lpstr>Noto Sans Symbols</vt:lpstr>
      <vt:lpstr>Helvetica Neue</vt:lpstr>
      <vt:lpstr>NTR</vt:lpstr>
      <vt:lpstr>Simple Light</vt:lpstr>
      <vt:lpstr>Update from WestEd’s Evaluation of the Teacher Residency Grant Program  </vt:lpstr>
      <vt:lpstr>TRGP contextual developments </vt:lpstr>
      <vt:lpstr>Residency Program Enrollment </vt:lpstr>
      <vt:lpstr>RESIDENCY ENROLLMENT: The number of TRGP residents increased during the 21-22 and 22-23 school years</vt:lpstr>
      <vt:lpstr>RESIDENCY ENROLLMENT: The majority of programs across all cohorts had fewer than 15 residents, but median program size increased during the first cohort of 2021 grantees  </vt:lpstr>
      <vt:lpstr>RESIDENCY ENROLLMENT: The majority of residents in the first cohort of 2021 funding qualified under the “diversifying the workforce” criteria </vt:lpstr>
      <vt:lpstr>RESIDENCY ENROLLMENT: Across all waves, TRGP residents continue to diversify California’s teacher workforce </vt:lpstr>
      <vt:lpstr>How are residents distributed across California?</vt:lpstr>
      <vt:lpstr>Distribution of residents by county: 2018 grantees</vt:lpstr>
      <vt:lpstr>Distribution of residents by county: 2018 grantees &amp; first cohort of 2021 grantees </vt:lpstr>
      <vt:lpstr>Residency program enrollment findings</vt:lpstr>
      <vt:lpstr>Future WestEd Investigations</vt:lpstr>
      <vt:lpstr>Resident Hiring &amp; Retention  </vt:lpstr>
      <vt:lpstr>RESIDENT HIRING: Around 90% of residents were hired, and 74% were hired in the same LEA </vt:lpstr>
      <vt:lpstr>RESIDENT RETENTION: Nearly 90% of residents enrolled in Cohort 1 were teaching in the 2nd year after their residency training</vt:lpstr>
      <vt:lpstr>Residency Hiring &amp; Retention findings &amp; Future WestEd Investigations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WestEd’s Evaluation of the Teacher Residency Grant Program  </dc:title>
  <cp:lastModifiedBy>Andrew Brannegan</cp:lastModifiedBy>
  <cp:revision>11</cp:revision>
  <dcterms:modified xsi:type="dcterms:W3CDTF">2024-04-18T19:57:27Z</dcterms:modified>
</cp:coreProperties>
</file>