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3"/>
  </p:sldMasterIdLst>
  <p:notesMasterIdLst>
    <p:notesMasterId r:id="rId23"/>
  </p:notesMasterIdLst>
  <p:sldIdLst>
    <p:sldId id="256" r:id="rId4"/>
    <p:sldId id="258" r:id="rId5"/>
    <p:sldId id="265" r:id="rId6"/>
    <p:sldId id="300" r:id="rId7"/>
    <p:sldId id="291" r:id="rId8"/>
    <p:sldId id="299" r:id="rId9"/>
    <p:sldId id="267" r:id="rId10"/>
    <p:sldId id="301" r:id="rId11"/>
    <p:sldId id="298" r:id="rId12"/>
    <p:sldId id="268" r:id="rId13"/>
    <p:sldId id="269" r:id="rId14"/>
    <p:sldId id="283" r:id="rId15"/>
    <p:sldId id="302" r:id="rId16"/>
    <p:sldId id="303" r:id="rId17"/>
    <p:sldId id="281" r:id="rId18"/>
    <p:sldId id="284" r:id="rId19"/>
    <p:sldId id="295" r:id="rId20"/>
    <p:sldId id="297" r:id="rId21"/>
    <p:sldId id="290" r:id="rId22"/>
  </p:sldIdLst>
  <p:sldSz cx="12192000" cy="6858000"/>
  <p:notesSz cx="7315200" cy="96012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87" autoAdjust="0"/>
    <p:restoredTop sz="83777" autoAdjust="0"/>
  </p:normalViewPr>
  <p:slideViewPr>
    <p:cSldViewPr snapToGrid="0">
      <p:cViewPr varScale="1">
        <p:scale>
          <a:sx n="93" d="100"/>
          <a:sy n="93" d="100"/>
        </p:scale>
        <p:origin x="96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08" y="-4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3EFC15-E4CA-4946-9DB3-FA1D26EAE27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CF5128D-62D6-47DE-A237-AAF281E5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6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68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1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99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7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10564"/>
            <a:ext cx="5852160" cy="3890486"/>
          </a:xfrm>
        </p:spPr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40556"/>
            <a:ext cx="5852160" cy="6690835"/>
          </a:xfrm>
        </p:spPr>
        <p:txBody>
          <a:bodyPr/>
          <a:lstStyle/>
          <a:p>
            <a:endParaRPr lang="en-US" sz="12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5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4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40556"/>
            <a:ext cx="5852160" cy="66908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2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9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sz="1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E7B1-99B2-483C-8054-D82D419D336C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5394-0E87-4EF1-A43A-6CEB6D90AE72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FAC1-BD36-4620-B648-88E8D786A4CC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689-F9EA-477D-A8B6-C7D1760778DE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6B-D191-4F11-9255-EA34201C6AF7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9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BC1-E6D0-4B5B-B780-E09081F6DAC8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B802-1609-4F69-924E-9FB1AEFC1FF9}" type="datetime1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8D8-A3A3-4EF8-AB36-5062560F4B1E}" type="datetime1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1DAE-2C5F-451D-813B-8F386DC32CF6}" type="datetime1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6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C1F0E2-824B-46BD-A339-BD803F292235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5AAD-8C57-45E1-8513-F0303626E8C4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2019A4-8955-4E37-9880-C02609A90B85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ctc.ca.gov/commission/reports/data/edu-supl-ip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ctc.ca.gov/commission/reports/data/edu-supl-ip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ctc.ca.gov/commission/reports/data/edu-supl-ip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tc.ca.gov/docs/default-source/commission/agendas/2024-04/2024-04-3d.pdf?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-appendix.xlsx" TargetMode="External"/><Relationship Id="rId2" Type="http://schemas.openxmlformats.org/officeDocument/2006/relationships/hyperlink" Target="https://www.ctc.ca.gov/docs/default-source/commission/agendas/2024-04/2024-04-3d.pdf?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commission/reports/data/edu-supl-land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commission/reports/data/edu-supl-land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ca.gov/ds/ad/staffdemo.asp" TargetMode="External"/><Relationship Id="rId5" Type="http://schemas.openxmlformats.org/officeDocument/2006/relationships/hyperlink" Target="https://www.cde.ca.gov/ds/ad/enrolldowndata.asp" TargetMode="External"/><Relationship Id="rId4" Type="http://schemas.openxmlformats.org/officeDocument/2006/relationships/hyperlink" Target="https://dof.ca.gov/Forecasting/Demographics/Projection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ca.gov/ds/ad/staffdemo.asp" TargetMode="External"/><Relationship Id="rId5" Type="http://schemas.openxmlformats.org/officeDocument/2006/relationships/hyperlink" Target="https://www.cde.ca.gov/ds/ad/enrolldowndata.asp" TargetMode="External"/><Relationship Id="rId4" Type="http://schemas.openxmlformats.org/officeDocument/2006/relationships/hyperlink" Target="https://dof.ca.gov/Forecasting/Demographics/Projection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ctc.ca.gov/commission/reports/data/edu-supl-land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ctc.ca.gov/commission/reports/data/edu-supl-cred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ctc.ca.gov/commission/reports/data/edu-supl-ip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4-04/2024-04-3d.pdf?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4A72-961B-47FD-BB48-B2AEAF9C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2428"/>
            <a:ext cx="7606829" cy="429284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Teacher Supply in California, 2022-23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A Report to the Legislature</a:t>
            </a:r>
            <a:br>
              <a:rPr lang="en-US" sz="6000" b="1" dirty="0"/>
            </a:br>
            <a:br>
              <a:rPr lang="en-US" sz="6000" b="1" dirty="0"/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0EDCF-0854-47DF-85A4-7050953B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7"/>
            <a:ext cx="10058400" cy="180244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phi phi lau, Research data specialist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Jack Boss, Research Data Analyst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Kristin Calderone, Harvard Data Fellow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Professional Services Division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april 2023</a:t>
            </a:r>
          </a:p>
        </p:txBody>
      </p:sp>
      <p:pic>
        <p:nvPicPr>
          <p:cNvPr id="4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C48CCB9F-939F-4A3F-983C-1E7CD702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29" y="3024610"/>
            <a:ext cx="3365971" cy="33659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4988D-DC20-A998-5702-8FDBCC7D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A5EB-7F12-FF6B-1BFB-6EDFF373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4594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the 2022-23 report: </a:t>
            </a:r>
            <a:br>
              <a:rPr lang="en-US" sz="3600" baseline="0" dirty="0"/>
            </a:br>
            <a:r>
              <a:rPr lang="en-US" sz="3600" baseline="0" dirty="0"/>
              <a:t>New Teaching Permits Issued</a:t>
            </a:r>
            <a:endParaRPr lang="en-US" sz="3600" dirty="0"/>
          </a:p>
        </p:txBody>
      </p:sp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79AADB75-5E69-8BE5-B3B0-E6C2780D063F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 – page 24-26, Table 11a-11c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Teacher Supply: Interns, Permits and Waivers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DFD05-5E88-6E46-654A-6EE5AECD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Picture 5" descr="This is a screenshot of an interactive data dashboard linked at the end of the slide.&#10;The data dashboard is labeled &quot;Selected findings from the 2022-23 report: New Teaching Permits Issued&quot;. The &quot;Trend of Permits Issued&quot; shows a highlight bar chart of total and percent change for the 2018-19, 2019-20, 2020-21, 2021-22, and 2022-23 years.  Below is a stacked bar graph shows the total separated by year and credential area (Multiple and Single subject and Education Specialist, including the Teaching Permit for Statutory Leave) for all permits.">
            <a:extLst>
              <a:ext uri="{FF2B5EF4-FFF2-40B4-BE49-F238E27FC236}">
                <a16:creationId xmlns:a16="http://schemas.microsoft.com/office/drawing/2014/main" id="{531A6E87-9526-7AB1-E1D0-77BC18E4F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46" y="655188"/>
            <a:ext cx="11570708" cy="47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2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05E6-CF50-CE71-7F74-73C78455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45952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2022-23 report: </a:t>
            </a:r>
            <a:br>
              <a:rPr lang="en-US" sz="3600" baseline="0" dirty="0"/>
            </a:br>
            <a:r>
              <a:rPr lang="en-US" sz="3600" baseline="0" dirty="0"/>
              <a:t>New Teaching Waivers Issued</a:t>
            </a:r>
            <a:endParaRPr lang="en-US" sz="3600" dirty="0"/>
          </a:p>
        </p:txBody>
      </p:sp>
      <p:sp>
        <p:nvSpPr>
          <p:cNvPr id="5" name="TextBox 4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99030A75-A6B9-DA26-492C-7639B6DEEE61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 – page 26, Table 11d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Teacher Supply: Interns, Permits and Waivers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0340-BEA2-9E0A-D966-8942FDA3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9" name="Picture 8" descr="This is a screenshot of an interactive data dashboard linked at the end of the slide.&#10;The data dashboard is labeled &quot;Selected findings from the 2022-23 report: New Teaching Waivers Issued&quot;.  The &quot;Trend of Waivers Issued&quot; shows a highlight bar chart with the total and percent change for the 2018-19, 2019-20, 2020-21, 2021-22, and 2022-23 years.  The &quot;Number of Waivers Issued by Credential Area&quot; shows a stacked bar graph separated by year and credential area (Multiple and Single subject and Education Specialist).">
            <a:extLst>
              <a:ext uri="{FF2B5EF4-FFF2-40B4-BE49-F238E27FC236}">
                <a16:creationId xmlns:a16="http://schemas.microsoft.com/office/drawing/2014/main" id="{5B2AFFC4-DB2D-D769-837A-3A9E11F41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8" y="220787"/>
            <a:ext cx="11094721" cy="60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8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7F1-7144-604E-03FD-3A41593D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35" y="-1445948"/>
            <a:ext cx="11542651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 from the 2022-23</a:t>
            </a:r>
            <a:r>
              <a:rPr lang="en-US" sz="3600" baseline="0" dirty="0"/>
              <a:t> report: </a:t>
            </a:r>
            <a:br>
              <a:rPr lang="en-US" sz="3600" baseline="0" dirty="0"/>
            </a:br>
            <a:r>
              <a:rPr lang="en-US" sz="3600" baseline="0" dirty="0"/>
              <a:t>Intern, Permit and Waiver Documents Issued</a:t>
            </a:r>
            <a:endParaRPr lang="en-US" sz="3600" dirty="0"/>
          </a:p>
        </p:txBody>
      </p:sp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11C24BE0-A571-D8E1-E4C9-274F47BA05A0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 – page 11, Table 5a; page 24, Table 11a, 26, Table 11c and 11d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Teacher Supply: Interns, Permits and Waivers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199A1-80E5-5AB5-EBD6-A8EC1069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12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 descr="This is a screenshot of an interactive data dashboard linked at the end of the slide.&#10;The data dashboard is labeled &quot;Selected findings from the 2022-23 report: Intern, Permit and Waiver Documents Issued&quot;.  The &quot;Total Documents Issued in 2022-23&quot; option is selected. There is a bar graph showing the five types of documents issued: District Intern, University Intern, Short-Term Staff Permit, Provisional Internship Permit, Limited Assignment, and Waiver.">
            <a:extLst>
              <a:ext uri="{FF2B5EF4-FFF2-40B4-BE49-F238E27FC236}">
                <a16:creationId xmlns:a16="http://schemas.microsoft.com/office/drawing/2014/main" id="{DD874544-C5B2-606A-E03F-A8AC0F087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70" y="280318"/>
            <a:ext cx="10877213" cy="59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7F1-7144-604E-03FD-3A41593D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35" y="-1445948"/>
            <a:ext cx="11542651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 from the 2022-23</a:t>
            </a:r>
            <a:r>
              <a:rPr lang="en-US" sz="3600" baseline="0" dirty="0"/>
              <a:t> report:</a:t>
            </a:r>
            <a:br>
              <a:rPr lang="en-US" sz="3600" baseline="0" dirty="0"/>
            </a:br>
            <a:r>
              <a:rPr lang="en-US" sz="3600" baseline="0" dirty="0"/>
              <a:t>Intern, Permit and Waiver Documents Issued</a:t>
            </a:r>
            <a:endParaRPr lang="en-US" sz="3600" dirty="0"/>
          </a:p>
        </p:txBody>
      </p:sp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11C24BE0-A571-D8E1-E4C9-274F47BA05A0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2"/>
              </a:rPr>
              <a:t>April 2024 Commission Agenda item 3D</a:t>
            </a:r>
            <a:r>
              <a:rPr lang="en-US" dirty="0"/>
              <a:t> – page 30, Table 11f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199A1-80E5-5AB5-EBD6-A8EC1069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13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 descr="This is a screenshot of an interactive data dashboard linked at the end of the slide.&#10;The data dashboard is labeled &quot;Selected findings from the 2022-23 report: Intern, Permit and Waiver Documents Issued&quot;.  The &quot;Trend of Percent of Total Documents Issued by Credential Area&quot; option is selected. There is a bar graph showing the percent of total documents issued by year and credential area (Multiple Subject, Single Subject, and Education Specialist).">
            <a:extLst>
              <a:ext uri="{FF2B5EF4-FFF2-40B4-BE49-F238E27FC236}">
                <a16:creationId xmlns:a16="http://schemas.microsoft.com/office/drawing/2014/main" id="{15804237-3F12-9545-E321-E581F1F9F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299016"/>
            <a:ext cx="11005062" cy="59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9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7F1-7144-604E-03FD-3A41593D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35" y="-1445948"/>
            <a:ext cx="11542651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 from the 2022-23</a:t>
            </a:r>
            <a:r>
              <a:rPr lang="en-US" sz="3600" baseline="0" dirty="0"/>
              <a:t> report: </a:t>
            </a:r>
            <a:br>
              <a:rPr lang="en-US" sz="3600" baseline="0" dirty="0"/>
            </a:br>
            <a:r>
              <a:rPr lang="en-US" sz="3600" baseline="0" dirty="0"/>
              <a:t>Intern, Permit and Waiver Documents Holders vs. Fully-Credentialed Teachers</a:t>
            </a:r>
            <a:endParaRPr lang="en-US" sz="3600" dirty="0"/>
          </a:p>
        </p:txBody>
      </p:sp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11C24BE0-A571-D8E1-E4C9-274F47BA05A0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2"/>
              </a:rPr>
              <a:t>April 2024 Commission Agenda item 3D</a:t>
            </a:r>
            <a:r>
              <a:rPr lang="en-US" dirty="0"/>
              <a:t> – </a:t>
            </a:r>
            <a:r>
              <a:rPr lang="en-US" dirty="0">
                <a:hlinkClick r:id="rId3"/>
              </a:rPr>
              <a:t>Appendix</a:t>
            </a:r>
            <a:r>
              <a:rPr lang="en-US" dirty="0"/>
              <a:t> Table 5a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199A1-80E5-5AB5-EBD6-A8EC1069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14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This is a screenshot of an interactive data dashboard linked at the end of the slide.&#10;The data dashboard is labeled &quot;Selected findings from the 2022-23 report: Intern, Permit and Waiver Document Holders vs. Fully-Credentialed Teachers&quot;.  There is a map showing the color range of percent of documents issued by county. 1% to 4% is identified in blue color, 5% to 9% is identified by an orange color, and greater than 9% is identified in red color.">
            <a:extLst>
              <a:ext uri="{FF2B5EF4-FFF2-40B4-BE49-F238E27FC236}">
                <a16:creationId xmlns:a16="http://schemas.microsoft.com/office/drawing/2014/main" id="{47FDA1B2-0611-D868-6040-C52DC1DC7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45" y="683591"/>
            <a:ext cx="11441987" cy="47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2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2468-4DCE-6B09-5472-867BE82A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-1445950"/>
            <a:ext cx="10381881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the 2022-23 report: </a:t>
            </a:r>
            <a:br>
              <a:rPr lang="en-US" sz="3600" baseline="0" dirty="0"/>
            </a:br>
            <a:r>
              <a:rPr lang="en-US" sz="3600" baseline="0" dirty="0"/>
              <a:t>Statewide Snapshot of New Teaching Documents Issued (CA-prepared and Out-of-State/Country Prepared)</a:t>
            </a:r>
            <a:endParaRPr lang="en-US" sz="3600" dirty="0"/>
          </a:p>
        </p:txBody>
      </p:sp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A23328C8-2583-7EF5-B7BD-3EFD0A54D203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3"/>
              </a:rPr>
              <a:t>California Educator Supply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1E5FF-1ADC-5F29-479D-E73F3E33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15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8" name="Picture 7" descr="This is a screenshot of an interactive data dashboard linked at the end of the slide.&#10;The data dashboard is labeled &quot;Selected findings from the 2022-23 report: Statewide Snapshot of New Teaching Documents Issued (CA-prepared and Out-of-State/Country Prepared)&quot; and shows four stacked bars separated by type of Credential (Preliminary and Clear, Intern, Permits, Waivers) and then name of Credential (Multiple Subject, Single Subject, Education Specialist).">
            <a:extLst>
              <a:ext uri="{FF2B5EF4-FFF2-40B4-BE49-F238E27FC236}">
                <a16:creationId xmlns:a16="http://schemas.microsoft.com/office/drawing/2014/main" id="{45570388-6007-3770-D6A4-38524E359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90" y="333375"/>
            <a:ext cx="10743093" cy="58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B64F-9456-3760-C8B7-8A80C519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45952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the 2022-23 report: </a:t>
            </a:r>
            <a:br>
              <a:rPr lang="en-US" sz="3600" baseline="0" dirty="0"/>
            </a:br>
            <a:r>
              <a:rPr lang="en-US" sz="3600" baseline="0" dirty="0"/>
              <a:t>Trend of Math, Science and Education Specialist Documents Issued</a:t>
            </a:r>
            <a:endParaRPr lang="en-US" sz="3600" dirty="0"/>
          </a:p>
        </p:txBody>
      </p:sp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37DA35ED-8990-194F-36A6-A80FDA622CA4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3"/>
              </a:rPr>
              <a:t>California Educator Supply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CAD78-F36E-51DB-81EF-3C96F547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Picture 6" descr="This is a screenshot of an interactive data dashboard linked at the end of the slide.&#10;The data dashboard is labeled &quot;Selected findings from the 2022-23 report: Trend of Math, Science and Education Specialist Documents Issued&quot; and shows a bar graph and line graph for each of &quot;Mathematics Issued in the Last 5 Years,&quot; &quot;Science Issued in the Last 5 Years,&quot; and &quot;Education Specialist Issued in the Last 5 Years.&quot;  The bar graph represents Totals for Preliminary and Clear Credentials, and the line graph represents totals for Interns, Permits and Waivers.">
            <a:extLst>
              <a:ext uri="{FF2B5EF4-FFF2-40B4-BE49-F238E27FC236}">
                <a16:creationId xmlns:a16="http://schemas.microsoft.com/office/drawing/2014/main" id="{4A3BBD0B-84E9-B357-74C6-866B4AB67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6" y="273050"/>
            <a:ext cx="10968533" cy="59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DB08-5489-D0E0-65A1-16E3784E5F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45948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/>
              <a:t>5-Year Trend of Demographic Data: State Population, Enrolled TK-12 Students, Full-Time Equivalent (FTE) Teachers, and New Enrolled Teacher Candidates by Gender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F6BDF-2CF6-6E31-BDDB-ED94E98C3377}"/>
              </a:ext>
            </a:extLst>
          </p:cNvPr>
          <p:cNvSpPr txBox="1"/>
          <p:nvPr/>
        </p:nvSpPr>
        <p:spPr>
          <a:xfrm>
            <a:off x="621292" y="6858000"/>
            <a:ext cx="11094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 – pages 32-35, Table 13a-13d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California Population: : Department of Finance: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Report P-2D: Total Population by Total Hispanic and Non-Hispanic Race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TK-12 Student Enrollment: CDE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Annual Enrollment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FTE Teachers: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CDE Staff Demographic Data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Enrolled Candidates: Commission on Teacher Credentialing Annual Data Submission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BD022-8C4F-F185-E3EF-2B64847C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This is a screenshot of an interactive data dashboard linked at the end of the slide.&#10;The data dashboard is labeled &quot;5-Year Trend of Demographic Data: California Population, Enrolled TK-12 Students, Full-Time Equivalent (FTE) Teachers, and New Enrolled Teacher Candidates.  The &quot;Gender Identity&quot; option is selected. The dashboard shows bar charts separated by year and by California Population, Enrolled K-12 Students, Full-Time Equivalent Teachers, New Enrolled Teacher Candidates.">
            <a:extLst>
              <a:ext uri="{FF2B5EF4-FFF2-40B4-BE49-F238E27FC236}">
                <a16:creationId xmlns:a16="http://schemas.microsoft.com/office/drawing/2014/main" id="{92BF2842-BEF1-0F21-EC0E-A15724556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78" y="352406"/>
            <a:ext cx="10617158" cy="57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87E2-A242-FED7-D614-CA68C183DD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45952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/>
              <a:t>5-Year Trend of Demographic Data: State Population, Enrolled TK-12 Students, Full-Time Equivalent (FTE) Teachers, and New Enrolled Teacher Candidates by Race/Ethnicity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D18E5-ABDC-C1EB-1DB1-7767C89788F7}"/>
              </a:ext>
            </a:extLst>
          </p:cNvPr>
          <p:cNvSpPr txBox="1"/>
          <p:nvPr/>
        </p:nvSpPr>
        <p:spPr>
          <a:xfrm>
            <a:off x="621292" y="6858000"/>
            <a:ext cx="11094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 – pages 32-35, Table 13a-13d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California Population: : Department of Finance: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Report P-2D: Total Population by Total Hispanic and Non-Hispanic Race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TK-12 Student Enrollment: CDE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Annual Enrollment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FTE Teachers: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CDE Staff Demographic Data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Enrolled Candidates: Commission on Teacher Credentialing Annual Data Submission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48292-CAB4-CE69-26E4-FB0F77FA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This is a screenshot of an interactive data dashboard linked at the end of the slide.&#10;The data dashboard is labeled “5-Year Trend of Demographic Data: State Population, Enrolled TK-12 Students, Full-Time Equivalent (FTE) Teachers, and New Enrolled Teacher Candidates.”  The &quot;Race/Ethnicity&quot; option is selected. The dashboard shows a stacked bar chart separated by year and by California Population, Enrolled TK-12 Students, Full-Time Equivalent Teachers, New Enrolled Teacher Candidates.">
            <a:extLst>
              <a:ext uri="{FF2B5EF4-FFF2-40B4-BE49-F238E27FC236}">
                <a16:creationId xmlns:a16="http://schemas.microsoft.com/office/drawing/2014/main" id="{7DF5497A-5D3C-6D02-E800-8678342A5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314" y="416824"/>
            <a:ext cx="10343322" cy="56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5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4025-F113-47BF-B511-CDB6558B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EB1C-2090-4A28-9E7B-777F2423A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186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800" b="1" dirty="0">
                <a:solidFill>
                  <a:srgbClr val="0070C0"/>
                </a:solidFill>
              </a:rPr>
              <a:t>State mandate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Commission transmitted the Teacher Supply Report to the Governor and Legislature by April 15, 2024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800" b="1" dirty="0">
                <a:solidFill>
                  <a:srgbClr val="0070C0"/>
                </a:solidFill>
              </a:rPr>
              <a:t>2022-23 report highlights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Decrease of new teaching credentials issued by all preparation and credential types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Proportion of credentials recommended by IHE shifted slightly with an increase from CSU and UC, and a decrease from the Private/Independent and UC systems in the last five years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Decrease of intern credentials and waivers issued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Increase of all permits (STSP, PIP, LA, TPSL) issued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Intern, permit, and waiver holders represented about 4.4% of statewide certificated teachers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CF75D-F531-DD0C-5549-A5F2E99B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19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7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516835"/>
            <a:ext cx="3702449" cy="5772840"/>
          </a:xfrm>
        </p:spPr>
        <p:txBody>
          <a:bodyPr anchor="ctr"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Background – Why do we submit the report every April?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Teacher Supply annual reporting came out of Assembly Bill 471&#10;&#10;Ed Code 44225.6 requires that the Commission report on number of teachers who received teaching documents&#10;&#10;Teaching documents include Multiple Subject, Single Subject, and Education Specialist credentials, permits and waivers&#10;">
            <a:extLst>
              <a:ext uri="{FF2B5EF4-FFF2-40B4-BE49-F238E27FC236}">
                <a16:creationId xmlns:a16="http://schemas.microsoft.com/office/drawing/2014/main" id="{71503599-31B8-C2C3-A3B2-5FCA79D46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72" y="592631"/>
            <a:ext cx="7354064" cy="569704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60BF726-2CB0-9763-30C7-6B2B8085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6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543EF2-0AE5-EE65-7D00-B9D96844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92" y="-1082841"/>
            <a:ext cx="11094720" cy="1047727"/>
          </a:xfrm>
        </p:spPr>
        <p:txBody>
          <a:bodyPr>
            <a:norm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the 2022-23 report: </a:t>
            </a:r>
            <a:br>
              <a:rPr lang="en-US" sz="3600" baseline="0" dirty="0"/>
            </a:br>
            <a:r>
              <a:rPr lang="en-US" sz="3600" baseline="0" dirty="0"/>
              <a:t>New Teaching Credentials Issued by Preparation</a:t>
            </a:r>
            <a:endParaRPr lang="en-US" sz="3600" dirty="0"/>
          </a:p>
        </p:txBody>
      </p:sp>
      <p:sp>
        <p:nvSpPr>
          <p:cNvPr id="2" name="TextBox 1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3543C586-CDFE-45BF-325F-24A3EDB8F224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– page 5, Table 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California Educator Supply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98BF23-4A2F-A607-8DF0-84ECC5BB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This is a screenshot of an interactive data dashboard linked at the end of the slide.&#10;The data dashboard is labeled &quot;Selected findings from 2022-23 report: New Teaching Credentials Issued by Preparation&quot;.  The &quot;Total New Credentials Issued by Preparation in the Last 5 Years&quot; is selected. There is a  highlight bar chart of total and percent change for the 2018-19, 2019-20, 2020-21, 2021-22, and 2022-23 years.  Below is the &quot;Number of New Credentials by Preparation&quot;, and shows a line graph separated by year and the 3 types of preparation.">
            <a:extLst>
              <a:ext uri="{FF2B5EF4-FFF2-40B4-BE49-F238E27FC236}">
                <a16:creationId xmlns:a16="http://schemas.microsoft.com/office/drawing/2014/main" id="{8C9E0FB5-2722-2BEF-F3A6-17FC70682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82" y="400111"/>
            <a:ext cx="11292330" cy="56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2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0A44-12FD-24BF-3594-4F2CF5553D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4595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/>
              <a:t>Selected findings from the 2022-23 report: New Teaching Credentials Issued by Preparation</a:t>
            </a:r>
          </a:p>
        </p:txBody>
      </p:sp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4F4259D2-3F69-DE57-3D16-E601D5B16A85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– page 9, Table 3b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C3EAF-B240-255B-0362-228F3B67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This is a screenshot of an interactive data dashboard linked at the end of the slide.&#10;The data dashboard is labeled &quot;Selected findings from the 2022-23 report: New Teaching Credentials Issued by Preparation&quot;.  The &quot;Percentage of New Teaching Credentials Issued by Preparation in the Last 5 Years&quot; is selected. There is a  highlight bar chart of total and percent change for the 2018-19, 2019-20, 2020-21, 2021-22, and 2022-23 years.  Below is a stacked bar chart by the types of preparation and year.">
            <a:extLst>
              <a:ext uri="{FF2B5EF4-FFF2-40B4-BE49-F238E27FC236}">
                <a16:creationId xmlns:a16="http://schemas.microsoft.com/office/drawing/2014/main" id="{DA0C89B2-3C69-2667-2376-EBF97C9A1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6" y="277402"/>
            <a:ext cx="11582407" cy="57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C5B859-77BD-DBF0-F908-F2F85A28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45957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Selected findings from the 2022-23 report: </a:t>
            </a:r>
            <a:br>
              <a:rPr lang="en-US" sz="3600" dirty="0"/>
            </a:br>
            <a:r>
              <a:rPr lang="en-US" sz="3600" dirty="0"/>
              <a:t>New</a:t>
            </a:r>
            <a:r>
              <a:rPr lang="en-US" sz="3600" baseline="0" dirty="0"/>
              <a:t> Teaching Credentials Issued by Credential Name</a:t>
            </a:r>
            <a:endParaRPr lang="en-US" sz="3600" dirty="0"/>
          </a:p>
        </p:txBody>
      </p:sp>
      <p:sp>
        <p:nvSpPr>
          <p:cNvPr id="5" name="TextBox 4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0447B9C5-95D3-7A44-CE1D-16B66F46476E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 – page 8, Table 2a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Teacher Supply: Credentials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F1333-8777-D658-B8EA-0B54CCCD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2" name="Picture 1" descr="This is a screenshot of an interactive data dashboard linked at the end of the slide.&#10;The data dashboard is labeled &quot;Selected findings from 2022-23 report: New Teaching Credentials Issued by Credential Name&quot;.  There is a highlight bar of total and percent change for the 2018-19, 2019-20, 2020-21, 2021-22, and 2022-23 years. The &quot;Total New Credentials Issued by Credential Name&quot; option is selected.  Below shows a bar graph separated by year, credential name, and credential type.">
            <a:extLst>
              <a:ext uri="{FF2B5EF4-FFF2-40B4-BE49-F238E27FC236}">
                <a16:creationId xmlns:a16="http://schemas.microsoft.com/office/drawing/2014/main" id="{FEA915B1-67FB-97D8-0715-F856ACC77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10" y="358095"/>
            <a:ext cx="10665204" cy="57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2080-C686-F87A-FCB6-DC9C52AB5F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45952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Selected</a:t>
            </a:r>
            <a:r>
              <a:rPr lang="en-US" sz="3600" baseline="0" dirty="0"/>
              <a:t> findings from the 2022-23 report:</a:t>
            </a:r>
            <a:br>
              <a:rPr lang="en-US" sz="3600" baseline="0" dirty="0"/>
            </a:br>
            <a:r>
              <a:rPr lang="en-US" sz="3600" baseline="0" dirty="0"/>
              <a:t>New Teaching Credentials Issued by Credential Name</a:t>
            </a:r>
            <a:endParaRPr lang="en-US" sz="3600" dirty="0"/>
          </a:p>
        </p:txBody>
      </p:sp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7EB72F0B-DAA0-0724-A7E5-2F301EBCFF1C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 – page 8, Table 2b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149E0-AB4F-1C69-C9B4-AA3EA80E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This is a screenshot of an interactive data dashboard linked at the end of the slide.&#10;The data dashboard is labeled &quot;Selected findings from 2022-23 report: New Teaching Credentials Issued by Credential Name&quot;.  There is a highlight bar of total and percent change for the 2018-19, 2019-20, 2020-21,  2021-22, and 2022-23 years.  Below is the &quot;Percent of Total New Credentials by Credential Name&quot; option selected, and a bar graph separated by year and credential name.">
            <a:extLst>
              <a:ext uri="{FF2B5EF4-FFF2-40B4-BE49-F238E27FC236}">
                <a16:creationId xmlns:a16="http://schemas.microsoft.com/office/drawing/2014/main" id="{8319E564-88C2-5926-3E4A-81C5575C1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4" y="631970"/>
            <a:ext cx="11251168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3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4EA1-A762-F17F-F024-C47B3E25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7983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the 2022-23 report: </a:t>
            </a:r>
            <a:br>
              <a:rPr lang="en-US" sz="3600" baseline="0" dirty="0"/>
            </a:br>
            <a:r>
              <a:rPr lang="en-US" sz="3600" baseline="0" dirty="0"/>
              <a:t>Proportion of New Credentials Issued by IHE-prepared Segments</a:t>
            </a:r>
            <a:endParaRPr lang="en-US" sz="3600" dirty="0"/>
          </a:p>
        </p:txBody>
      </p:sp>
      <p:sp>
        <p:nvSpPr>
          <p:cNvPr id="4" name="TextBox 3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9CB67F29-2C7A-F499-0845-CFB9CEF32914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 – page 9, Table 4a; page 10, Table 4b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EFF5E-55FE-1D59-5438-571A043F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7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This is a screenshot of an interactive data dashboard linked at the end of the slide.&#10;The data dashboard is labeled &quot;Selected findings from the 2022-23 report: Proportion of New Credentials Issued by IHE-prepared Segments&quot;.  The bar graph shows fifteen bars separated by year and type of IHE.  ">
            <a:extLst>
              <a:ext uri="{FF2B5EF4-FFF2-40B4-BE49-F238E27FC236}">
                <a16:creationId xmlns:a16="http://schemas.microsoft.com/office/drawing/2014/main" id="{8ACF3684-C438-8A23-A0B8-F23A96914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92" y="581025"/>
            <a:ext cx="11112957" cy="52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4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3C0C-7E4B-B675-B608-A854B20833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4595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Selected findings from the 2022-23</a:t>
            </a:r>
            <a:r>
              <a:rPr lang="en-US" sz="3600" baseline="0" dirty="0"/>
              <a:t> report: </a:t>
            </a:r>
            <a:br>
              <a:rPr lang="en-US" sz="3600" baseline="0" dirty="0"/>
            </a:br>
            <a:r>
              <a:rPr lang="en-US" sz="3600" baseline="0" dirty="0"/>
              <a:t>New Intern Credentials Issued</a:t>
            </a:r>
            <a:endParaRPr lang="en-US" sz="3600" dirty="0"/>
          </a:p>
        </p:txBody>
      </p:sp>
      <p:sp>
        <p:nvSpPr>
          <p:cNvPr id="4" name="TextBox 3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0DE071D5-E10F-BE30-13D7-928A42E46880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 – page 11, Table 5a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Teacher Supply: Interns, Permits and Waivers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081AD-BE5B-84DC-4369-081766BD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This is a screenshot of an interactive data dashboard linked at the end of the slide.&#10;The data dashboard is labeled &quot;Selected findings from the 2022-23 report: New Intern Credentials Issued by Type&quot;.  The &quot;Trend of New Intern Credentials Issued&quot; shows a highlight bar chart with the total and percent of total interns issued for the 2018-19, 2019-20, 2020-21, 2021-22, and 2022-23 years.  Below is a stacked bar graph by credential type (University Intern and District Intern), and by year and credential name (Multiple Subject Teaching Credential, Single Subject Teaching Credential, and Education Specialist Instruction Credential).">
            <a:extLst>
              <a:ext uri="{FF2B5EF4-FFF2-40B4-BE49-F238E27FC236}">
                <a16:creationId xmlns:a16="http://schemas.microsoft.com/office/drawing/2014/main" id="{A2316718-6593-3735-7C5D-02AE1EB84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38" y="753965"/>
            <a:ext cx="11757724" cy="476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1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E0AD-0B2C-5E3F-67F2-A76A840B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70008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 from the 2022-23 report: Annual Data</a:t>
            </a:r>
            <a:r>
              <a:rPr lang="en-US" sz="3600" baseline="0" dirty="0"/>
              <a:t> Submission: Total Enrollment</a:t>
            </a:r>
            <a:endParaRPr lang="en-US" sz="3600" dirty="0"/>
          </a:p>
        </p:txBody>
      </p:sp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404BD665-A009-04C3-4AF2-80D964550FCF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April 2024 Commission Agenda item 3D</a:t>
            </a:r>
            <a:r>
              <a:rPr lang="en-US" dirty="0"/>
              <a:t> – </a:t>
            </a:r>
            <a:r>
              <a:rPr lang="en-US"/>
              <a:t>page 17, </a:t>
            </a:r>
            <a:r>
              <a:rPr lang="en-US" dirty="0"/>
              <a:t>Table 8a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D6D16-608C-675C-11B6-36E6B2F3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Picture 5" descr="This is a screenshot of an interactive data dashboard linked at the end of the slide.&#10;The data dashboard is labeled &quot;Selected findings from the 2022-23 report: Annual Data Submission: Total Enrollment&quot;.  The highlight bar chart shows the total and percent change for the 2018-19, 2019-20, 2020-21, 2021-22, and 2022-23 years.  The bar graphs below shows the total of new enrolled and continuing candidates.">
            <a:extLst>
              <a:ext uri="{FF2B5EF4-FFF2-40B4-BE49-F238E27FC236}">
                <a16:creationId xmlns:a16="http://schemas.microsoft.com/office/drawing/2014/main" id="{7635245D-6ACF-3475-5A3A-C855E6CF0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06" y="334843"/>
            <a:ext cx="11601188" cy="57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43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eacher Supply in California, 2021-22 A Report to the Legislature  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Background – Why do we submit the report every April?&amp;quot;&quot;/&gt;&lt;property id=&quot;20307&quot; value=&quot;258&quot;/&gt;&lt;/object&gt;&lt;object type=&quot;3&quot; unique_id=&quot;10007&quot;&gt;&lt;property id=&quot;20148&quot; value=&quot;5&quot;/&gt;&lt;property id=&quot;20300&quot; value=&quot;Slide 6 - &amp;quot;Selected findings from the 2021-22 report:  Distribution of Credentials Issued by Preparation&amp;quot;&quot;/&gt;&lt;property id=&quot;20307&quot; value=&quot;278&quot;/&gt;&lt;/object&gt;&lt;object type=&quot;3&quot; unique_id=&quot;10008&quot;&gt;&lt;property id=&quot;20148&quot; value=&quot;5&quot;/&gt;&lt;property id=&quot;20300&quot; value=&quot;Slide 8 - &amp;quot;Selected findings from the 2021-22 report:  Change in the Proportion of New Credentials Issued by IHE-prepared Segm&quot;/&gt;&lt;property id=&quot;20307&quot; value=&quot;267&quot;/&gt;&lt;/object&gt;&lt;object type=&quot;3&quot; unique_id=&quot;10010&quot;&gt;&lt;property id=&quot;20148&quot; value=&quot;5&quot;/&gt;&lt;property id=&quot;20300&quot; value=&quot;Slide 12 - &amp;quot;Selected findings from the 2021-22 report:  New Teaching Permits Issued&amp;quot;&quot;/&gt;&lt;property id=&quot;20307&quot; value=&quot;268&quot;/&gt;&lt;/object&gt;&lt;object type=&quot;3&quot; unique_id=&quot;10012&quot;&gt;&lt;property id=&quot;20148&quot; value=&quot;5&quot;/&gt;&lt;property id=&quot;20300&quot; value=&quot;Slide 13 - &amp;quot;Selected findings from 2021-22 report:  New Teaching Waivers Issued&amp;quot;&quot;/&gt;&lt;property id=&quot;20307&quot; value=&quot;269&quot;/&gt;&lt;/object&gt;&lt;object type=&quot;3&quot; unique_id=&quot;10014&quot;&gt;&lt;property id=&quot;20148&quot; value=&quot;5&quot;/&gt;&lt;property id=&quot;20300&quot; value=&quot;Slide 15 - &amp;quot;Selected findings from the 2021-22 report:  Statewide Snapshot of New Teaching Documents Issued (CA-prepared and O&quot;/&gt;&lt;property id=&quot;20307&quot; value=&quot;281&quot;/&gt;&lt;/object&gt;&lt;object type=&quot;3&quot; unique_id=&quot;10019&quot;&gt;&lt;property id=&quot;20148&quot; value=&quot;5&quot;/&gt;&lt;property id=&quot;20300&quot; value=&quot;Slide 14 - &amp;quot;Selected findings from the 2021-22 report:  Intern, Permit and Waiver Documents issued by Region and County&amp;quot;&quot;/&gt;&lt;property id=&quot;20307&quot; value=&quot;283&quot;/&gt;&lt;/object&gt;&lt;object type=&quot;3&quot; unique_id=&quot;10020&quot;&gt;&lt;property id=&quot;20148&quot; value=&quot;5&quot;/&gt;&lt;property id=&quot;20300&quot; value=&quot;Slide 16 - &amp;quot;Selected findings from the 2021-22 report:  Trend of Math, Science and Education Specialist Documents Issued&amp;quot;&quot;/&gt;&lt;property id=&quot;20307&quot; value=&quot;284&quot;/&gt;&lt;/object&gt;&lt;object type=&quot;3&quot; unique_id=&quot;10111&quot;&gt;&lt;property id=&quot;20148&quot; value=&quot;5&quot;/&gt;&lt;property id=&quot;20300&quot; value=&quot;Slide 20 - &amp;quot;Summary&amp;quot;&quot;/&gt;&lt;property id=&quot;20307&quot; value=&quot;290&quot;/&gt;&lt;/object&gt;&lt;object type=&quot;3&quot; unique_id=&quot;10249&quot;&gt;&lt;property id=&quot;20148&quot; value=&quot;5&quot;/&gt;&lt;property id=&quot;20300&quot; value=&quot;Slide 4 - &amp;quot;Selected findings from the 2021-22 report:  New Teaching Credentials Issued&amp;quot;&quot;/&gt;&lt;property id=&quot;20307&quot; value=&quot;291&quot;/&gt;&lt;/object&gt;&lt;object type=&quot;3&quot; unique_id=&quot;17303&quot;&gt;&lt;property id=&quot;20148&quot; value=&quot;5&quot;/&gt;&lt;property id=&quot;20300&quot; value=&quot;Slide 18 - &amp;quot;5-Year Trend of Demographic Data: State Population, Enrolled K-12 Students, Full-Time Equivalent (FTE) Teachers, a&quot;/&gt;&lt;property id=&quot;20307&quot; value=&quot;295&quot;/&gt;&lt;/object&gt;&lt;object type=&quot;3&quot; unique_id=&quot;17358&quot;&gt;&lt;property id=&quot;20148&quot; value=&quot;5&quot;/&gt;&lt;property id=&quot;20300&quot; value=&quot;Slide 17 - &amp;quot;5-Year Trend of Demographic Data: State Population, Enrolled K-12 Students, Full-Time Equivalent (FTE) Teachers, a&quot;/&gt;&lt;property id=&quot;20307&quot; value=&quot;296&quot;/&gt;&lt;/object&gt;&lt;object type=&quot;3&quot; unique_id=&quot;21084&quot;&gt;&lt;property id=&quot;20148&quot; value=&quot;5&quot;/&gt;&lt;property id=&quot;20300&quot; value=&quot;Slide 19 - &amp;quot;5-Year Trend of Demographic Data: State Population, Enrolled K-12 Students, Full-Time Equivalent (FTE) Teachers, a&quot;/&gt;&lt;property id=&quot;20307&quot; value=&quot;297&quot;/&gt;&lt;/object&gt;&lt;object type=&quot;3&quot; unique_id=&quot;21206&quot;&gt;&lt;property id=&quot;20148&quot; value=&quot;5&quot;/&gt;&lt;property id=&quot;20300&quot; value=&quot;Slide 11 - &amp;quot;Selected findings from the 2021-22 report: Annual Report Card (Title II) Teacher Preparation Program Total Enrollm&quot;/&gt;&lt;property id=&quot;20307&quot; value=&quot;298&quot;/&gt;&lt;/object&gt;&lt;object type=&quot;3&quot; unique_id=&quot;22867&quot;&gt;&lt;property id=&quot;20148&quot; value=&quot;5&quot;/&gt;&lt;property id=&quot;20300&quot; value=&quot;Slide 9 - &amp;quot;Selected findings from the 2021-22 report:  New Intern Credentials Issued by Type&amp;quot;&quot;/&gt;&lt;property id=&quot;20307&quot; value=&quot;301&quot;/&gt;&lt;/object&gt;&lt;object type=&quot;3&quot; unique_id=&quot;22935&quot;&gt;&lt;property id=&quot;20148&quot; value=&quot;5&quot;/&gt;&lt;property id=&quot;20300&quot; value=&quot;Slide 10 - &amp;quot;Selected findings from the 2021-22 report:  New Intern Credentials Issued by Segment&amp;quot;&quot;/&gt;&lt;property id=&quot;20307&quot; value=&quot;302&quot;/&gt;&lt;/object&gt;&lt;object type=&quot;3&quot; unique_id=&quot;23258&quot;&gt;&lt;property id=&quot;20148&quot; value=&quot;5&quot;/&gt;&lt;property id=&quot;20300&quot; value=&quot;Slide 3 - &amp;quot;Selected findings from the 2021-22 report:  New Teaching Credentials Issued&amp;quot;&quot;/&gt;&lt;property id=&quot;20307&quot; value=&quot;265&quot;/&gt;&lt;/object&gt;&lt;object type=&quot;3&quot; unique_id=&quot;23649&quot;&gt;&lt;property id=&quot;20148&quot; value=&quot;5&quot;/&gt;&lt;property id=&quot;20300&quot; value=&quot;Slide 5 - &amp;quot;Selected findings from the 2021-22 report:  New Teaching Credentials Issued&amp;quot;&quot;/&gt;&lt;property id=&quot;20307&quot; value=&quot;299&quot;/&gt;&lt;/object&gt;&lt;object type=&quot;3&quot; unique_id=&quot;23894&quot;&gt;&lt;property id=&quot;20148&quot; value=&quot;5&quot;/&gt;&lt;property id=&quot;20300&quot; value=&quot;Slide 7 - &amp;quot;Selected findings from the 2021-22 report: Distribution of Credentials by Preparation&amp;quot;&quot;/&gt;&lt;property id=&quot;20307&quot; value=&quot;300&quot;/&gt;&lt;/object&gt;&lt;/object&gt;&lt;object type=&quot;8&quot; unique_id=&quot;10044&quot;&gt;&lt;/object&gt;&lt;/object&gt;&lt;/database&gt;"/>
</p:tagLst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A99B06662F7498067D863E2360CC7" ma:contentTypeVersion="15" ma:contentTypeDescription="Create a new document." ma:contentTypeScope="" ma:versionID="290ea836ad96e05658371b54ad7f8034">
  <xsd:schema xmlns:xsd="http://www.w3.org/2001/XMLSchema" xmlns:xs="http://www.w3.org/2001/XMLSchema" xmlns:p="http://schemas.microsoft.com/office/2006/metadata/properties" xmlns:ns2="229e9b74-61ee-4ee3-b4f7-125c81c3f29e" xmlns:ns3="9ad29d76-2333-4199-b26e-86abc5591379" targetNamespace="http://schemas.microsoft.com/office/2006/metadata/properties" ma:root="true" ma:fieldsID="9f7a8eff9a61ac7fc04eb0aff68b12a9" ns2:_="" ns3:_="">
    <xsd:import namespace="229e9b74-61ee-4ee3-b4f7-125c81c3f29e"/>
    <xsd:import namespace="9ad29d76-2333-4199-b26e-86abc55913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e9b74-61ee-4ee3-b4f7-125c81c3f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184ffdf-fc1b-4c9a-9cb0-b65f1b323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29d76-2333-4199-b26e-86abc55913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166cb5a-13c9-4439-b559-dbc8cc151c55}" ma:internalName="TaxCatchAll" ma:showField="CatchAllData" ma:web="9ad29d76-2333-4199-b26e-86abc55913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953020-E1E8-4C74-BF3F-87E29B167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9e9b74-61ee-4ee3-b4f7-125c81c3f29e"/>
    <ds:schemaRef ds:uri="9ad29d76-2333-4199-b26e-86abc5591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49C2F6-45ED-411D-898E-9B2F868B3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790</Words>
  <Application>Microsoft Office PowerPoint</Application>
  <PresentationFormat>Widescreen</PresentationFormat>
  <Paragraphs>114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Retrospect</vt:lpstr>
      <vt:lpstr>Teacher Supply in California, 2022-23 A Report to the Legislature  </vt:lpstr>
      <vt:lpstr>Background – Why do we submit the report every April?</vt:lpstr>
      <vt:lpstr>Selected findings from the 2022-23 report:  New Teaching Credentials Issued by Preparation</vt:lpstr>
      <vt:lpstr>Selected findings from the 2022-23 report: New Teaching Credentials Issued by Preparation</vt:lpstr>
      <vt:lpstr>Selected findings from the 2022-23 report:  New Teaching Credentials Issued by Credential Name</vt:lpstr>
      <vt:lpstr>Selected findings from the 2022-23 report: New Teaching Credentials Issued by Credential Name</vt:lpstr>
      <vt:lpstr>Selected findings from the 2022-23 report:  Proportion of New Credentials Issued by IHE-prepared Segments</vt:lpstr>
      <vt:lpstr>Selected findings from the 2022-23 report:  New Intern Credentials Issued</vt:lpstr>
      <vt:lpstr>Selected findings from the 2022-23 report: Annual Data Submission: Total Enrollment</vt:lpstr>
      <vt:lpstr>Selected findings from the 2022-23 report:  New Teaching Permits Issued</vt:lpstr>
      <vt:lpstr>Selected findings from 2022-23 report:  New Teaching Waivers Issued</vt:lpstr>
      <vt:lpstr>Selected findings from the 2022-23 report:  Intern, Permit and Waiver Documents Issued</vt:lpstr>
      <vt:lpstr>Selected findings from the 2022-23 report: Intern, Permit and Waiver Documents Issued</vt:lpstr>
      <vt:lpstr>Selected findings from the 2022-23 report:  Intern, Permit and Waiver Documents Holders vs. Fully-Credentialed Teachers</vt:lpstr>
      <vt:lpstr>Selected findings from the 2022-23 report:  Statewide Snapshot of New Teaching Documents Issued (CA-prepared and Out-of-State/Country Prepared)</vt:lpstr>
      <vt:lpstr>Selected findings from the 2022-23 report:  Trend of Math, Science and Education Specialist Documents Issued</vt:lpstr>
      <vt:lpstr>5-Year Trend of Demographic Data: State Population, Enrolled TK-12 Students, Full-Time Equivalent (FTE) Teachers, and New Enrolled Teacher Candidates by Gender Identity</vt:lpstr>
      <vt:lpstr>5-Year Trend of Demographic Data: State Population, Enrolled TK-12 Students, Full-Time Equivalent (FTE) Teachers, and New Enrolled Teacher Candidates by Race/Ethnicity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2023 Commission Agenda Item 5C</dc:title>
  <dc:creator/>
  <cp:lastModifiedBy/>
  <cp:revision>1</cp:revision>
  <dcterms:created xsi:type="dcterms:W3CDTF">2023-04-27T19:56:14Z</dcterms:created>
  <dcterms:modified xsi:type="dcterms:W3CDTF">2024-04-18T21:26:43Z</dcterms:modified>
</cp:coreProperties>
</file>