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83" r:id="rId7"/>
    <p:sldId id="284" r:id="rId8"/>
    <p:sldId id="285" r:id="rId9"/>
    <p:sldId id="267" r:id="rId10"/>
    <p:sldId id="288" r:id="rId11"/>
    <p:sldId id="269" r:id="rId12"/>
    <p:sldId id="268" r:id="rId13"/>
    <p:sldId id="270" r:id="rId14"/>
    <p:sldId id="275" r:id="rId15"/>
    <p:sldId id="282" r:id="rId16"/>
    <p:sldId id="287" r:id="rId17"/>
    <p:sldId id="271" r:id="rId18"/>
    <p:sldId id="277" r:id="rId19"/>
    <p:sldId id="273" r:id="rId20"/>
    <p:sldId id="272" r:id="rId21"/>
    <p:sldId id="276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D48AD-541D-4653-A834-79EA21769755}" v="186" dt="2023-12-04T21:20:07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328" y="56"/>
      </p:cViewPr>
      <p:guideLst/>
    </p:cSldViewPr>
  </p:slideViewPr>
  <p:outlineViewPr>
    <p:cViewPr>
      <p:scale>
        <a:sx n="33" d="100"/>
        <a:sy n="33" d="100"/>
      </p:scale>
      <p:origin x="0" y="-28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2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A5DC5-C5D6-B943-0C6F-6F8DBB88B7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222E8-ED78-9E79-860B-12E45AF56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A36A-EF9C-4503-BCC6-CDD63193C821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FFF85-ABE0-2073-603D-35C7D88CCA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C5654-6A1D-D8E6-2BFE-ECC619DC0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3189D-4BF6-4920-9B02-ED9244748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FC15-E4CA-4946-9DB3-FA1D26EAE271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4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9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5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9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74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2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9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7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8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0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2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3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1F35-0541-4C0C-9C06-C3A8B46C4E18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3910-16D0-4745-8EB1-B747BB272A19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7381-55B2-40F0-AD2F-B33BD1C96BD1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EA79-9C93-4BF8-9BCB-6C2C253B0AFB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AFE5-9758-45B4-BBC5-3C74E2CA27AA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72D-D70A-45ED-803B-E5105FC5032B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F68C-D2EA-4174-9BBA-2DFD68E11BDD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604A-44F5-40FA-A710-F22CAEFA4270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168-BB0A-4E32-84BC-49C22C0A3CD5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02D042-7A31-4EE0-98E6-CABD4EC1F79F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592-12FD-44E1-8B19-7170C17FCC4D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CC92BC-BB1A-4C0C-8A6A-9F6B338393D9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tc.ca.gov/docs/default-source/commission/agendas/2023-12/2023-12-2c.pdf?sfvrsn=6ebf22b1_3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c.ca.gov/docs/default-source/commission/agendas/2023-12/2023-12-2c.pdf?sfvrsn=6ebf22b1_3" TargetMode="Externa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3-12/2023-12-2c.pdf?sfvrsn=6ebf22b1_3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3-12/2023-12-2c.pdf?sfvrsn=6ebf22b1_3" TargetMode="External"/><Relationship Id="rId4" Type="http://schemas.openxmlformats.org/officeDocument/2006/relationships/hyperlink" Target="https://www.ctc.ca.gov/commission/reports/data/state-trend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3-12/2023-12-2c.pdf?sfvrsn=6ebf22b1_3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3-12/2023-12-2c.pdf?sfvrsn=6ebf22b1_3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3-12/2023-12-2c.pdf?sfvrsn=6ebf22b1_3" TargetMode="External"/><Relationship Id="rId4" Type="http://schemas.openxmlformats.org/officeDocument/2006/relationships/hyperlink" Target="https://www.ctc.ca.gov/commission/reports/data/state-trend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72-961B-47FD-BB48-B2AEAF9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07" y="826725"/>
            <a:ext cx="10743304" cy="4485939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Annual Report Card on California Teacher Preparation Programs for the Academic Year 2021-22 as required by Title II of Higher Education Act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EDCF-0854-47DF-85A4-7050953B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7190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Cara Mendoza, Administrator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phi phi lau, Research Data specialist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Professional Services Division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December 2023</a:t>
            </a:r>
          </a:p>
        </p:txBody>
      </p:sp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C48CCB9F-939F-4A3F-983C-1E7CD70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29" y="3024610"/>
            <a:ext cx="3365971" cy="336597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C1DCC-AD0E-BD0C-3D51-10755B14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 screenshot of an interactive data dashboard linked at the end of the slide.&#10;The data dashboard is labeled &quot;Selected Findings from 2021-22: Program Information.&quot;  The chart shows a visual map of the State of California with the title &quot;Map of Institutions in 2021-22.&quot; and a pie chart titled &quot;Total Reports Submitted in 2021-22,&quot; along with accompanying table data.">
            <a:extLst>
              <a:ext uri="{FF2B5EF4-FFF2-40B4-BE49-F238E27FC236}">
                <a16:creationId xmlns:a16="http://schemas.microsoft.com/office/drawing/2014/main" id="{24E97CC4-2B3A-61DA-61BE-62DA0E25A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45" y="609027"/>
            <a:ext cx="10399509" cy="5639946"/>
          </a:xfrm>
          <a:prstGeom prst="rect">
            <a:avLst/>
          </a:prstGeom>
        </p:spPr>
      </p:pic>
      <p:sp>
        <p:nvSpPr>
          <p:cNvPr id="2" name="TextBox 1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649FE6F3-A34F-A566-CC05-8A7A618A304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2023 Commission agenda item 2C </a:t>
            </a:r>
            <a:r>
              <a:rPr lang="en-US" dirty="0"/>
              <a:t>– page 4, table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33C11-2BCB-C5A3-2171-F8B89FC5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5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8" name="Straight Connector 29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31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Straight Connector 33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35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This is a screenshot of an interactive data dashboard linked at the end of the slide.&#10;The data dashboard is labeled &quot;Selected Findings from 2021-22: Program Information: Supervised Clinical Experience.&quot;  The dashboard shows bar charts labeled &quot;Figure 15: Distribution of number of clock hours for student teaching in 2021-22,&quot; and &quot;Figure 8: Distribution of Total Student Teaching Clinical Hours in Traditional Programs.&quot; ">
            <a:extLst>
              <a:ext uri="{FF2B5EF4-FFF2-40B4-BE49-F238E27FC236}">
                <a16:creationId xmlns:a16="http://schemas.microsoft.com/office/drawing/2014/main" id="{5935395F-B50B-DA82-06FA-CFAC6EF50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95" y="405959"/>
            <a:ext cx="10556849" cy="5695746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E89EFC65-6819-4210-AD37-E3E14A3CCD1A}"/>
              </a:ext>
            </a:extLst>
          </p:cNvPr>
          <p:cNvSpPr txBox="1"/>
          <p:nvPr/>
        </p:nvSpPr>
        <p:spPr>
          <a:xfrm>
            <a:off x="621292" y="6858000"/>
            <a:ext cx="1109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December 2023 Commission agenda item 2C</a:t>
            </a:r>
            <a:r>
              <a:rPr lang="en-US" dirty="0"/>
              <a:t> – page 8, table 5b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C2DC-9D6D-A346-C95F-2EC79B3B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 screenshot of an interactive data dashboard linked at the end of the slide.&#10;The data dashboard is labeled &quot;Selected Findings from 2021-22: Program Information: Total Enrollment (Enrolled Candidates and Program Completers).&quot;  &#10;The dashboard shows two figures with stacked bar charts for both Total Enrollment and Program Completers.  The figures are both titled &quot;Total Enrollment and Subset of Program Completers&quot; for both Gender Identity and Race/Ethnicity for 2021-22.  ">
            <a:extLst>
              <a:ext uri="{FF2B5EF4-FFF2-40B4-BE49-F238E27FC236}">
                <a16:creationId xmlns:a16="http://schemas.microsoft.com/office/drawing/2014/main" id="{374DF35F-7D09-7316-1C96-0290C0A90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98" y="286603"/>
            <a:ext cx="10652364" cy="5824647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E2F5277A-88A7-0FBD-00D8-48F057373D0B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2023 Commission agenda item 2C</a:t>
            </a:r>
            <a:r>
              <a:rPr lang="en-US" dirty="0"/>
              <a:t> – page 8 and 14, table 6a and table 6i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BDFE-6686-E908-5AE1-3DA0ED62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 screenshot of an interactive data dashboard linked at the end of the slide.&#10;The data dashboard is labeled &quot;Selected Findings from 2018-19 to 2021-22: Program Information: Total Enrollment (Enrolled Candidates and Program Completers).&quot;  &#10;The dashboard shows two figures with stacked bar charts for both Total Enrollment and Program Completers.  The figures are titled &quot;Total Enrollment&quot; and &quot;Program Completers&quot; and shows the four year trend of Race/Ethnicity for 2021-22.  ">
            <a:extLst>
              <a:ext uri="{FF2B5EF4-FFF2-40B4-BE49-F238E27FC236}">
                <a16:creationId xmlns:a16="http://schemas.microsoft.com/office/drawing/2014/main" id="{374DF35F-7D09-7316-1C96-0290C0A90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98" y="305065"/>
            <a:ext cx="10652364" cy="578772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BDFE-6686-E908-5AE1-3DA0ED62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s is a screenshot of an interactive data dashboard linked at the end of the slide.&#10;The data dashboard is labeled &quot;Selected Findings from 2017-18 to 2021-22: Program Information: Total Enrollment (Enrolled Candidates and Program Completers.)&quot;  The chart shows stacked bar charts separated by year and by Program Route, including &quot;Traditional,&quot; &quot;Alternative, IHE-based,&quot; and &quot;Alternative, not IHE-based&quot;.">
            <a:extLst>
              <a:ext uri="{FF2B5EF4-FFF2-40B4-BE49-F238E27FC236}">
                <a16:creationId xmlns:a16="http://schemas.microsoft.com/office/drawing/2014/main" id="{9A4F84E3-B3EF-DA8E-B35A-F8187BC7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760" y="282525"/>
            <a:ext cx="10498479" cy="5688169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63FFEBCF-CBB1-F9B1-3F3E-404EB5A12479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2023 Commission agenda item 2C</a:t>
            </a:r>
            <a:r>
              <a:rPr lang="en-US" dirty="0"/>
              <a:t> – page 13, table 6g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D3EA0-5BFB-0BC9-D359-8CB690C7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7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7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ectangle 59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3" name="Straight Connector 61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65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7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2021-22: Program Information: Teachers Prepared by Subject Area and Academic Major.&quot;  The chart shows four bar charts, one each of &quot;Teachers Prepared by&quot; Subject Area,&quot; &quot;Credential Area,&quot; &quot;Academic Major,&quot; and &quot;Academic Major Area.&quot;">
            <a:extLst>
              <a:ext uri="{FF2B5EF4-FFF2-40B4-BE49-F238E27FC236}">
                <a16:creationId xmlns:a16="http://schemas.microsoft.com/office/drawing/2014/main" id="{B8FB6C3D-026A-6870-18A2-B9A80DBC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76" y="457200"/>
            <a:ext cx="10720247" cy="5810632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">
            <a:extLst>
              <a:ext uri="{FF2B5EF4-FFF2-40B4-BE49-F238E27FC236}">
                <a16:creationId xmlns:a16="http://schemas.microsoft.com/office/drawing/2014/main" id="{E221E7ED-8026-AA93-A4DF-93C7AE1289D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2023 Commission agenda item 2C</a:t>
            </a:r>
            <a:r>
              <a:rPr lang="en-US" dirty="0"/>
              <a:t> – pages 16-18, tables 7a-7d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0AF96-14A5-5F72-B091-4B94204B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8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2021-22: Annual Goals.&quot; The chart shows bar and pie charts separated preparation and goals in Mathematics, Science and Special Education, for Traditional, Alternative, IHE-based and Alternative, not IHE-based areas.">
            <a:extLst>
              <a:ext uri="{FF2B5EF4-FFF2-40B4-BE49-F238E27FC236}">
                <a16:creationId xmlns:a16="http://schemas.microsoft.com/office/drawing/2014/main" id="{7BCE98DD-8F0C-4048-03A9-861FF18CA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35" y="523683"/>
            <a:ext cx="10626388" cy="5777541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">
            <a:extLst>
              <a:ext uri="{FF2B5EF4-FFF2-40B4-BE49-F238E27FC236}">
                <a16:creationId xmlns:a16="http://schemas.microsoft.com/office/drawing/2014/main" id="{8099015A-5A37-2AFA-E096-D331823E4BFD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2023 Commission agenda item 2C</a:t>
            </a:r>
            <a:r>
              <a:rPr lang="en-US" dirty="0"/>
              <a:t> – pages 21, table 9a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AFA5D-83DC-B8FE-5D6C-AE0EC427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AE23-E0CD-3F53-1979-E6A1CFD2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17" y="-149702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</a:t>
            </a:r>
            <a:r>
              <a:rPr lang="en-US" baseline="0" dirty="0"/>
              <a:t> Findings from 2017-18 to 2021-22: Assessment Information: Statewide Pass Rates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2021-22: Assessment Information: Statewide Pass Rates.&quot;  The chart shows twelve line charts for exam pass rates separated by exam and enrollment status.  ">
            <a:extLst>
              <a:ext uri="{FF2B5EF4-FFF2-40B4-BE49-F238E27FC236}">
                <a16:creationId xmlns:a16="http://schemas.microsoft.com/office/drawing/2014/main" id="{9C0BD1C4-DEF2-5F31-28BF-A426A54D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261" y="753964"/>
            <a:ext cx="9878113" cy="5345120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285C4922-B36F-2BE9-8BF9-CBD94D672D2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December 2023 Commission agenda item 2C</a:t>
            </a:r>
            <a:r>
              <a:rPr lang="en-US" dirty="0"/>
              <a:t> – page 38, table 14a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091FF-872E-4ECA-4AB5-F716C5B4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7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1845734"/>
            <a:ext cx="10691177" cy="44615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700" b="1" dirty="0">
                <a:solidFill>
                  <a:srgbClr val="0070C0"/>
                </a:solidFill>
              </a:rPr>
              <a:t>Federal mandate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Teacher Preparation programs submitted their IPRCs (May 19, 2023)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State report is due to the U.S. Department of Education (October 31, 2023)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700" b="1" dirty="0">
                <a:solidFill>
                  <a:srgbClr val="0070C0"/>
                </a:solidFill>
              </a:rPr>
              <a:t>2021-22 report highlights</a:t>
            </a:r>
            <a:r>
              <a:rPr lang="en-US" sz="17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Decrease in total candidate enrollment in the Traditional and Alternative, IHE-based routes from the prior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Increase in total candidate enrollment in the Alternative, LEA-based route from the prior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More than half of total candidates identified themselves as non-White in all program routes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Higher percentage of male candidates enrolled in Alternative route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Higher percentage of teachers in the Alternative routes were prepared in special education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More than half of teachers were prepared with the Social Sciences academic major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Assessment rates varied by route and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C311-E096-F8C9-AB8E-99FB1DF8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319644"/>
            <a:ext cx="10058400" cy="2109356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Background: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is the Title II report? </a:t>
            </a:r>
            <a:br>
              <a:rPr lang="en-US" dirty="0"/>
            </a:br>
            <a:r>
              <a:rPr lang="en-US" dirty="0"/>
              <a:t>Why do we have to submit the report?</a:t>
            </a:r>
          </a:p>
        </p:txBody>
      </p:sp>
      <p:pic>
        <p:nvPicPr>
          <p:cNvPr id="4" name="Picture 3" descr="Information in three boxes.&#10;&#10;Box 1: Title II report is mandated by federal law under Title II of the 1998 Higher Education Act.&#10;&#10;Box 2: HEOA was reauthorized in 2008.&#10;&#10;Box 3: Sections 205 to 208 call for accountability for programs that prepare teachers.">
            <a:extLst>
              <a:ext uri="{FF2B5EF4-FFF2-40B4-BE49-F238E27FC236}">
                <a16:creationId xmlns:a16="http://schemas.microsoft.com/office/drawing/2014/main" id="{A47684CC-870D-9135-01F6-CE23AE20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3429000"/>
            <a:ext cx="10294027" cy="23137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2CA3-6806-C2D6-3F44-AF21C9F1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17F-AE89-1D24-6E4B-8DF88375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submit the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8C0D-5524-EBC3-8EA4-79149F4B141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Three reports are developed for each Title II data collection and reporting cycle:</a:t>
            </a:r>
          </a:p>
          <a:p>
            <a:pPr algn="ctr"/>
            <a:endParaRPr lang="en-US" dirty="0"/>
          </a:p>
        </p:txBody>
      </p:sp>
      <p:pic>
        <p:nvPicPr>
          <p:cNvPr id="6" name="Picture 5" descr="Diagram in three boxes:&#10;&#10;Box 1: Institution Reports,&#10;List item: Teacher Preparation Programs submit IPRCs to the Commission in April.&#10;&#10;Box 2: A consolidated State Report,&#10;List item: States submit the SRC to the US Department of Education in October.&#10;&#10;Box 3: A compiled National Report (also called Secretary Report),&#10;List item: The secretary’s report is published in the following April.">
            <a:extLst>
              <a:ext uri="{FF2B5EF4-FFF2-40B4-BE49-F238E27FC236}">
                <a16:creationId xmlns:a16="http://schemas.microsoft.com/office/drawing/2014/main" id="{B607604C-A75F-96A5-278A-B6E82A79D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2" y="2694695"/>
            <a:ext cx="10069581" cy="28402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92998-3C89-2437-4C35-8489AB94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B76C-D51B-35E1-BADE-11EC0392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we submit the report?</a:t>
            </a:r>
            <a:endParaRPr lang="en-US" dirty="0"/>
          </a:p>
        </p:txBody>
      </p:sp>
      <p:pic>
        <p:nvPicPr>
          <p:cNvPr id="6" name="Picture 5" descr="50 states and territories (Map of United States and Island Territories).&#10;&#10;Institution and Program Report Card (IPRC).&#10;&#10;State Report Card (SRC).">
            <a:extLst>
              <a:ext uri="{FF2B5EF4-FFF2-40B4-BE49-F238E27FC236}">
                <a16:creationId xmlns:a16="http://schemas.microsoft.com/office/drawing/2014/main" id="{31C10769-176C-F32A-AF8E-3ADCF0A5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97" y="1906779"/>
            <a:ext cx="6649378" cy="3762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F1A4A-31C6-EF95-F435-25980EC0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required in the Title II report?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845734"/>
            <a:ext cx="10254343" cy="4315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Title II report includes data on Multiple Subject, Single Subject, and Education Specialist credential preparation only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report does not include Designated Subjects or Services credential preparation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Data are reported for candidates earning initial teacher credentials only; do not report candidate data on added authorizations or subsequent authorizations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D6E6-B2DE-118B-DE41-7F5CABD9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5748"/>
            <a:ext cx="10058400" cy="3843346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Traditional Route (Student teaching programs)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Alternative route, IHE-based (University Intern Programs)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Alternative route, not-IHE-based (District/County Intern Programs)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AA93-6E9C-6BDB-655F-F78DFA7C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1280" cy="15591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types of reports are Teacher Preparation Programs required to submit?</a:t>
            </a:r>
          </a:p>
        </p:txBody>
      </p:sp>
    </p:spTree>
    <p:extLst>
      <p:ext uri="{BB962C8B-B14F-4D97-AF65-F5344CB8AC3E}">
        <p14:creationId xmlns:p14="http://schemas.microsoft.com/office/powerpoint/2010/main" val="127504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CCD9-80E3-1776-231A-9D2E027E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assessment data are reported?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21C3-A23F-A7A3-F4DD-1435A6B4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7614"/>
            <a:ext cx="10058400" cy="4023360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Basic Skills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CSET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RICA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TPA</a:t>
            </a:r>
          </a:p>
        </p:txBody>
      </p:sp>
    </p:spTree>
    <p:extLst>
      <p:ext uri="{BB962C8B-B14F-4D97-AF65-F5344CB8AC3E}">
        <p14:creationId xmlns:p14="http://schemas.microsoft.com/office/powerpoint/2010/main" val="16315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are candidates being reported?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845734"/>
            <a:ext cx="10919777" cy="4413552"/>
          </a:xfrm>
        </p:spPr>
        <p:txBody>
          <a:bodyPr>
            <a:noAutofit/>
          </a:bodyPr>
          <a:lstStyle/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3000" b="1" dirty="0">
                <a:solidFill>
                  <a:srgbClr val="0070C0"/>
                </a:solidFill>
              </a:rPr>
              <a:t>Pass rates data are submitted for 5 groups</a:t>
            </a:r>
            <a:r>
              <a:rPr lang="en-US" sz="3000" b="1" dirty="0">
                <a:solidFill>
                  <a:schemeClr val="tx1"/>
                </a:solidFill>
              </a:rPr>
              <a:t>: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Enrolled candidates who completed all Nonclinical coursework (Group 1)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Other Enrolled candidates (Group 2)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current year, 2021-22 (Group 3)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prior year, 2020-21 (Group 4)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second prior year, 2019-20 (Group 5)</a:t>
            </a:r>
          </a:p>
        </p:txBody>
      </p:sp>
    </p:spTree>
    <p:extLst>
      <p:ext uri="{BB962C8B-B14F-4D97-AF65-F5344CB8AC3E}">
        <p14:creationId xmlns:p14="http://schemas.microsoft.com/office/powerpoint/2010/main" val="155178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data elements are reported?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06E9DCC-AF95-41A1-AF6F-8BD319635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06013"/>
              </p:ext>
            </p:extLst>
          </p:nvPr>
        </p:nvGraphicFramePr>
        <p:xfrm>
          <a:off x="1273629" y="1846262"/>
          <a:ext cx="9882051" cy="44021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803571">
                  <a:extLst>
                    <a:ext uri="{9D8B030D-6E8A-4147-A177-3AD203B41FA5}">
                      <a16:colId xmlns:a16="http://schemas.microsoft.com/office/drawing/2014/main" val="1887270839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2273359195"/>
                    </a:ext>
                  </a:extLst>
                </a:gridCol>
                <a:gridCol w="1282337">
                  <a:extLst>
                    <a:ext uri="{9D8B030D-6E8A-4147-A177-3AD203B41FA5}">
                      <a16:colId xmlns:a16="http://schemas.microsoft.com/office/drawing/2014/main" val="3467806404"/>
                    </a:ext>
                  </a:extLst>
                </a:gridCol>
              </a:tblGrid>
              <a:tr h="966789">
                <a:tc>
                  <a:txBody>
                    <a:bodyPr/>
                    <a:lstStyle/>
                    <a:p>
                      <a:r>
                        <a:rPr lang="en-US" sz="2400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Institution and Program Report Card (IPRC)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State Report Card (SRC)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116726"/>
                  </a:ext>
                </a:extLst>
              </a:tr>
              <a:tr h="427420">
                <a:tc>
                  <a:txBody>
                    <a:bodyPr/>
                    <a:lstStyle/>
                    <a:p>
                      <a:r>
                        <a:rPr lang="en-US" dirty="0"/>
                        <a:t>Program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37671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Assurances; Annual Goals for Math, Science, Special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26814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Assessment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12234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Low-Performing Teacher Preparation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51420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Use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50209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Teacher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9129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Credential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12101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Standards and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31373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Improvement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51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257A-5661-F0F2-41CD-8A703DCA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2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1.0&quot;&gt;&lt;object type=&quot;1&quot; unique_id=&quot;10001&quot;&gt;&lt;object type=&quot;2&quot; unique_id=&quot;10051&quot;&gt;&lt;object type=&quot;3&quot; unique_id=&quot;10052&quot;&gt;&lt;property id=&quot;20148&quot; value=&quot;5&quot;/&gt;&lt;property id=&quot;20300&quot; value=&quot;Slide 1 - &amp;quot;Annual Report Card on California Teacher Preparation Programs for the Academic Year 2020-21 as required by Title II&quot;/&gt;&lt;property id=&quot;20307&quot; value=&quot;256&quot;/&gt;&lt;/object&gt;&lt;object type=&quot;3&quot; unique_id=&quot;10053&quot;&gt;&lt;property id=&quot;20148&quot; value=&quot;5&quot;/&gt;&lt;property id=&quot;20300&quot; value=&quot;Slide 2 - &amp;quot;Background:   What is the Title II report?  Why do we have to submit the report?&amp;quot;&quot;/&gt;&lt;property id=&quot;20307&quot; value=&quot;258&quot;/&gt;&lt;/object&gt;&lt;object type=&quot;3&quot; unique_id=&quot;10057&quot;&gt;&lt;property id=&quot;20148&quot; value=&quot;5&quot;/&gt;&lt;property id=&quot;20300&quot; value=&quot;Slide 6 - &amp;quot;What types of reports are Teacher Preparation Programs required to submit?&amp;quot;&quot;/&gt;&lt;property id=&quot;20307&quot; value=&quot;267&quot;/&gt;&lt;/object&gt;&lt;object type=&quot;3&quot; unique_id=&quot;10058&quot;&gt;&lt;property id=&quot;20148&quot; value=&quot;5&quot;/&gt;&lt;property id=&quot;20300&quot; value=&quot;Slide 7 - &amp;quot;What are the type of assessment data reported?&amp;quot;&quot;/&gt;&lt;property id=&quot;20307&quot; value=&quot;269&quot;/&gt;&lt;/object&gt;&lt;object type=&quot;3&quot; unique_id=&quot;10059&quot;&gt;&lt;property id=&quot;20148&quot; value=&quot;5&quot;/&gt;&lt;property id=&quot;20300&quot; value=&quot;Slide 8 - &amp;quot;What data elements are reported?&amp;quot;&quot;/&gt;&lt;property id=&quot;20307&quot; value=&quot;268&quot;/&gt;&lt;/object&gt;&lt;object type=&quot;3&quot; unique_id=&quot;10060&quot;&gt;&lt;property id=&quot;20148&quot; value=&quot;5&quot;/&gt;&lt;property id=&quot;20300&quot; value=&quot;Slide 9 - &amp;quot;Selected Findings from 2020-21: Program Information&amp;quot;&quot;/&gt;&lt;property id=&quot;20307&quot; value=&quot;270&quot;/&gt;&lt;/object&gt;&lt;object type=&quot;3&quot; unique_id=&quot;10061&quot;&gt;&lt;property id=&quot;20148&quot; value=&quot;5&quot;/&gt;&lt;property id=&quot;20300&quot; value=&quot;Slide 10 - &amp;quot;Selected Findings from 2020-21: Program Information: Supervised Clinical Experience&amp;quot;&quot;/&gt;&lt;property id=&quot;20307&quot; value=&quot;275&quot;/&gt;&lt;/object&gt;&lt;object type=&quot;3&quot; unique_id=&quot;10062&quot;&gt;&lt;property id=&quot;20148&quot; value=&quot;5&quot;/&gt;&lt;property id=&quot;20300&quot; value=&quot;Slide 11 - &amp;quot;Selected findings from 2020-21: Program Information: Total Enrollment (Enrolled Candidates and Program Completers)&quot;/&gt;&lt;property id=&quot;20307&quot; value=&quot;282&quot;/&gt;&lt;/object&gt;&lt;object type=&quot;3&quot; unique_id=&quot;10063&quot;&gt;&lt;property id=&quot;20148&quot; value=&quot;5&quot;/&gt;&lt;property id=&quot;20300&quot; value=&quot;Slide 12 - &amp;quot;Selected findings from 2016-17 to 2020-21: Program Information: Total Enrollment (Enrolled Candidates and Program &quot;/&gt;&lt;property id=&quot;20307&quot; value=&quot;271&quot;/&gt;&lt;/object&gt;&lt;object type=&quot;3&quot; unique_id=&quot;10064&quot;&gt;&lt;property id=&quot;20148&quot; value=&quot;5&quot;/&gt;&lt;property id=&quot;20300&quot; value=&quot;Slide 13 - &amp;quot;Selected findings from 2020-21: Program Information: Teachers Prepared by Subject Area and Academic Major&amp;quot;&quot;/&gt;&lt;property id=&quot;20307&quot; value=&quot;277&quot;/&gt;&lt;/object&gt;&lt;object type=&quot;3&quot; unique_id=&quot;10065&quot;&gt;&lt;property id=&quot;20148&quot; value=&quot;5&quot;/&gt;&lt;property id=&quot;20300&quot; value=&quot;Slide 14 - &amp;quot;Selected findings from 2020-21: Annual Goals &amp;quot;&quot;/&gt;&lt;property id=&quot;20307&quot; value=&quot;273&quot;/&gt;&lt;/object&gt;&lt;object type=&quot;3&quot; unique_id=&quot;10066&quot;&gt;&lt;property id=&quot;20148&quot; value=&quot;5&quot;/&gt;&lt;property id=&quot;20300&quot; value=&quot;Slide 15 - &amp;quot;Selected Findings from 2016-17 to 2020-21: Assessment Information: Statewide Pass Rates&amp;quot;&quot;/&gt;&lt;property id=&quot;20307&quot; value=&quot;272&quot;/&gt;&lt;/object&gt;&lt;object type=&quot;3&quot; unique_id=&quot;10067&quot;&gt;&lt;property id=&quot;20148&quot; value=&quot;5&quot;/&gt;&lt;property id=&quot;20300&quot; value=&quot;Slide 16 - &amp;quot;Summary&amp;quot;&quot;/&gt;&lt;property id=&quot;20307&quot; value=&quot;276&quot;/&gt;&lt;/object&gt;&lt;object type=&quot;3&quot; unique_id=&quot;11634&quot;&gt;&lt;property id=&quot;20148&quot; value=&quot;5&quot;/&gt;&lt;property id=&quot;20300&quot; value=&quot;Slide 3 - &amp;quot;When do we submit the report?&amp;quot;&quot;/&gt;&lt;property id=&quot;20307&quot; value=&quot;283&quot;/&gt;&lt;/object&gt;&lt;object type=&quot;3&quot; unique_id=&quot;11874&quot;&gt;&lt;property id=&quot;20148&quot; value=&quot;5&quot;/&gt;&lt;property id=&quot;20300&quot; value=&quot;Slide 4 - &amp;quot;How do we submit the report?&amp;quot;&quot;/&gt;&lt;property id=&quot;20307&quot; value=&quot;284&quot;/&gt;&lt;/object&gt;&lt;object type=&quot;3&quot; unique_id=&quot;11990&quot;&gt;&lt;property id=&quot;20148&quot; value=&quot;5&quot;/&gt;&lt;property id=&quot;20300&quot; value=&quot;Slide 5 - &amp;quot;What is required in the Title II report?&amp;quot;&quot;/&gt;&lt;property id=&quot;20307&quot; value=&quot;285&quot;/&gt;&lt;/object&gt;&lt;/object&gt;&lt;object type=&quot;8&quot; unique_id=&quot;10085&quot;&gt;&lt;/object&gt;&lt;/object&gt;&lt;/database&gt;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8A02C299F2A44813C8D70D04E8F4C" ma:contentTypeVersion="14" ma:contentTypeDescription="Create a new document." ma:contentTypeScope="" ma:versionID="45dd12e4bc9b0521cddb74f32688d3f8">
  <xsd:schema xmlns:xsd="http://www.w3.org/2001/XMLSchema" xmlns:xs="http://www.w3.org/2001/XMLSchema" xmlns:p="http://schemas.microsoft.com/office/2006/metadata/properties" xmlns:ns2="022b67c8-990a-40c2-ace5-bc1b2f7dbf27" xmlns:ns3="5ac660f7-fca8-49e8-a999-ef67a5782d21" targetNamespace="http://schemas.microsoft.com/office/2006/metadata/properties" ma:root="true" ma:fieldsID="b6770b4101a18c1fb0a9a894a1bb34bf" ns2:_="" ns3:_="">
    <xsd:import namespace="022b67c8-990a-40c2-ace5-bc1b2f7dbf27"/>
    <xsd:import namespace="5ac660f7-fca8-49e8-a999-ef67a5782d21"/>
    <xsd:element name="properties">
      <xsd:complexType>
        <xsd:sequence>
          <xsd:element name="documentManagement">
            <xsd:complexType>
              <xsd:all>
                <xsd:element ref="ns2:Categories0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b67c8-990a-40c2-ace5-bc1b2f7dbf27" elementFormDefault="qualified">
    <xsd:import namespace="http://schemas.microsoft.com/office/2006/documentManagement/types"/>
    <xsd:import namespace="http://schemas.microsoft.com/office/infopath/2007/PartnerControls"/>
    <xsd:element name="Categories0" ma:index="8" nillable="true" ma:displayName="Categories" ma:default="Dashboard Accessibility" ma:format="Dropdown" ma:internalName="Categories0">
      <xsd:simpleType>
        <xsd:restriction base="dms:Choice">
          <xsd:enumeration value="Dashboard Accessibility"/>
          <xsd:enumeration value="Document Accessibility"/>
          <xsd:enumeration value="How To"/>
          <xsd:enumeration value="Project"/>
          <xsd:enumeration value="Web Page Accessibility"/>
          <xsd:enumeration value="Video Accessibility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660f7-fca8-49e8-a999-ef67a5782d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022b67c8-990a-40c2-ace5-bc1b2f7dbf27">Dashboard Accessibility</Categories0>
  </documentManagement>
</p:properties>
</file>

<file path=customXml/itemProps1.xml><?xml version="1.0" encoding="utf-8"?>
<ds:datastoreItem xmlns:ds="http://schemas.openxmlformats.org/officeDocument/2006/customXml" ds:itemID="{118B1A0A-0F56-48BF-A2D5-3C56692ABBB1}"/>
</file>

<file path=customXml/itemProps2.xml><?xml version="1.0" encoding="utf-8"?>
<ds:datastoreItem xmlns:ds="http://schemas.openxmlformats.org/officeDocument/2006/customXml" ds:itemID="{5B07F084-C0B6-41BD-BC6D-248E6FDD75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D31C3-0840-4F83-9EC4-F14716E0583F}">
  <ds:schemaRefs>
    <ds:schemaRef ds:uri="http://schemas.microsoft.com/office/2006/metadata/properties"/>
    <ds:schemaRef ds:uri="http://schemas.microsoft.com/office/infopath/2007/PartnerControls"/>
    <ds:schemaRef ds:uri="578bbcf2-522a-4cc8-bbf0-991319812d5c"/>
    <ds:schemaRef ds:uri="50100aeb-1716-4f9b-8c19-4b31a6cfad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616</Words>
  <Application>Microsoft Office PowerPoint</Application>
  <PresentationFormat>Widescreen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Annual Report Card on California Teacher Preparation Programs for the Academic Year 2021-22 as required by Title II of Higher Education Act  </vt:lpstr>
      <vt:lpstr>Background:   What is the Title II report?  Why do we have to submit the report?</vt:lpstr>
      <vt:lpstr>When do we submit the report?</vt:lpstr>
      <vt:lpstr>How do we submit the report?</vt:lpstr>
      <vt:lpstr>What is required in the Title II report?</vt:lpstr>
      <vt:lpstr>What types of reports are Teacher Preparation Programs required to submit?</vt:lpstr>
      <vt:lpstr>What assessment data are reported?</vt:lpstr>
      <vt:lpstr>How are candidates being reported?</vt:lpstr>
      <vt:lpstr>What data elements are reported?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Selected Findings from 2017-18 to 2021-22: Assessment Information: Statewide Pass Rates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2023-03-22T22:50:56Z</dcterms:created>
  <dcterms:modified xsi:type="dcterms:W3CDTF">2023-12-07T20:08:27Z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0x01010087617BC262157747938E17868A3CDBAD</vt:lpwstr>
  </property>
</Properties>
</file>