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5.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6.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7.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75" r:id="rId5"/>
    <p:sldId id="301" r:id="rId6"/>
    <p:sldId id="291" r:id="rId7"/>
    <p:sldId id="295" r:id="rId8"/>
    <p:sldId id="278" r:id="rId9"/>
    <p:sldId id="277" r:id="rId10"/>
    <p:sldId id="289" r:id="rId11"/>
    <p:sldId id="288" r:id="rId12"/>
    <p:sldId id="279" r:id="rId13"/>
    <p:sldId id="283" r:id="rId14"/>
    <p:sldId id="284" r:id="rId15"/>
    <p:sldId id="286" r:id="rId16"/>
    <p:sldId id="299" r:id="rId17"/>
    <p:sldId id="285" r:id="rId18"/>
    <p:sldId id="297" r:id="rId19"/>
    <p:sldId id="290" r:id="rId20"/>
    <p:sldId id="296" r:id="rId21"/>
    <p:sldId id="294" r:id="rId22"/>
    <p:sldId id="300" r:id="rId23"/>
    <p:sldId id="298" r:id="rId24"/>
  </p:sldIdLst>
  <p:sldSz cx="12192000" cy="6858000"/>
  <p:notesSz cx="7102475" cy="9388475"/>
  <p:custDataLst>
    <p:tags r:id="rId2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5FC95FF-80D4-4E27-AC9B-B35E1F89E663}">
          <p14:sldIdLst>
            <p14:sldId id="275"/>
            <p14:sldId id="301"/>
            <p14:sldId id="291"/>
            <p14:sldId id="295"/>
            <p14:sldId id="278"/>
            <p14:sldId id="277"/>
            <p14:sldId id="289"/>
            <p14:sldId id="288"/>
            <p14:sldId id="279"/>
            <p14:sldId id="283"/>
            <p14:sldId id="284"/>
            <p14:sldId id="286"/>
            <p14:sldId id="299"/>
            <p14:sldId id="285"/>
            <p14:sldId id="297"/>
            <p14:sldId id="290"/>
            <p14:sldId id="296"/>
            <p14:sldId id="294"/>
            <p14:sldId id="300"/>
            <p14:sldId id="29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rwitz, Sasha" initials="HS" lastIdx="1" clrIdx="0">
    <p:extLst>
      <p:ext uri="{19B8F6BF-5375-455C-9EA6-DF929625EA0E}">
        <p15:presenceInfo xmlns:p15="http://schemas.microsoft.com/office/powerpoint/2012/main" userId="S::SHorwitz@ctc.ca.gov::4e68dda4-44bb-477e-9a7e-26b581a987e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1A3763"/>
    <a:srgbClr val="B6D8F2"/>
    <a:srgbClr val="47556B"/>
    <a:srgbClr val="FAAC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DA9608-EF15-4F96-AFC7-6BE9F93EB0BE}" v="3466" dt="2023-12-06T01:11:34.909"/>
    <p1510:client id="{A36ADAE5-CFC1-4EE9-96AB-3DCC0A7B8C2E}" v="1688" dt="2023-12-05T23:20:54.332"/>
    <p1510:client id="{DD10814E-C535-4641-ADB7-FEA32AE42C96}" v="2" dt="2023-12-05T18:30:22.7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68" y="3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n=252 total</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2-8FE7-4312-A469-0E40EDDA301C}"/>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8FE7-4312-A469-0E40EDDA301C}"/>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8B08-488B-B1A3-9DD2A28D0E52}"/>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8B08-488B-B1A3-9DD2A28D0E52}"/>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8FE7-4312-A469-0E40EDDA301C}"/>
              </c:ext>
            </c:extLst>
          </c:dPt>
          <c:dLbls>
            <c:dLbl>
              <c:idx val="0"/>
              <c:layout>
                <c:manualLayout>
                  <c:x val="-4.6797403165513493E-2"/>
                  <c:y val="0.18020023740126406"/>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8FE7-4312-A469-0E40EDDA301C}"/>
                </c:ext>
              </c:extLst>
            </c:dLbl>
            <c:dLbl>
              <c:idx val="1"/>
              <c:layout>
                <c:manualLayout>
                  <c:x val="-9.1616161616161609E-2"/>
                  <c:y val="0.2279847615733116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FE7-4312-A469-0E40EDDA301C}"/>
                </c:ext>
              </c:extLst>
            </c:dLbl>
            <c:dLbl>
              <c:idx val="4"/>
              <c:layout>
                <c:manualLayout>
                  <c:x val="2.1348325777459636E-3"/>
                  <c:y val="2.8652468165236259E-2"/>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FE7-4312-A469-0E40EDDA301C}"/>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Sheet1!$A$2:$A$6</c:f>
              <c:strCache>
                <c:ptCount val="5"/>
                <c:pt idx="0">
                  <c:v>CSUs</c:v>
                </c:pt>
                <c:pt idx="1">
                  <c:v>University of California</c:v>
                </c:pt>
                <c:pt idx="2">
                  <c:v>Private/Independent</c:v>
                </c:pt>
                <c:pt idx="3">
                  <c:v>LEAs</c:v>
                </c:pt>
                <c:pt idx="4">
                  <c:v>Other</c:v>
                </c:pt>
              </c:strCache>
            </c:strRef>
          </c:cat>
          <c:val>
            <c:numRef>
              <c:f>Sheet1!$B$2:$B$6</c:f>
              <c:numCache>
                <c:formatCode>General</c:formatCode>
                <c:ptCount val="5"/>
                <c:pt idx="0">
                  <c:v>23</c:v>
                </c:pt>
                <c:pt idx="1">
                  <c:v>9</c:v>
                </c:pt>
                <c:pt idx="2">
                  <c:v>52</c:v>
                </c:pt>
                <c:pt idx="3">
                  <c:v>167</c:v>
                </c:pt>
                <c:pt idx="4">
                  <c:v>1</c:v>
                </c:pt>
              </c:numCache>
            </c:numRef>
          </c:val>
          <c:extLst>
            <c:ext xmlns:c16="http://schemas.microsoft.com/office/drawing/2014/chart" uri="{C3380CC4-5D6E-409C-BE32-E72D297353CC}">
              <c16:uniqueId val="{00000000-8FE7-4312-A469-0E40EDDA301C}"/>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strRef>
              <c:f>Sheet1!$B$1</c:f>
              <c:strCache>
                <c:ptCount val="1"/>
                <c:pt idx="0">
                  <c:v>Number of Programs Withdrawn</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2018-19</c:v>
                </c:pt>
                <c:pt idx="1">
                  <c:v>2019-20</c:v>
                </c:pt>
                <c:pt idx="2">
                  <c:v>2020-21</c:v>
                </c:pt>
                <c:pt idx="3">
                  <c:v>2021-22</c:v>
                </c:pt>
                <c:pt idx="4">
                  <c:v>2022-23</c:v>
                </c:pt>
              </c:strCache>
            </c:strRef>
          </c:cat>
          <c:val>
            <c:numRef>
              <c:f>Sheet1!$B$2:$B$6</c:f>
              <c:numCache>
                <c:formatCode>General</c:formatCode>
                <c:ptCount val="5"/>
                <c:pt idx="0">
                  <c:v>37</c:v>
                </c:pt>
                <c:pt idx="1">
                  <c:v>31</c:v>
                </c:pt>
                <c:pt idx="2">
                  <c:v>18</c:v>
                </c:pt>
                <c:pt idx="3">
                  <c:v>18</c:v>
                </c:pt>
                <c:pt idx="4">
                  <c:v>23</c:v>
                </c:pt>
              </c:numCache>
            </c:numRef>
          </c:val>
          <c:smooth val="0"/>
          <c:extLst>
            <c:ext xmlns:c16="http://schemas.microsoft.com/office/drawing/2014/chart" uri="{C3380CC4-5D6E-409C-BE32-E72D297353CC}">
              <c16:uniqueId val="{00000000-FAA1-4E82-88B3-43FAA1AF381C}"/>
            </c:ext>
          </c:extLst>
        </c:ser>
        <c:dLbls>
          <c:showLegendKey val="0"/>
          <c:showVal val="0"/>
          <c:showCatName val="0"/>
          <c:showSerName val="0"/>
          <c:showPercent val="0"/>
          <c:showBubbleSize val="0"/>
        </c:dLbls>
        <c:marker val="1"/>
        <c:smooth val="0"/>
        <c:axId val="590232223"/>
        <c:axId val="892989887"/>
      </c:lineChart>
      <c:catAx>
        <c:axId val="590232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92989887"/>
        <c:crosses val="autoZero"/>
        <c:auto val="1"/>
        <c:lblAlgn val="ctr"/>
        <c:lblOffset val="100"/>
        <c:noMultiLvlLbl val="0"/>
      </c:catAx>
      <c:valAx>
        <c:axId val="8929898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0232223"/>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Number of Programs Withdrawn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Bilingual Authorization</c:v>
                </c:pt>
                <c:pt idx="1">
                  <c:v>Teacher Induction</c:v>
                </c:pt>
                <c:pt idx="2">
                  <c:v>Prelim Ed Specialist (MM/MS/ECSE)</c:v>
                </c:pt>
                <c:pt idx="3">
                  <c:v>Ed Specialist ASD AA</c:v>
                </c:pt>
                <c:pt idx="4">
                  <c:v>Ed Specialist Other AAs</c:v>
                </c:pt>
                <c:pt idx="5">
                  <c:v>Ed Specialist (VI, DHH, PHI, LAD)</c:v>
                </c:pt>
                <c:pt idx="6">
                  <c:v>Prelim Multiple Subject</c:v>
                </c:pt>
                <c:pt idx="7">
                  <c:v>Prelim Single Subject</c:v>
                </c:pt>
                <c:pt idx="8">
                  <c:v>ECE Specialist</c:v>
                </c:pt>
              </c:strCache>
            </c:strRef>
          </c:cat>
          <c:val>
            <c:numRef>
              <c:f>Sheet1!$B$2:$B$10</c:f>
              <c:numCache>
                <c:formatCode>General</c:formatCode>
                <c:ptCount val="9"/>
                <c:pt idx="0">
                  <c:v>1</c:v>
                </c:pt>
                <c:pt idx="1">
                  <c:v>22</c:v>
                </c:pt>
                <c:pt idx="2">
                  <c:v>8</c:v>
                </c:pt>
                <c:pt idx="3">
                  <c:v>26</c:v>
                </c:pt>
                <c:pt idx="4">
                  <c:v>11</c:v>
                </c:pt>
                <c:pt idx="5">
                  <c:v>5</c:v>
                </c:pt>
                <c:pt idx="6">
                  <c:v>5</c:v>
                </c:pt>
                <c:pt idx="7">
                  <c:v>7</c:v>
                </c:pt>
                <c:pt idx="8">
                  <c:v>1</c:v>
                </c:pt>
              </c:numCache>
            </c:numRef>
          </c:val>
          <c:extLst>
            <c:ext xmlns:c16="http://schemas.microsoft.com/office/drawing/2014/chart" uri="{C3380CC4-5D6E-409C-BE32-E72D297353CC}">
              <c16:uniqueId val="{00000000-8615-4826-8BFA-EEB89F6383E8}"/>
            </c:ext>
          </c:extLst>
        </c:ser>
        <c:ser>
          <c:idx val="1"/>
          <c:order val="1"/>
          <c:tx>
            <c:strRef>
              <c:f>Sheet1!$C$1</c:f>
              <c:strCache>
                <c:ptCount val="1"/>
                <c:pt idx="0">
                  <c:v>Number Programs Added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Bilingual Authorization</c:v>
                </c:pt>
                <c:pt idx="1">
                  <c:v>Teacher Induction</c:v>
                </c:pt>
                <c:pt idx="2">
                  <c:v>Prelim Ed Specialist (MM/MS/ECSE)</c:v>
                </c:pt>
                <c:pt idx="3">
                  <c:v>Ed Specialist ASD AA</c:v>
                </c:pt>
                <c:pt idx="4">
                  <c:v>Ed Specialist Other AAs</c:v>
                </c:pt>
                <c:pt idx="5">
                  <c:v>Ed Specialist (VI, DHH, PHI, LAD)</c:v>
                </c:pt>
                <c:pt idx="6">
                  <c:v>Prelim Multiple Subject</c:v>
                </c:pt>
                <c:pt idx="7">
                  <c:v>Prelim Single Subject</c:v>
                </c:pt>
                <c:pt idx="8">
                  <c:v>ECE Specialist</c:v>
                </c:pt>
              </c:strCache>
            </c:strRef>
          </c:cat>
          <c:val>
            <c:numRef>
              <c:f>Sheet1!$C$2:$C$10</c:f>
              <c:numCache>
                <c:formatCode>General</c:formatCode>
                <c:ptCount val="9"/>
                <c:pt idx="0">
                  <c:v>21</c:v>
                </c:pt>
                <c:pt idx="1">
                  <c:v>14</c:v>
                </c:pt>
                <c:pt idx="2">
                  <c:v>17</c:v>
                </c:pt>
                <c:pt idx="3">
                  <c:v>0</c:v>
                </c:pt>
                <c:pt idx="4">
                  <c:v>3</c:v>
                </c:pt>
                <c:pt idx="5">
                  <c:v>4</c:v>
                </c:pt>
                <c:pt idx="6">
                  <c:v>10</c:v>
                </c:pt>
                <c:pt idx="7">
                  <c:v>5</c:v>
                </c:pt>
                <c:pt idx="8">
                  <c:v>0</c:v>
                </c:pt>
              </c:numCache>
            </c:numRef>
          </c:val>
          <c:extLst>
            <c:ext xmlns:c16="http://schemas.microsoft.com/office/drawing/2014/chart" uri="{C3380CC4-5D6E-409C-BE32-E72D297353CC}">
              <c16:uniqueId val="{00000000-86BC-457F-9C99-FAE68CD828E4}"/>
            </c:ext>
          </c:extLst>
        </c:ser>
        <c:dLbls>
          <c:showLegendKey val="0"/>
          <c:showVal val="0"/>
          <c:showCatName val="0"/>
          <c:showSerName val="0"/>
          <c:showPercent val="0"/>
          <c:showBubbleSize val="0"/>
        </c:dLbls>
        <c:gapWidth val="182"/>
        <c:axId val="590599679"/>
        <c:axId val="186593503"/>
      </c:barChart>
      <c:catAx>
        <c:axId val="5905996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6593503"/>
        <c:crosses val="autoZero"/>
        <c:auto val="1"/>
        <c:lblAlgn val="ctr"/>
        <c:lblOffset val="100"/>
        <c:noMultiLvlLbl val="0"/>
      </c:catAx>
      <c:valAx>
        <c:axId val="18659350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05996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Withdrawn Program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Teacher Librarian</c:v>
                </c:pt>
                <c:pt idx="1">
                  <c:v>PPS</c:v>
                </c:pt>
                <c:pt idx="2">
                  <c:v>Speech Language Pathology</c:v>
                </c:pt>
                <c:pt idx="3">
                  <c:v>Designated Subjects</c:v>
                </c:pt>
                <c:pt idx="4">
                  <c:v>School Nurse</c:v>
                </c:pt>
                <c:pt idx="5">
                  <c:v>Prelim Admin</c:v>
                </c:pt>
                <c:pt idx="6">
                  <c:v>Admin Induction/Clear</c:v>
                </c:pt>
                <c:pt idx="7">
                  <c:v>Reading AA/Specialist</c:v>
                </c:pt>
              </c:strCache>
            </c:strRef>
          </c:cat>
          <c:val>
            <c:numRef>
              <c:f>Sheet1!$B$2:$B$9</c:f>
              <c:numCache>
                <c:formatCode>General</c:formatCode>
                <c:ptCount val="8"/>
                <c:pt idx="0">
                  <c:v>1</c:v>
                </c:pt>
                <c:pt idx="1">
                  <c:v>0</c:v>
                </c:pt>
                <c:pt idx="2">
                  <c:v>0</c:v>
                </c:pt>
                <c:pt idx="3">
                  <c:v>7</c:v>
                </c:pt>
                <c:pt idx="4">
                  <c:v>2</c:v>
                </c:pt>
                <c:pt idx="5">
                  <c:v>10</c:v>
                </c:pt>
                <c:pt idx="6">
                  <c:v>6</c:v>
                </c:pt>
                <c:pt idx="7">
                  <c:v>10</c:v>
                </c:pt>
              </c:numCache>
            </c:numRef>
          </c:val>
          <c:extLst>
            <c:ext xmlns:c16="http://schemas.microsoft.com/office/drawing/2014/chart" uri="{C3380CC4-5D6E-409C-BE32-E72D297353CC}">
              <c16:uniqueId val="{00000000-0DF6-4D25-B911-2D0FC4838DF0}"/>
            </c:ext>
          </c:extLst>
        </c:ser>
        <c:ser>
          <c:idx val="1"/>
          <c:order val="1"/>
          <c:tx>
            <c:strRef>
              <c:f>Sheet1!$C$1</c:f>
              <c:strCache>
                <c:ptCount val="1"/>
                <c:pt idx="0">
                  <c:v>Added Programs</c:v>
                </c:pt>
              </c:strCache>
            </c:strRef>
          </c:tx>
          <c:spPr>
            <a:solidFill>
              <a:schemeClr val="accent2"/>
            </a:solidFill>
            <a:ln>
              <a:noFill/>
            </a:ln>
            <a:effectLst/>
          </c:spPr>
          <c:invertIfNegative val="0"/>
          <c:dLbls>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611-4917-A708-47CF1F77B2FF}"/>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DF6-4D25-B911-2D0FC4838DF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Teacher Librarian</c:v>
                </c:pt>
                <c:pt idx="1">
                  <c:v>PPS</c:v>
                </c:pt>
                <c:pt idx="2">
                  <c:v>Speech Language Pathology</c:v>
                </c:pt>
                <c:pt idx="3">
                  <c:v>Designated Subjects</c:v>
                </c:pt>
                <c:pt idx="4">
                  <c:v>School Nurse</c:v>
                </c:pt>
                <c:pt idx="5">
                  <c:v>Prelim Admin</c:v>
                </c:pt>
                <c:pt idx="6">
                  <c:v>Admin Induction/Clear</c:v>
                </c:pt>
                <c:pt idx="7">
                  <c:v>Reading AA/Specialist</c:v>
                </c:pt>
              </c:strCache>
            </c:strRef>
          </c:cat>
          <c:val>
            <c:numRef>
              <c:f>Sheet1!$C$2:$C$9</c:f>
              <c:numCache>
                <c:formatCode>General</c:formatCode>
                <c:ptCount val="8"/>
                <c:pt idx="0">
                  <c:v>0</c:v>
                </c:pt>
                <c:pt idx="1">
                  <c:v>13</c:v>
                </c:pt>
                <c:pt idx="2">
                  <c:v>2</c:v>
                </c:pt>
                <c:pt idx="3">
                  <c:v>15</c:v>
                </c:pt>
                <c:pt idx="4">
                  <c:v>1</c:v>
                </c:pt>
                <c:pt idx="5">
                  <c:v>6</c:v>
                </c:pt>
                <c:pt idx="6">
                  <c:v>17</c:v>
                </c:pt>
                <c:pt idx="7">
                  <c:v>1</c:v>
                </c:pt>
              </c:numCache>
            </c:numRef>
          </c:val>
          <c:extLst>
            <c:ext xmlns:c16="http://schemas.microsoft.com/office/drawing/2014/chart" uri="{C3380CC4-5D6E-409C-BE32-E72D297353CC}">
              <c16:uniqueId val="{00000001-0DF6-4D25-B911-2D0FC4838DF0}"/>
            </c:ext>
          </c:extLst>
        </c:ser>
        <c:dLbls>
          <c:showLegendKey val="0"/>
          <c:showVal val="0"/>
          <c:showCatName val="0"/>
          <c:showSerName val="0"/>
          <c:showPercent val="0"/>
          <c:showBubbleSize val="0"/>
        </c:dLbls>
        <c:gapWidth val="182"/>
        <c:axId val="373377199"/>
        <c:axId val="481691584"/>
      </c:barChart>
      <c:catAx>
        <c:axId val="37337719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1691584"/>
        <c:crosses val="autoZero"/>
        <c:auto val="1"/>
        <c:lblAlgn val="ctr"/>
        <c:lblOffset val="100"/>
        <c:noMultiLvlLbl val="0"/>
      </c:catAx>
      <c:valAx>
        <c:axId val="4816915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33771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Number</a:t>
            </a:r>
            <a:r>
              <a:rPr lang="en-US" baseline="0"/>
              <a:t> of Institutions Closing as Program Sponsors</a:t>
            </a:r>
            <a:endParaRPr lang="en-US"/>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2018-19</c:v>
                </c:pt>
                <c:pt idx="1">
                  <c:v>2019-20</c:v>
                </c:pt>
                <c:pt idx="2">
                  <c:v>2020-21</c:v>
                </c:pt>
                <c:pt idx="3">
                  <c:v>2021-22</c:v>
                </c:pt>
                <c:pt idx="4">
                  <c:v>2022-23</c:v>
                </c:pt>
              </c:strCache>
            </c:strRef>
          </c:cat>
          <c:val>
            <c:numRef>
              <c:f>Sheet1!$B$2:$B$6</c:f>
              <c:numCache>
                <c:formatCode>General</c:formatCode>
                <c:ptCount val="5"/>
                <c:pt idx="0">
                  <c:v>3</c:v>
                </c:pt>
                <c:pt idx="1">
                  <c:v>3</c:v>
                </c:pt>
                <c:pt idx="2">
                  <c:v>1</c:v>
                </c:pt>
                <c:pt idx="3">
                  <c:v>2</c:v>
                </c:pt>
                <c:pt idx="4">
                  <c:v>4</c:v>
                </c:pt>
              </c:numCache>
            </c:numRef>
          </c:val>
          <c:extLst>
            <c:ext xmlns:c16="http://schemas.microsoft.com/office/drawing/2014/chart" uri="{C3380CC4-5D6E-409C-BE32-E72D297353CC}">
              <c16:uniqueId val="{00000000-F4A7-4DE2-BDC0-1375FE91514D}"/>
            </c:ext>
          </c:extLst>
        </c:ser>
        <c:dLbls>
          <c:showLegendKey val="0"/>
          <c:showVal val="0"/>
          <c:showCatName val="0"/>
          <c:showSerName val="0"/>
          <c:showPercent val="0"/>
          <c:showBubbleSize val="0"/>
        </c:dLbls>
        <c:gapWidth val="219"/>
        <c:overlap val="-27"/>
        <c:axId val="587731695"/>
        <c:axId val="921790543"/>
      </c:barChart>
      <c:catAx>
        <c:axId val="587731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21790543"/>
        <c:crosses val="autoZero"/>
        <c:auto val="1"/>
        <c:lblAlgn val="ctr"/>
        <c:lblOffset val="100"/>
        <c:noMultiLvlLbl val="0"/>
      </c:catAx>
      <c:valAx>
        <c:axId val="9217905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877316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Institutions through Stage IV</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LEA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2018-19</c:v>
                </c:pt>
                <c:pt idx="1">
                  <c:v>2019-20</c:v>
                </c:pt>
                <c:pt idx="2">
                  <c:v>2020-21</c:v>
                </c:pt>
                <c:pt idx="3">
                  <c:v>2021-22</c:v>
                </c:pt>
                <c:pt idx="4">
                  <c:v>2022-23</c:v>
                </c:pt>
              </c:strCache>
            </c:strRef>
          </c:cat>
          <c:val>
            <c:numRef>
              <c:f>Sheet1!$B$2:$B$6</c:f>
              <c:numCache>
                <c:formatCode>General</c:formatCode>
                <c:ptCount val="5"/>
                <c:pt idx="0">
                  <c:v>2</c:v>
                </c:pt>
                <c:pt idx="1">
                  <c:v>2</c:v>
                </c:pt>
                <c:pt idx="2">
                  <c:v>3</c:v>
                </c:pt>
                <c:pt idx="3">
                  <c:v>6</c:v>
                </c:pt>
                <c:pt idx="4">
                  <c:v>2</c:v>
                </c:pt>
              </c:numCache>
            </c:numRef>
          </c:val>
          <c:extLst>
            <c:ext xmlns:c16="http://schemas.microsoft.com/office/drawing/2014/chart" uri="{C3380CC4-5D6E-409C-BE32-E72D297353CC}">
              <c16:uniqueId val="{00000000-AABD-4EB6-8A21-F5587F24FE05}"/>
            </c:ext>
          </c:extLst>
        </c:ser>
        <c:ser>
          <c:idx val="1"/>
          <c:order val="1"/>
          <c:tx>
            <c:strRef>
              <c:f>Sheet1!$C$1</c:f>
              <c:strCache>
                <c:ptCount val="1"/>
                <c:pt idx="0">
                  <c:v>IHE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2018-19</c:v>
                </c:pt>
                <c:pt idx="1">
                  <c:v>2019-20</c:v>
                </c:pt>
                <c:pt idx="2">
                  <c:v>2020-21</c:v>
                </c:pt>
                <c:pt idx="3">
                  <c:v>2021-22</c:v>
                </c:pt>
                <c:pt idx="4">
                  <c:v>2022-23</c:v>
                </c:pt>
              </c:strCache>
            </c:strRef>
          </c:cat>
          <c:val>
            <c:numRef>
              <c:f>Sheet1!$C$2:$C$6</c:f>
              <c:numCache>
                <c:formatCode>General</c:formatCode>
                <c:ptCount val="5"/>
                <c:pt idx="0">
                  <c:v>1</c:v>
                </c:pt>
                <c:pt idx="1">
                  <c:v>1</c:v>
                </c:pt>
                <c:pt idx="2">
                  <c:v>2</c:v>
                </c:pt>
                <c:pt idx="3">
                  <c:v>2</c:v>
                </c:pt>
                <c:pt idx="4">
                  <c:v>0</c:v>
                </c:pt>
              </c:numCache>
            </c:numRef>
          </c:val>
          <c:extLst>
            <c:ext xmlns:c16="http://schemas.microsoft.com/office/drawing/2014/chart" uri="{C3380CC4-5D6E-409C-BE32-E72D297353CC}">
              <c16:uniqueId val="{00000001-AABD-4EB6-8A21-F5587F24FE05}"/>
            </c:ext>
          </c:extLst>
        </c:ser>
        <c:dLbls>
          <c:showLegendKey val="0"/>
          <c:showVal val="0"/>
          <c:showCatName val="0"/>
          <c:showSerName val="0"/>
          <c:showPercent val="0"/>
          <c:showBubbleSize val="0"/>
        </c:dLbls>
        <c:gapWidth val="150"/>
        <c:overlap val="100"/>
        <c:axId val="411740000"/>
        <c:axId val="2053076000"/>
      </c:barChart>
      <c:catAx>
        <c:axId val="411740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53076000"/>
        <c:crosses val="autoZero"/>
        <c:auto val="1"/>
        <c:lblAlgn val="ctr"/>
        <c:lblOffset val="100"/>
        <c:noMultiLvlLbl val="0"/>
      </c:catAx>
      <c:valAx>
        <c:axId val="20530760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1740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2018-19</a:t>
            </a:r>
            <a:r>
              <a:rPr lang="en-US" baseline="0"/>
              <a:t> to 2022-23</a:t>
            </a:r>
            <a:endParaRPr lang="en-US"/>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LEA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Teacher Induction</c:v>
                </c:pt>
                <c:pt idx="1">
                  <c:v>Multiple/Single Subject</c:v>
                </c:pt>
                <c:pt idx="2">
                  <c:v>Ed Specialist</c:v>
                </c:pt>
                <c:pt idx="3">
                  <c:v>Prelim Admin Services</c:v>
                </c:pt>
                <c:pt idx="4">
                  <c:v>Clear Admin Services</c:v>
                </c:pt>
                <c:pt idx="5">
                  <c:v>Bilingual</c:v>
                </c:pt>
                <c:pt idx="6">
                  <c:v>CTE</c:v>
                </c:pt>
              </c:strCache>
            </c:strRef>
          </c:cat>
          <c:val>
            <c:numRef>
              <c:f>Sheet1!$B$2:$B$8</c:f>
              <c:numCache>
                <c:formatCode>General</c:formatCode>
                <c:ptCount val="7"/>
                <c:pt idx="0">
                  <c:v>10</c:v>
                </c:pt>
                <c:pt idx="1">
                  <c:v>1</c:v>
                </c:pt>
                <c:pt idx="2">
                  <c:v>0</c:v>
                </c:pt>
                <c:pt idx="3">
                  <c:v>0</c:v>
                </c:pt>
                <c:pt idx="4">
                  <c:v>1</c:v>
                </c:pt>
                <c:pt idx="5">
                  <c:v>0</c:v>
                </c:pt>
                <c:pt idx="6">
                  <c:v>1</c:v>
                </c:pt>
              </c:numCache>
            </c:numRef>
          </c:val>
          <c:extLst>
            <c:ext xmlns:c16="http://schemas.microsoft.com/office/drawing/2014/chart" uri="{C3380CC4-5D6E-409C-BE32-E72D297353CC}">
              <c16:uniqueId val="{00000000-2CAF-4F3E-8F0A-5883A10CAAB0}"/>
            </c:ext>
          </c:extLst>
        </c:ser>
        <c:ser>
          <c:idx val="1"/>
          <c:order val="1"/>
          <c:tx>
            <c:strRef>
              <c:f>Sheet1!$C$1</c:f>
              <c:strCache>
                <c:ptCount val="1"/>
                <c:pt idx="0">
                  <c:v>IHE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Teacher Induction</c:v>
                </c:pt>
                <c:pt idx="1">
                  <c:v>Multiple/Single Subject</c:v>
                </c:pt>
                <c:pt idx="2">
                  <c:v>Ed Specialist</c:v>
                </c:pt>
                <c:pt idx="3">
                  <c:v>Prelim Admin Services</c:v>
                </c:pt>
                <c:pt idx="4">
                  <c:v>Clear Admin Services</c:v>
                </c:pt>
                <c:pt idx="5">
                  <c:v>Bilingual</c:v>
                </c:pt>
                <c:pt idx="6">
                  <c:v>CTE</c:v>
                </c:pt>
              </c:strCache>
            </c:strRef>
          </c:cat>
          <c:val>
            <c:numRef>
              <c:f>Sheet1!$C$2:$C$8</c:f>
              <c:numCache>
                <c:formatCode>General</c:formatCode>
                <c:ptCount val="7"/>
                <c:pt idx="0">
                  <c:v>0</c:v>
                </c:pt>
                <c:pt idx="1">
                  <c:v>6</c:v>
                </c:pt>
                <c:pt idx="2">
                  <c:v>2</c:v>
                </c:pt>
                <c:pt idx="3">
                  <c:v>1</c:v>
                </c:pt>
                <c:pt idx="4">
                  <c:v>0</c:v>
                </c:pt>
                <c:pt idx="5">
                  <c:v>1</c:v>
                </c:pt>
                <c:pt idx="6">
                  <c:v>0</c:v>
                </c:pt>
              </c:numCache>
            </c:numRef>
          </c:val>
          <c:extLst>
            <c:ext xmlns:c16="http://schemas.microsoft.com/office/drawing/2014/chart" uri="{C3380CC4-5D6E-409C-BE32-E72D297353CC}">
              <c16:uniqueId val="{00000001-2CAF-4F3E-8F0A-5883A10CAAB0}"/>
            </c:ext>
          </c:extLst>
        </c:ser>
        <c:dLbls>
          <c:showLegendKey val="0"/>
          <c:showVal val="0"/>
          <c:showCatName val="0"/>
          <c:showSerName val="0"/>
          <c:showPercent val="0"/>
          <c:showBubbleSize val="0"/>
        </c:dLbls>
        <c:gapWidth val="150"/>
        <c:overlap val="100"/>
        <c:axId val="2007307072"/>
        <c:axId val="2009679408"/>
      </c:barChart>
      <c:catAx>
        <c:axId val="2007307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09679408"/>
        <c:crosses val="autoZero"/>
        <c:auto val="1"/>
        <c:lblAlgn val="ctr"/>
        <c:lblOffset val="100"/>
        <c:noMultiLvlLbl val="0"/>
      </c:catAx>
      <c:valAx>
        <c:axId val="20096794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07307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2018-19</a:t>
            </a:r>
            <a:r>
              <a:rPr lang="en-US" baseline="0"/>
              <a:t> to 2022-23</a:t>
            </a:r>
            <a:endParaRPr lang="en-US"/>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LEA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Teacher Induction</c:v>
                </c:pt>
                <c:pt idx="1">
                  <c:v>Multiple/Single Subject</c:v>
                </c:pt>
                <c:pt idx="2">
                  <c:v>Ed Specialist </c:v>
                </c:pt>
                <c:pt idx="3">
                  <c:v>Prelim Admin Services</c:v>
                </c:pt>
                <c:pt idx="4">
                  <c:v>Clear Admin Services</c:v>
                </c:pt>
              </c:strCache>
            </c:strRef>
          </c:cat>
          <c:val>
            <c:numRef>
              <c:f>Sheet1!$B$2:$B$6</c:f>
              <c:numCache>
                <c:formatCode>General</c:formatCode>
                <c:ptCount val="5"/>
                <c:pt idx="0">
                  <c:v>6</c:v>
                </c:pt>
                <c:pt idx="1">
                  <c:v>0</c:v>
                </c:pt>
                <c:pt idx="2">
                  <c:v>0</c:v>
                </c:pt>
                <c:pt idx="3">
                  <c:v>1</c:v>
                </c:pt>
                <c:pt idx="4">
                  <c:v>1</c:v>
                </c:pt>
              </c:numCache>
            </c:numRef>
          </c:val>
          <c:extLst>
            <c:ext xmlns:c16="http://schemas.microsoft.com/office/drawing/2014/chart" uri="{C3380CC4-5D6E-409C-BE32-E72D297353CC}">
              <c16:uniqueId val="{00000000-EA00-4791-A846-4DB41B8C50D6}"/>
            </c:ext>
          </c:extLst>
        </c:ser>
        <c:ser>
          <c:idx val="1"/>
          <c:order val="1"/>
          <c:tx>
            <c:strRef>
              <c:f>Sheet1!$C$1</c:f>
              <c:strCache>
                <c:ptCount val="1"/>
                <c:pt idx="0">
                  <c:v>IHE</c:v>
                </c:pt>
              </c:strCache>
            </c:strRef>
          </c:tx>
          <c:spPr>
            <a:solidFill>
              <a:schemeClr val="accent2"/>
            </a:solidFill>
            <a:ln>
              <a:noFill/>
            </a:ln>
            <a:effectLst/>
          </c:spPr>
          <c:invertIfNegative val="0"/>
          <c:cat>
            <c:strRef>
              <c:f>Sheet1!$A$2:$A$6</c:f>
              <c:strCache>
                <c:ptCount val="5"/>
                <c:pt idx="0">
                  <c:v>Teacher Induction</c:v>
                </c:pt>
                <c:pt idx="1">
                  <c:v>Multiple/Single Subject</c:v>
                </c:pt>
                <c:pt idx="2">
                  <c:v>Ed Specialist </c:v>
                </c:pt>
                <c:pt idx="3">
                  <c:v>Prelim Admin Services</c:v>
                </c:pt>
                <c:pt idx="4">
                  <c:v>Clear Admin Services</c:v>
                </c:pt>
              </c:strCache>
            </c:strRef>
          </c:cat>
          <c:val>
            <c:numRef>
              <c:f>Sheet1!$C$2:$C$6</c:f>
              <c:numCache>
                <c:formatCode>General</c:formatCode>
                <c:ptCount val="5"/>
                <c:pt idx="0">
                  <c:v>0</c:v>
                </c:pt>
                <c:pt idx="1">
                  <c:v>3</c:v>
                </c:pt>
                <c:pt idx="2">
                  <c:v>1</c:v>
                </c:pt>
                <c:pt idx="3">
                  <c:v>0</c:v>
                </c:pt>
                <c:pt idx="4">
                  <c:v>0</c:v>
                </c:pt>
              </c:numCache>
            </c:numRef>
          </c:val>
          <c:extLst>
            <c:ext xmlns:c16="http://schemas.microsoft.com/office/drawing/2014/chart" uri="{C3380CC4-5D6E-409C-BE32-E72D297353CC}">
              <c16:uniqueId val="{00000001-EA00-4791-A846-4DB41B8C50D6}"/>
            </c:ext>
          </c:extLst>
        </c:ser>
        <c:dLbls>
          <c:showLegendKey val="0"/>
          <c:showVal val="0"/>
          <c:showCatName val="0"/>
          <c:showSerName val="0"/>
          <c:showPercent val="0"/>
          <c:showBubbleSize val="0"/>
        </c:dLbls>
        <c:gapWidth val="150"/>
        <c:overlap val="100"/>
        <c:axId val="2006276304"/>
        <c:axId val="2011097680"/>
      </c:barChart>
      <c:catAx>
        <c:axId val="2006276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11097680"/>
        <c:crosses val="autoZero"/>
        <c:auto val="1"/>
        <c:lblAlgn val="ctr"/>
        <c:lblOffset val="100"/>
        <c:noMultiLvlLbl val="0"/>
      </c:catAx>
      <c:valAx>
        <c:axId val="20110976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06276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Teacher Induction</c:v>
                </c:pt>
                <c:pt idx="1">
                  <c:v>Prelim. Ed Specialist</c:v>
                </c:pt>
                <c:pt idx="2">
                  <c:v>Prelim Multiple Subject</c:v>
                </c:pt>
                <c:pt idx="3">
                  <c:v>PPS</c:v>
                </c:pt>
                <c:pt idx="4">
                  <c:v>Prelim Single Subject</c:v>
                </c:pt>
                <c:pt idx="5">
                  <c:v>Prelim Admin</c:v>
                </c:pt>
                <c:pt idx="6">
                  <c:v>Admin Induction</c:v>
                </c:pt>
                <c:pt idx="7">
                  <c:v>Bilingual</c:v>
                </c:pt>
                <c:pt idx="8">
                  <c:v>Special Ed Added Auths</c:v>
                </c:pt>
              </c:strCache>
            </c:strRef>
          </c:cat>
          <c:val>
            <c:numRef>
              <c:f>Sheet1!$B$2:$B$10</c:f>
              <c:numCache>
                <c:formatCode>General</c:formatCode>
                <c:ptCount val="9"/>
                <c:pt idx="0">
                  <c:v>176</c:v>
                </c:pt>
                <c:pt idx="1">
                  <c:v>140</c:v>
                </c:pt>
                <c:pt idx="2">
                  <c:v>94</c:v>
                </c:pt>
                <c:pt idx="3">
                  <c:v>93</c:v>
                </c:pt>
                <c:pt idx="4">
                  <c:v>86</c:v>
                </c:pt>
                <c:pt idx="5">
                  <c:v>63</c:v>
                </c:pt>
                <c:pt idx="6">
                  <c:v>58</c:v>
                </c:pt>
                <c:pt idx="7">
                  <c:v>50</c:v>
                </c:pt>
                <c:pt idx="8">
                  <c:v>48</c:v>
                </c:pt>
              </c:numCache>
            </c:numRef>
          </c:val>
          <c:extLst>
            <c:ext xmlns:c16="http://schemas.microsoft.com/office/drawing/2014/chart" uri="{C3380CC4-5D6E-409C-BE32-E72D297353CC}">
              <c16:uniqueId val="{00000000-866E-4187-9A45-C13EAC0AAFF1}"/>
            </c:ext>
          </c:extLst>
        </c:ser>
        <c:dLbls>
          <c:showLegendKey val="0"/>
          <c:showVal val="0"/>
          <c:showCatName val="0"/>
          <c:showSerName val="0"/>
          <c:showPercent val="0"/>
          <c:showBubbleSize val="0"/>
        </c:dLbls>
        <c:gapWidth val="219"/>
        <c:overlap val="-27"/>
        <c:axId val="336206480"/>
        <c:axId val="337871296"/>
      </c:barChart>
      <c:catAx>
        <c:axId val="336206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7871296"/>
        <c:crosses val="autoZero"/>
        <c:auto val="1"/>
        <c:lblAlgn val="ctr"/>
        <c:lblOffset val="100"/>
        <c:noMultiLvlLbl val="0"/>
      </c:catAx>
      <c:valAx>
        <c:axId val="3378712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62064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Number and Percentage</a:t>
            </a:r>
            <a:r>
              <a:rPr lang="en-US" baseline="0"/>
              <a:t> of Institutions with Site Visits in 2022-23 by Accreditation Status</a:t>
            </a:r>
          </a:p>
          <a:p>
            <a:pPr>
              <a:defRPr/>
            </a:pPr>
            <a:r>
              <a:rPr lang="en-US" baseline="0"/>
              <a:t>(N=31)</a:t>
            </a:r>
            <a:endParaRPr lang="en-US"/>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Number</c:v>
                </c:pt>
              </c:strCache>
            </c:strRef>
          </c:tx>
          <c:explosion val="12"/>
          <c:dPt>
            <c:idx val="0"/>
            <c:bubble3D val="0"/>
            <c:explosion val="14"/>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31A-48E5-8ADB-AF1B07066132}"/>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6724-4AA0-B5B9-A4BD18C45D76}"/>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6724-4AA0-B5B9-A4BD18C45D76}"/>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2-131A-48E5-8ADB-AF1B07066132}"/>
              </c:ext>
            </c:extLst>
          </c:dPt>
          <c:dLbls>
            <c:dLbl>
              <c:idx val="3"/>
              <c:delete val="1"/>
              <c:extLst>
                <c:ext xmlns:c15="http://schemas.microsoft.com/office/drawing/2012/chart" uri="{CE6537A1-D6FC-4f65-9D91-7224C49458BB}"/>
                <c:ext xmlns:c16="http://schemas.microsoft.com/office/drawing/2014/chart" uri="{C3380CC4-5D6E-409C-BE32-E72D297353CC}">
                  <c16:uniqueId val="{00000002-131A-48E5-8ADB-AF1B07066132}"/>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4"/>
                <c:pt idx="0">
                  <c:v>Accreditation</c:v>
                </c:pt>
                <c:pt idx="1">
                  <c:v>Stipulations</c:v>
                </c:pt>
                <c:pt idx="2">
                  <c:v>Major Stipulations</c:v>
                </c:pt>
                <c:pt idx="3">
                  <c:v>Probationary Stipulations</c:v>
                </c:pt>
              </c:strCache>
            </c:strRef>
          </c:cat>
          <c:val>
            <c:numRef>
              <c:f>Sheet1!$B$2:$B$5</c:f>
              <c:numCache>
                <c:formatCode>General</c:formatCode>
                <c:ptCount val="4"/>
                <c:pt idx="0">
                  <c:v>26</c:v>
                </c:pt>
                <c:pt idx="1">
                  <c:v>4</c:v>
                </c:pt>
                <c:pt idx="2">
                  <c:v>1</c:v>
                </c:pt>
                <c:pt idx="3">
                  <c:v>0</c:v>
                </c:pt>
              </c:numCache>
            </c:numRef>
          </c:val>
          <c:extLst>
            <c:ext xmlns:c16="http://schemas.microsoft.com/office/drawing/2014/chart" uri="{C3380CC4-5D6E-409C-BE32-E72D297353CC}">
              <c16:uniqueId val="{00000000-131A-48E5-8ADB-AF1B07066132}"/>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Accreditation</c:v>
                </c:pt>
              </c:strCache>
            </c:strRef>
          </c:tx>
          <c:spPr>
            <a:solidFill>
              <a:schemeClr val="accent1"/>
            </a:solidFill>
            <a:ln>
              <a:noFill/>
            </a:ln>
            <a:effectLst/>
          </c:spPr>
          <c:invertIfNegative val="0"/>
          <c:cat>
            <c:strRef>
              <c:f>Sheet1!$A$2:$A$6</c:f>
              <c:strCache>
                <c:ptCount val="5"/>
                <c:pt idx="0">
                  <c:v>2018-19</c:v>
                </c:pt>
                <c:pt idx="1">
                  <c:v>2019-20</c:v>
                </c:pt>
                <c:pt idx="2">
                  <c:v>2020-21</c:v>
                </c:pt>
                <c:pt idx="3">
                  <c:v>2021-22</c:v>
                </c:pt>
                <c:pt idx="4">
                  <c:v>2022-23</c:v>
                </c:pt>
              </c:strCache>
            </c:strRef>
          </c:cat>
          <c:val>
            <c:numRef>
              <c:f>Sheet1!$B$2:$B$6</c:f>
              <c:numCache>
                <c:formatCode>0%</c:formatCode>
                <c:ptCount val="5"/>
                <c:pt idx="0">
                  <c:v>0.71</c:v>
                </c:pt>
                <c:pt idx="1">
                  <c:v>0.84</c:v>
                </c:pt>
                <c:pt idx="2">
                  <c:v>0.83</c:v>
                </c:pt>
                <c:pt idx="3">
                  <c:v>0.67</c:v>
                </c:pt>
                <c:pt idx="4">
                  <c:v>0.84</c:v>
                </c:pt>
              </c:numCache>
            </c:numRef>
          </c:val>
          <c:extLst>
            <c:ext xmlns:c16="http://schemas.microsoft.com/office/drawing/2014/chart" uri="{C3380CC4-5D6E-409C-BE32-E72D297353CC}">
              <c16:uniqueId val="{00000000-C508-4B8F-AF4B-999E9D10B56D}"/>
            </c:ext>
          </c:extLst>
        </c:ser>
        <c:ser>
          <c:idx val="1"/>
          <c:order val="1"/>
          <c:tx>
            <c:strRef>
              <c:f>Sheet1!$C$1</c:f>
              <c:strCache>
                <c:ptCount val="1"/>
                <c:pt idx="0">
                  <c:v>Stipulations</c:v>
                </c:pt>
              </c:strCache>
            </c:strRef>
          </c:tx>
          <c:spPr>
            <a:solidFill>
              <a:schemeClr val="accent2"/>
            </a:solidFill>
            <a:ln>
              <a:noFill/>
            </a:ln>
            <a:effectLst/>
          </c:spPr>
          <c:invertIfNegative val="0"/>
          <c:cat>
            <c:strRef>
              <c:f>Sheet1!$A$2:$A$6</c:f>
              <c:strCache>
                <c:ptCount val="5"/>
                <c:pt idx="0">
                  <c:v>2018-19</c:v>
                </c:pt>
                <c:pt idx="1">
                  <c:v>2019-20</c:v>
                </c:pt>
                <c:pt idx="2">
                  <c:v>2020-21</c:v>
                </c:pt>
                <c:pt idx="3">
                  <c:v>2021-22</c:v>
                </c:pt>
                <c:pt idx="4">
                  <c:v>2022-23</c:v>
                </c:pt>
              </c:strCache>
            </c:strRef>
          </c:cat>
          <c:val>
            <c:numRef>
              <c:f>Sheet1!$C$2:$C$6</c:f>
              <c:numCache>
                <c:formatCode>0%</c:formatCode>
                <c:ptCount val="5"/>
                <c:pt idx="0">
                  <c:v>0.28999999999999998</c:v>
                </c:pt>
                <c:pt idx="1">
                  <c:v>0.16</c:v>
                </c:pt>
                <c:pt idx="2">
                  <c:v>0.17</c:v>
                </c:pt>
                <c:pt idx="3">
                  <c:v>0.33</c:v>
                </c:pt>
                <c:pt idx="4">
                  <c:v>0.16</c:v>
                </c:pt>
              </c:numCache>
            </c:numRef>
          </c:val>
          <c:extLst>
            <c:ext xmlns:c16="http://schemas.microsoft.com/office/drawing/2014/chart" uri="{C3380CC4-5D6E-409C-BE32-E72D297353CC}">
              <c16:uniqueId val="{00000001-C508-4B8F-AF4B-999E9D10B56D}"/>
            </c:ext>
          </c:extLst>
        </c:ser>
        <c:dLbls>
          <c:showLegendKey val="0"/>
          <c:showVal val="0"/>
          <c:showCatName val="0"/>
          <c:showSerName val="0"/>
          <c:showPercent val="0"/>
          <c:showBubbleSize val="0"/>
        </c:dLbls>
        <c:gapWidth val="219"/>
        <c:overlap val="-27"/>
        <c:axId val="1709885967"/>
        <c:axId val="1780935327"/>
      </c:barChart>
      <c:catAx>
        <c:axId val="1709885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0935327"/>
        <c:crosses val="autoZero"/>
        <c:auto val="1"/>
        <c:lblAlgn val="ctr"/>
        <c:lblOffset val="100"/>
        <c:noMultiLvlLbl val="0"/>
      </c:catAx>
      <c:valAx>
        <c:axId val="178093532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098859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Teacher Induction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Std. 3- ILP</c:v>
                </c:pt>
                <c:pt idx="1">
                  <c:v>Std. 4-Mentors</c:v>
                </c:pt>
                <c:pt idx="2">
                  <c:v>Std. 5-Candidate Competence</c:v>
                </c:pt>
                <c:pt idx="3">
                  <c:v>Std. 6-Quality Program Services</c:v>
                </c:pt>
              </c:strCache>
            </c:strRef>
          </c:cat>
          <c:val>
            <c:numRef>
              <c:f>Sheet1!$B$2:$B$5</c:f>
              <c:numCache>
                <c:formatCode>General</c:formatCode>
                <c:ptCount val="4"/>
                <c:pt idx="0">
                  <c:v>2</c:v>
                </c:pt>
                <c:pt idx="1">
                  <c:v>3</c:v>
                </c:pt>
                <c:pt idx="2">
                  <c:v>1</c:v>
                </c:pt>
                <c:pt idx="3">
                  <c:v>2</c:v>
                </c:pt>
              </c:numCache>
            </c:numRef>
          </c:val>
          <c:extLst>
            <c:ext xmlns:c16="http://schemas.microsoft.com/office/drawing/2014/chart" uri="{C3380CC4-5D6E-409C-BE32-E72D297353CC}">
              <c16:uniqueId val="{00000000-3644-4312-B6CE-06B5FF8F9113}"/>
            </c:ext>
          </c:extLst>
        </c:ser>
        <c:dLbls>
          <c:showLegendKey val="0"/>
          <c:showVal val="0"/>
          <c:showCatName val="0"/>
          <c:showSerName val="0"/>
          <c:showPercent val="0"/>
          <c:showBubbleSize val="0"/>
        </c:dLbls>
        <c:gapWidth val="182"/>
        <c:axId val="1218359439"/>
        <c:axId val="104874111"/>
      </c:barChart>
      <c:catAx>
        <c:axId val="12183594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4874111"/>
        <c:crosses val="autoZero"/>
        <c:auto val="1"/>
        <c:lblAlgn val="ctr"/>
        <c:lblOffset val="100"/>
        <c:noMultiLvlLbl val="0"/>
      </c:catAx>
      <c:valAx>
        <c:axId val="10487411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183594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Prelim.</a:t>
            </a:r>
            <a:r>
              <a:rPr lang="en-US" baseline="0"/>
              <a:t> MS/SS Teaching</a:t>
            </a:r>
            <a:endParaRPr lang="en-US"/>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Std. 1-Program Design</c:v>
                </c:pt>
                <c:pt idx="1">
                  <c:v>Std. 3-Clinical Practice</c:v>
                </c:pt>
                <c:pt idx="2">
                  <c:v>Std. 4-Monitor/Support/Assess Candidates</c:v>
                </c:pt>
                <c:pt idx="3">
                  <c:v>Std. 5: Implement TPA</c:v>
                </c:pt>
              </c:strCache>
            </c:strRef>
          </c:cat>
          <c:val>
            <c:numRef>
              <c:f>Sheet1!$B$2:$B$5</c:f>
              <c:numCache>
                <c:formatCode>General</c:formatCode>
                <c:ptCount val="4"/>
                <c:pt idx="0">
                  <c:v>2</c:v>
                </c:pt>
                <c:pt idx="1">
                  <c:v>6</c:v>
                </c:pt>
                <c:pt idx="2">
                  <c:v>2</c:v>
                </c:pt>
                <c:pt idx="3">
                  <c:v>2</c:v>
                </c:pt>
              </c:numCache>
            </c:numRef>
          </c:val>
          <c:extLst>
            <c:ext xmlns:c16="http://schemas.microsoft.com/office/drawing/2014/chart" uri="{C3380CC4-5D6E-409C-BE32-E72D297353CC}">
              <c16:uniqueId val="{00000000-9024-47A0-B289-1F9FB7566251}"/>
            </c:ext>
          </c:extLst>
        </c:ser>
        <c:dLbls>
          <c:showLegendKey val="0"/>
          <c:showVal val="0"/>
          <c:showCatName val="0"/>
          <c:showSerName val="0"/>
          <c:showPercent val="0"/>
          <c:showBubbleSize val="0"/>
        </c:dLbls>
        <c:gapWidth val="182"/>
        <c:axId val="99210911"/>
        <c:axId val="1903911487"/>
      </c:barChart>
      <c:catAx>
        <c:axId val="992109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03911487"/>
        <c:crosses val="autoZero"/>
        <c:auto val="1"/>
        <c:lblAlgn val="ctr"/>
        <c:lblOffset val="100"/>
        <c:noMultiLvlLbl val="0"/>
      </c:catAx>
      <c:valAx>
        <c:axId val="1903911487"/>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92109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2022-23 Follow Up from</a:t>
            </a:r>
            <a:r>
              <a:rPr lang="en-US" baseline="0"/>
              <a:t> 2021-22 Accreditation Visits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6225954644459776"/>
          <c:y val="0.14085224893518442"/>
          <c:w val="0.70904466043307091"/>
          <c:h val="0.78454846614518159"/>
        </c:manualLayout>
      </c:layout>
      <c:barChart>
        <c:barDir val="bar"/>
        <c:grouping val="clustered"/>
        <c:varyColors val="0"/>
        <c:ser>
          <c:idx val="0"/>
          <c:order val="0"/>
          <c:tx>
            <c:strRef>
              <c:f>Sheet1!$B$1</c:f>
              <c:strCache>
                <c:ptCount val="1"/>
                <c:pt idx="0">
                  <c:v>Column1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1">
                  <c:v>Stipulations - Revisits</c:v>
                </c:pt>
                <c:pt idx="2">
                  <c:v>Stipulations - Quarterly Reports</c:v>
                </c:pt>
                <c:pt idx="3">
                  <c:v>Stipulations - 6th Month Report</c:v>
                </c:pt>
                <c:pt idx="4">
                  <c:v>Stipulations - 7th Year Report</c:v>
                </c:pt>
                <c:pt idx="5">
                  <c:v>Full Accred - 7th Year Report</c:v>
                </c:pt>
              </c:strCache>
            </c:strRef>
          </c:cat>
          <c:val>
            <c:numRef>
              <c:f>Sheet1!$B$2:$B$11</c:f>
              <c:numCache>
                <c:formatCode>General</c:formatCode>
                <c:ptCount val="10"/>
                <c:pt idx="1">
                  <c:v>2</c:v>
                </c:pt>
                <c:pt idx="2">
                  <c:v>6</c:v>
                </c:pt>
                <c:pt idx="3">
                  <c:v>2</c:v>
                </c:pt>
                <c:pt idx="4">
                  <c:v>12</c:v>
                </c:pt>
                <c:pt idx="5">
                  <c:v>6</c:v>
                </c:pt>
              </c:numCache>
            </c:numRef>
          </c:val>
          <c:extLst>
            <c:ext xmlns:c16="http://schemas.microsoft.com/office/drawing/2014/chart" uri="{C3380CC4-5D6E-409C-BE32-E72D297353CC}">
              <c16:uniqueId val="{00000000-28FC-489C-A263-E3FE3B031412}"/>
            </c:ext>
          </c:extLst>
        </c:ser>
        <c:dLbls>
          <c:showLegendKey val="0"/>
          <c:showVal val="0"/>
          <c:showCatName val="0"/>
          <c:showSerName val="0"/>
          <c:showPercent val="0"/>
          <c:showBubbleSize val="0"/>
        </c:dLbls>
        <c:gapWidth val="182"/>
        <c:axId val="398280735"/>
        <c:axId val="1836134111"/>
      </c:barChart>
      <c:catAx>
        <c:axId val="3982807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36134111"/>
        <c:crosses val="autoZero"/>
        <c:auto val="1"/>
        <c:lblAlgn val="ctr"/>
        <c:lblOffset val="100"/>
        <c:noMultiLvlLbl val="0"/>
      </c:catAx>
      <c:valAx>
        <c:axId val="183613411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82807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886482642858239E-2"/>
          <c:y val="4.0090270706940108E-2"/>
          <c:w val="0.90054499632593421"/>
          <c:h val="0.86638201173765472"/>
        </c:manualLayout>
      </c:layout>
      <c:lineChart>
        <c:grouping val="standard"/>
        <c:varyColors val="0"/>
        <c:ser>
          <c:idx val="0"/>
          <c:order val="0"/>
          <c:tx>
            <c:strRef>
              <c:f>Sheet1!$B$1</c:f>
              <c:strCache>
                <c:ptCount val="1"/>
                <c:pt idx="0">
                  <c:v>Series 1</c:v>
                </c:pt>
              </c:strCache>
            </c:strRef>
          </c:tx>
          <c:spPr>
            <a:ln w="28575" cap="rnd">
              <a:solidFill>
                <a:schemeClr val="accent1"/>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rgbClr val="7030A0"/>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391677973767525E-2"/>
                      <c:h val="7.6922248106939525E-2"/>
                    </c:manualLayout>
                  </c15:layout>
                </c:ext>
                <c:ext xmlns:c16="http://schemas.microsoft.com/office/drawing/2014/chart" uri="{C3380CC4-5D6E-409C-BE32-E72D297353CC}">
                  <c16:uniqueId val="{00000003-A302-4050-B18E-55156AF2D68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7030A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2018-19</c:v>
                </c:pt>
                <c:pt idx="1">
                  <c:v>2019-20</c:v>
                </c:pt>
                <c:pt idx="2">
                  <c:v>2020-21</c:v>
                </c:pt>
                <c:pt idx="3">
                  <c:v>2021-22</c:v>
                </c:pt>
                <c:pt idx="4">
                  <c:v>2022-23</c:v>
                </c:pt>
              </c:strCache>
            </c:strRef>
          </c:cat>
          <c:val>
            <c:numRef>
              <c:f>Sheet1!$B$2:$B$6</c:f>
              <c:numCache>
                <c:formatCode>General</c:formatCode>
                <c:ptCount val="5"/>
                <c:pt idx="0">
                  <c:v>23</c:v>
                </c:pt>
                <c:pt idx="1">
                  <c:v>17</c:v>
                </c:pt>
                <c:pt idx="2">
                  <c:v>20</c:v>
                </c:pt>
                <c:pt idx="3">
                  <c:v>29</c:v>
                </c:pt>
                <c:pt idx="4">
                  <c:v>15</c:v>
                </c:pt>
              </c:numCache>
            </c:numRef>
          </c:val>
          <c:smooth val="0"/>
          <c:extLst>
            <c:ext xmlns:c16="http://schemas.microsoft.com/office/drawing/2014/chart" uri="{C3380CC4-5D6E-409C-BE32-E72D297353CC}">
              <c16:uniqueId val="{00000000-A302-4050-B18E-55156AF2D68D}"/>
            </c:ext>
          </c:extLst>
        </c:ser>
        <c:dLbls>
          <c:showLegendKey val="0"/>
          <c:showVal val="0"/>
          <c:showCatName val="0"/>
          <c:showSerName val="0"/>
          <c:showPercent val="0"/>
          <c:showBubbleSize val="0"/>
        </c:dLbls>
        <c:smooth val="0"/>
        <c:axId val="1709886927"/>
        <c:axId val="1781331535"/>
      </c:lineChart>
      <c:catAx>
        <c:axId val="17098869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1331535"/>
        <c:crosses val="autoZero"/>
        <c:auto val="1"/>
        <c:lblAlgn val="ctr"/>
        <c:lblOffset val="100"/>
        <c:noMultiLvlLbl val="0"/>
      </c:catAx>
      <c:valAx>
        <c:axId val="178133153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Number</a:t>
                </a:r>
                <a:r>
                  <a:rPr lang="en-US" baseline="0"/>
                  <a:t> of New Programs</a:t>
                </a:r>
                <a:endParaRPr lang="en-US"/>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098869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Number</a:t>
            </a:r>
            <a:r>
              <a:rPr lang="en-US" baseline="0"/>
              <a:t> of Programs Moving to Inactive Status</a:t>
            </a:r>
            <a:endParaRPr lang="en-US"/>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8748965324971227E-2"/>
          <c:y val="0.12593874989940995"/>
          <c:w val="0.93618445156363916"/>
          <c:h val="0.69553220657971337"/>
        </c:manualLayout>
      </c:layout>
      <c:lineChart>
        <c:grouping val="stacked"/>
        <c:varyColors val="0"/>
        <c:ser>
          <c:idx val="0"/>
          <c:order val="0"/>
          <c:tx>
            <c:strRef>
              <c:f>Sheet1!$B$1</c:f>
              <c:strCache>
                <c:ptCount val="1"/>
                <c:pt idx="0">
                  <c:v>Series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2018-19</c:v>
                </c:pt>
                <c:pt idx="1">
                  <c:v>2019-20</c:v>
                </c:pt>
                <c:pt idx="2">
                  <c:v>2020-21</c:v>
                </c:pt>
                <c:pt idx="3">
                  <c:v>2021-22</c:v>
                </c:pt>
                <c:pt idx="4">
                  <c:v>2022-23</c:v>
                </c:pt>
              </c:strCache>
            </c:strRef>
          </c:cat>
          <c:val>
            <c:numRef>
              <c:f>Sheet1!$B$2:$B$6</c:f>
              <c:numCache>
                <c:formatCode>General</c:formatCode>
                <c:ptCount val="5"/>
                <c:pt idx="0">
                  <c:v>14</c:v>
                </c:pt>
                <c:pt idx="1">
                  <c:v>12</c:v>
                </c:pt>
                <c:pt idx="2">
                  <c:v>10</c:v>
                </c:pt>
                <c:pt idx="3">
                  <c:v>14</c:v>
                </c:pt>
                <c:pt idx="4">
                  <c:v>7</c:v>
                </c:pt>
              </c:numCache>
            </c:numRef>
          </c:val>
          <c:smooth val="0"/>
          <c:extLst>
            <c:ext xmlns:c16="http://schemas.microsoft.com/office/drawing/2014/chart" uri="{C3380CC4-5D6E-409C-BE32-E72D297353CC}">
              <c16:uniqueId val="{00000000-7B54-4FEF-B214-90D6346CDEA7}"/>
            </c:ext>
          </c:extLst>
        </c:ser>
        <c:dLbls>
          <c:showLegendKey val="0"/>
          <c:showVal val="0"/>
          <c:showCatName val="0"/>
          <c:showSerName val="0"/>
          <c:showPercent val="0"/>
          <c:showBubbleSize val="0"/>
        </c:dLbls>
        <c:marker val="1"/>
        <c:smooth val="0"/>
        <c:axId val="907548543"/>
        <c:axId val="187275823"/>
      </c:lineChart>
      <c:catAx>
        <c:axId val="907548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7275823"/>
        <c:crosses val="autoZero"/>
        <c:auto val="1"/>
        <c:lblAlgn val="ctr"/>
        <c:lblOffset val="100"/>
        <c:noMultiLvlLbl val="0"/>
      </c:catAx>
      <c:valAx>
        <c:axId val="1872758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7548543"/>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A83EFC15-E4CA-4946-9DB3-FA1D26EAE271}" type="datetimeFigureOut">
              <a:rPr lang="en-US" smtClean="0"/>
              <a:t>12/7/2023</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3CF5128D-62D6-47DE-A237-AAF281E5FD51}" type="slidenum">
              <a:rPr lang="en-US" smtClean="0"/>
              <a:t>‹#›</a:t>
            </a:fld>
            <a:endParaRPr lang="en-US"/>
          </a:p>
        </p:txBody>
      </p:sp>
    </p:spTree>
    <p:extLst>
      <p:ext uri="{BB962C8B-B14F-4D97-AF65-F5344CB8AC3E}">
        <p14:creationId xmlns:p14="http://schemas.microsoft.com/office/powerpoint/2010/main" val="4001807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37"/>
              </a:spcAft>
            </a:pPr>
            <a:r>
              <a:rPr lang="en-US" b="1" u="sng">
                <a:latin typeface="Calibri" panose="020F0502020204030204" pitchFamily="34" charset="0"/>
                <a:ea typeface="Calibri" panose="020F0502020204030204" pitchFamily="34" charset="0"/>
                <a:cs typeface="Times New Roman" panose="02020603050405020304" pitchFamily="18" charset="0"/>
              </a:rPr>
              <a:t>POWERPOINT TEMPLATE INSTRUCTIONS:</a:t>
            </a:r>
          </a:p>
          <a:p>
            <a:pPr marL="176679" indent="-176679">
              <a:spcAft>
                <a:spcPts val="1237"/>
              </a:spcAft>
              <a:buFont typeface="Arial" panose="020B0604020202020204" pitchFamily="34" charset="0"/>
              <a:buChar char="•"/>
            </a:pPr>
            <a:r>
              <a:rPr lang="en-US">
                <a:latin typeface="Calibri" panose="020F0502020204030204" pitchFamily="34" charset="0"/>
                <a:ea typeface="Calibri" panose="020F0502020204030204" pitchFamily="34" charset="0"/>
                <a:cs typeface="Times New Roman" panose="02020603050405020304" pitchFamily="18" charset="0"/>
              </a:rPr>
              <a:t>Authors must view the PowerPoint Checklist in order to create an accessibly PowerPoint</a:t>
            </a:r>
          </a:p>
          <a:p>
            <a:pPr marL="647824" lvl="1" indent="-176679">
              <a:spcAft>
                <a:spcPts val="1237"/>
              </a:spcAft>
              <a:buFont typeface="Arial" panose="020B0604020202020204" pitchFamily="34" charset="0"/>
              <a:buChar char="•"/>
            </a:pPr>
            <a:r>
              <a:rPr lang="en-US">
                <a:latin typeface="Calibri" panose="020F0502020204030204" pitchFamily="34" charset="0"/>
                <a:ea typeface="Calibri" panose="020F0502020204030204" pitchFamily="34" charset="0"/>
                <a:cs typeface="Times New Roman" panose="02020603050405020304" pitchFamily="18" charset="0"/>
              </a:rPr>
              <a:t>Go to CTC SharePoint – Home</a:t>
            </a:r>
          </a:p>
          <a:p>
            <a:pPr marL="647824" lvl="1" indent="-176679">
              <a:spcAft>
                <a:spcPts val="1237"/>
              </a:spcAft>
              <a:buFont typeface="Arial" panose="020B0604020202020204" pitchFamily="34" charset="0"/>
              <a:buChar char="•"/>
            </a:pPr>
            <a:r>
              <a:rPr lang="en-US">
                <a:latin typeface="Calibri" panose="020F0502020204030204" pitchFamily="34" charset="0"/>
                <a:ea typeface="Calibri" panose="020F0502020204030204" pitchFamily="34" charset="0"/>
                <a:cs typeface="Times New Roman" panose="02020603050405020304" pitchFamily="18" charset="0"/>
              </a:rPr>
              <a:t>Go to “Accessibility” under “Quick Links”</a:t>
            </a:r>
          </a:p>
          <a:p>
            <a:pPr marL="647824" lvl="1" indent="-176679">
              <a:spcAft>
                <a:spcPts val="1237"/>
              </a:spcAft>
              <a:buFont typeface="Arial" panose="020B0604020202020204" pitchFamily="34" charset="0"/>
              <a:buChar char="•"/>
            </a:pPr>
            <a:r>
              <a:rPr lang="en-US">
                <a:latin typeface="Calibri" panose="020F0502020204030204" pitchFamily="34" charset="0"/>
                <a:ea typeface="Calibri" panose="020F0502020204030204" pitchFamily="34" charset="0"/>
                <a:cs typeface="Times New Roman" panose="02020603050405020304" pitchFamily="18" charset="0"/>
              </a:rPr>
              <a:t>View the “PowerPoint Checklist” located in the “</a:t>
            </a:r>
            <a:r>
              <a:rPr lang="en-US"/>
              <a:t>Accessibility Checklists and Standards” menu</a:t>
            </a:r>
            <a:endParaRPr lang="en-US">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CF5128D-62D6-47DE-A237-AAF281E5FD51}" type="slidenum">
              <a:rPr lang="en-US" smtClean="0"/>
              <a:t>1</a:t>
            </a:fld>
            <a:endParaRPr lang="en-US"/>
          </a:p>
        </p:txBody>
      </p:sp>
    </p:spTree>
    <p:extLst>
      <p:ext uri="{BB962C8B-B14F-4D97-AF65-F5344CB8AC3E}">
        <p14:creationId xmlns:p14="http://schemas.microsoft.com/office/powerpoint/2010/main" val="37192688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Erin  - Remember if asked, inactive does not mean withdrawal.  It means that an institution is not accepting new candidates and may be teaching out existing candidates with the possiblity of closure/withdrawal.  A program may be inactive for 5 years.</a:t>
            </a:r>
          </a:p>
        </p:txBody>
      </p:sp>
      <p:sp>
        <p:nvSpPr>
          <p:cNvPr id="4" name="Slide Number Placeholder 3"/>
          <p:cNvSpPr>
            <a:spLocks noGrp="1"/>
          </p:cNvSpPr>
          <p:nvPr>
            <p:ph type="sldNum" sz="quarter" idx="5"/>
          </p:nvPr>
        </p:nvSpPr>
        <p:spPr/>
        <p:txBody>
          <a:bodyPr/>
          <a:lstStyle/>
          <a:p>
            <a:fld id="{3CF5128D-62D6-47DE-A237-AAF281E5FD51}" type="slidenum">
              <a:rPr lang="en-US" smtClean="0"/>
              <a:t>10</a:t>
            </a:fld>
            <a:endParaRPr lang="en-US"/>
          </a:p>
        </p:txBody>
      </p:sp>
    </p:spTree>
    <p:extLst>
      <p:ext uri="{BB962C8B-B14F-4D97-AF65-F5344CB8AC3E}">
        <p14:creationId xmlns:p14="http://schemas.microsoft.com/office/powerpoint/2010/main" val="4169215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Erin</a:t>
            </a:r>
          </a:p>
        </p:txBody>
      </p:sp>
      <p:sp>
        <p:nvSpPr>
          <p:cNvPr id="4" name="Slide Number Placeholder 3"/>
          <p:cNvSpPr>
            <a:spLocks noGrp="1"/>
          </p:cNvSpPr>
          <p:nvPr>
            <p:ph type="sldNum" sz="quarter" idx="5"/>
          </p:nvPr>
        </p:nvSpPr>
        <p:spPr/>
        <p:txBody>
          <a:bodyPr/>
          <a:lstStyle/>
          <a:p>
            <a:fld id="{3CF5128D-62D6-47DE-A237-AAF281E5FD51}" type="slidenum">
              <a:rPr lang="en-US" smtClean="0"/>
              <a:t>11</a:t>
            </a:fld>
            <a:endParaRPr lang="en-US"/>
          </a:p>
        </p:txBody>
      </p:sp>
    </p:spTree>
    <p:extLst>
      <p:ext uri="{BB962C8B-B14F-4D97-AF65-F5344CB8AC3E}">
        <p14:creationId xmlns:p14="http://schemas.microsoft.com/office/powerpoint/2010/main" val="691973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Cheryl</a:t>
            </a:r>
          </a:p>
          <a:p>
            <a:r>
              <a:rPr lang="en-US"/>
              <a:t>Teacher Induction: 12 of the 22 were IHEs.</a:t>
            </a:r>
          </a:p>
          <a:p>
            <a:r>
              <a:rPr lang="en-US"/>
              <a:t>PASC: 8 IHEs (incl. Mills); 3 LEAs (incl. Selma USD, which closed)</a:t>
            </a:r>
          </a:p>
          <a:p>
            <a:r>
              <a:rPr lang="en-US"/>
              <a:t>SS: 2 LEAs; 11 IHEs (4 CSU, 3 UC, 4 Private, incl. Mills &amp; Bard) – approx. 5 Engl, Math, Sci, SS; 3 HE, Music, PE, WL; 2 ITE, Art; 1 Business</a:t>
            </a:r>
          </a:p>
          <a:p>
            <a:r>
              <a:rPr lang="en-US"/>
              <a:t>One DHH program</a:t>
            </a:r>
          </a:p>
          <a:p>
            <a:r>
              <a:rPr lang="en-US"/>
              <a:t>Designated Subj: 2 IHEs closed their CTE programs; the remainder were Special Subjects and Supervision &amp; Coor</a:t>
            </a:r>
          </a:p>
          <a:p>
            <a:r>
              <a:rPr lang="en-US"/>
              <a:t>In 2022-23, 4 institutions closed for a total of 10 programs; 6 at Mills, alone.</a:t>
            </a:r>
          </a:p>
        </p:txBody>
      </p:sp>
      <p:sp>
        <p:nvSpPr>
          <p:cNvPr id="4" name="Slide Number Placeholder 3"/>
          <p:cNvSpPr>
            <a:spLocks noGrp="1"/>
          </p:cNvSpPr>
          <p:nvPr>
            <p:ph type="sldNum" sz="quarter" idx="5"/>
          </p:nvPr>
        </p:nvSpPr>
        <p:spPr/>
        <p:txBody>
          <a:bodyPr/>
          <a:lstStyle/>
          <a:p>
            <a:fld id="{3CF5128D-62D6-47DE-A237-AAF281E5FD51}" type="slidenum">
              <a:rPr lang="en-US" smtClean="0"/>
              <a:t>12</a:t>
            </a:fld>
            <a:endParaRPr lang="en-US"/>
          </a:p>
        </p:txBody>
      </p:sp>
    </p:spTree>
    <p:extLst>
      <p:ext uri="{BB962C8B-B14F-4D97-AF65-F5344CB8AC3E}">
        <p14:creationId xmlns:p14="http://schemas.microsoft.com/office/powerpoint/2010/main" val="40385926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F5128D-62D6-47DE-A237-AAF281E5FD51}" type="slidenum">
              <a:rPr lang="en-US" smtClean="0"/>
              <a:t>13</a:t>
            </a:fld>
            <a:endParaRPr lang="en-US"/>
          </a:p>
        </p:txBody>
      </p:sp>
    </p:spTree>
    <p:extLst>
      <p:ext uri="{BB962C8B-B14F-4D97-AF65-F5344CB8AC3E}">
        <p14:creationId xmlns:p14="http://schemas.microsoft.com/office/powerpoint/2010/main" val="2269505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Erin</a:t>
            </a:r>
          </a:p>
          <a:p>
            <a:r>
              <a:rPr lang="en-US"/>
              <a:t>Bard</a:t>
            </a:r>
          </a:p>
          <a:p>
            <a:r>
              <a:rPr lang="en-US"/>
              <a:t>Holy Names</a:t>
            </a:r>
          </a:p>
          <a:p>
            <a:r>
              <a:rPr lang="en-US"/>
              <a:t>Tustin USD (closed Induction but joined a consortium)</a:t>
            </a:r>
          </a:p>
          <a:p>
            <a:r>
              <a:rPr lang="en-US"/>
              <a:t>Mills (closed but reopening under Northeastern)</a:t>
            </a:r>
          </a:p>
        </p:txBody>
      </p:sp>
      <p:sp>
        <p:nvSpPr>
          <p:cNvPr id="4" name="Slide Number Placeholder 3"/>
          <p:cNvSpPr>
            <a:spLocks noGrp="1"/>
          </p:cNvSpPr>
          <p:nvPr>
            <p:ph type="sldNum" sz="quarter" idx="5"/>
          </p:nvPr>
        </p:nvSpPr>
        <p:spPr/>
        <p:txBody>
          <a:bodyPr/>
          <a:lstStyle/>
          <a:p>
            <a:fld id="{3CF5128D-62D6-47DE-A237-AAF281E5FD51}" type="slidenum">
              <a:rPr lang="en-US" smtClean="0"/>
              <a:t>14</a:t>
            </a:fld>
            <a:endParaRPr lang="en-US"/>
          </a:p>
        </p:txBody>
      </p:sp>
    </p:spTree>
    <p:extLst>
      <p:ext uri="{BB962C8B-B14F-4D97-AF65-F5344CB8AC3E}">
        <p14:creationId xmlns:p14="http://schemas.microsoft.com/office/powerpoint/2010/main" val="2547068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900"/>
              <a:t>Erin</a:t>
            </a:r>
          </a:p>
          <a:p>
            <a:r>
              <a:rPr lang="en-US" sz="2900"/>
              <a:t>21 new institutions have passed through Stage IV</a:t>
            </a:r>
          </a:p>
          <a:p>
            <a:pPr marL="765610" lvl="1" indent="-294465">
              <a:buFont typeface="Arial" panose="020B0604020202020204" pitchFamily="34" charset="0"/>
              <a:buChar char="•"/>
            </a:pPr>
            <a:r>
              <a:rPr lang="en-US" sz="2900"/>
              <a:t>15 LEAs</a:t>
            </a:r>
          </a:p>
          <a:p>
            <a:pPr marL="765610" lvl="1" indent="-294465">
              <a:buFont typeface="Arial" panose="020B0604020202020204" pitchFamily="34" charset="0"/>
              <a:buChar char="•"/>
            </a:pPr>
            <a:r>
              <a:rPr lang="en-US" sz="2900"/>
              <a:t>6 IHEs</a:t>
            </a:r>
          </a:p>
        </p:txBody>
      </p:sp>
      <p:sp>
        <p:nvSpPr>
          <p:cNvPr id="4" name="Slide Number Placeholder 3"/>
          <p:cNvSpPr>
            <a:spLocks noGrp="1"/>
          </p:cNvSpPr>
          <p:nvPr>
            <p:ph type="sldNum" sz="quarter" idx="5"/>
          </p:nvPr>
        </p:nvSpPr>
        <p:spPr/>
        <p:txBody>
          <a:bodyPr/>
          <a:lstStyle/>
          <a:p>
            <a:fld id="{3CF5128D-62D6-47DE-A237-AAF281E5FD51}" type="slidenum">
              <a:rPr lang="en-US" smtClean="0"/>
              <a:t>15</a:t>
            </a:fld>
            <a:endParaRPr lang="en-US"/>
          </a:p>
        </p:txBody>
      </p:sp>
    </p:spTree>
    <p:extLst>
      <p:ext uri="{BB962C8B-B14F-4D97-AF65-F5344CB8AC3E}">
        <p14:creationId xmlns:p14="http://schemas.microsoft.com/office/powerpoint/2010/main" val="2555903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Erin</a:t>
            </a:r>
          </a:p>
          <a:p>
            <a:endParaRPr lang="en-US"/>
          </a:p>
          <a:p>
            <a:r>
              <a:rPr lang="en-US"/>
              <a:t>Of the 21 institutions moving through Stage IV, these programs have been approved by the COA</a:t>
            </a:r>
          </a:p>
        </p:txBody>
      </p:sp>
      <p:sp>
        <p:nvSpPr>
          <p:cNvPr id="4" name="Slide Number Placeholder 3"/>
          <p:cNvSpPr>
            <a:spLocks noGrp="1"/>
          </p:cNvSpPr>
          <p:nvPr>
            <p:ph type="sldNum" sz="quarter" idx="5"/>
          </p:nvPr>
        </p:nvSpPr>
        <p:spPr/>
        <p:txBody>
          <a:bodyPr/>
          <a:lstStyle/>
          <a:p>
            <a:fld id="{3CF5128D-62D6-47DE-A237-AAF281E5FD51}" type="slidenum">
              <a:rPr lang="en-US" smtClean="0"/>
              <a:t>16</a:t>
            </a:fld>
            <a:endParaRPr lang="en-US"/>
          </a:p>
        </p:txBody>
      </p:sp>
    </p:spTree>
    <p:extLst>
      <p:ext uri="{BB962C8B-B14F-4D97-AF65-F5344CB8AC3E}">
        <p14:creationId xmlns:p14="http://schemas.microsoft.com/office/powerpoint/2010/main" val="2437279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900"/>
              <a:t>Erin</a:t>
            </a:r>
          </a:p>
          <a:p>
            <a:r>
              <a:rPr lang="en-US" sz="2900"/>
              <a:t>9 of the 21 have had Provisional Site Visits</a:t>
            </a:r>
          </a:p>
          <a:p>
            <a:pPr marL="765610" lvl="1" indent="-294465">
              <a:buFont typeface="Arial" panose="020B0604020202020204" pitchFamily="34" charset="0"/>
              <a:buChar char="•"/>
            </a:pPr>
            <a:r>
              <a:rPr lang="en-US" sz="2900"/>
              <a:t>6 LEAs</a:t>
            </a:r>
          </a:p>
          <a:p>
            <a:pPr marL="765610" lvl="1" indent="-294465">
              <a:buFont typeface="Arial" panose="020B0604020202020204" pitchFamily="34" charset="0"/>
              <a:buChar char="•"/>
            </a:pPr>
            <a:r>
              <a:rPr lang="en-US" sz="2900"/>
              <a:t>3 IHEs</a:t>
            </a:r>
          </a:p>
          <a:p>
            <a:pPr marL="0" lvl="1"/>
            <a:r>
              <a:rPr lang="en-US" sz="2900"/>
              <a:t>1 Provisional Site Visit in 2023-24 (Alameda COE – CTE &amp; CASC)</a:t>
            </a:r>
          </a:p>
          <a:p>
            <a:pPr marL="0" lvl="1"/>
            <a:r>
              <a:rPr lang="en-US" sz="2900"/>
              <a:t>8 Provisional Site Visits in 2024-25 (2 Prelim MS, 6 TIP)</a:t>
            </a:r>
          </a:p>
        </p:txBody>
      </p:sp>
      <p:sp>
        <p:nvSpPr>
          <p:cNvPr id="4" name="Slide Number Placeholder 3"/>
          <p:cNvSpPr>
            <a:spLocks noGrp="1"/>
          </p:cNvSpPr>
          <p:nvPr>
            <p:ph type="sldNum" sz="quarter" idx="5"/>
          </p:nvPr>
        </p:nvSpPr>
        <p:spPr/>
        <p:txBody>
          <a:bodyPr/>
          <a:lstStyle/>
          <a:p>
            <a:fld id="{3CF5128D-62D6-47DE-A237-AAF281E5FD51}" type="slidenum">
              <a:rPr lang="en-US" smtClean="0"/>
              <a:t>17</a:t>
            </a:fld>
            <a:endParaRPr lang="en-US"/>
          </a:p>
        </p:txBody>
      </p:sp>
    </p:spTree>
    <p:extLst>
      <p:ext uri="{BB962C8B-B14F-4D97-AF65-F5344CB8AC3E}">
        <p14:creationId xmlns:p14="http://schemas.microsoft.com/office/powerpoint/2010/main" val="25659428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Cheryl – High level</a:t>
            </a:r>
          </a:p>
        </p:txBody>
      </p:sp>
      <p:sp>
        <p:nvSpPr>
          <p:cNvPr id="4" name="Slide Number Placeholder 3"/>
          <p:cNvSpPr>
            <a:spLocks noGrp="1"/>
          </p:cNvSpPr>
          <p:nvPr>
            <p:ph type="sldNum" sz="quarter" idx="5"/>
          </p:nvPr>
        </p:nvSpPr>
        <p:spPr/>
        <p:txBody>
          <a:bodyPr/>
          <a:lstStyle/>
          <a:p>
            <a:fld id="{3CF5128D-62D6-47DE-A237-AAF281E5FD51}" type="slidenum">
              <a:rPr lang="en-US" smtClean="0"/>
              <a:t>18</a:t>
            </a:fld>
            <a:endParaRPr lang="en-US"/>
          </a:p>
        </p:txBody>
      </p:sp>
    </p:spTree>
    <p:extLst>
      <p:ext uri="{BB962C8B-B14F-4D97-AF65-F5344CB8AC3E}">
        <p14:creationId xmlns:p14="http://schemas.microsoft.com/office/powerpoint/2010/main" val="30938628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Cheryl – High level – make sure to hit last two bullets </a:t>
            </a:r>
          </a:p>
        </p:txBody>
      </p:sp>
      <p:sp>
        <p:nvSpPr>
          <p:cNvPr id="4" name="Slide Number Placeholder 3"/>
          <p:cNvSpPr>
            <a:spLocks noGrp="1"/>
          </p:cNvSpPr>
          <p:nvPr>
            <p:ph type="sldNum" sz="quarter" idx="5"/>
          </p:nvPr>
        </p:nvSpPr>
        <p:spPr/>
        <p:txBody>
          <a:bodyPr/>
          <a:lstStyle/>
          <a:p>
            <a:fld id="{3CF5128D-62D6-47DE-A237-AAF281E5FD51}" type="slidenum">
              <a:rPr lang="en-US" smtClean="0"/>
              <a:t>19</a:t>
            </a:fld>
            <a:endParaRPr lang="en-US"/>
          </a:p>
        </p:txBody>
      </p:sp>
    </p:spTree>
    <p:extLst>
      <p:ext uri="{BB962C8B-B14F-4D97-AF65-F5344CB8AC3E}">
        <p14:creationId xmlns:p14="http://schemas.microsoft.com/office/powerpoint/2010/main" val="4026033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Bob/Katrine</a:t>
            </a:r>
          </a:p>
        </p:txBody>
      </p:sp>
      <p:sp>
        <p:nvSpPr>
          <p:cNvPr id="4" name="Slide Number Placeholder 3"/>
          <p:cNvSpPr>
            <a:spLocks noGrp="1"/>
          </p:cNvSpPr>
          <p:nvPr>
            <p:ph type="sldNum" sz="quarter" idx="5"/>
          </p:nvPr>
        </p:nvSpPr>
        <p:spPr/>
        <p:txBody>
          <a:bodyPr/>
          <a:lstStyle/>
          <a:p>
            <a:fld id="{3CF5128D-62D6-47DE-A237-AAF281E5FD51}" type="slidenum">
              <a:rPr lang="en-US" smtClean="0"/>
              <a:t>2</a:t>
            </a:fld>
            <a:endParaRPr lang="en-US"/>
          </a:p>
        </p:txBody>
      </p:sp>
    </p:spTree>
    <p:extLst>
      <p:ext uri="{BB962C8B-B14F-4D97-AF65-F5344CB8AC3E}">
        <p14:creationId xmlns:p14="http://schemas.microsoft.com/office/powerpoint/2010/main" val="4775432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Bob/Katrine</a:t>
            </a:r>
          </a:p>
          <a:p>
            <a:r>
              <a:rPr lang="en-US" dirty="0"/>
              <a:t>Open opportunity to say whatever you want about the system, improvements made, etc.</a:t>
            </a:r>
          </a:p>
        </p:txBody>
      </p:sp>
      <p:sp>
        <p:nvSpPr>
          <p:cNvPr id="4" name="Slide Number Placeholder 3"/>
          <p:cNvSpPr>
            <a:spLocks noGrp="1"/>
          </p:cNvSpPr>
          <p:nvPr>
            <p:ph type="sldNum" sz="quarter" idx="5"/>
          </p:nvPr>
        </p:nvSpPr>
        <p:spPr/>
        <p:txBody>
          <a:bodyPr/>
          <a:lstStyle/>
          <a:p>
            <a:fld id="{3CF5128D-62D6-47DE-A237-AAF281E5FD51}" type="slidenum">
              <a:rPr lang="en-US" smtClean="0"/>
              <a:t>20</a:t>
            </a:fld>
            <a:endParaRPr lang="en-US"/>
          </a:p>
        </p:txBody>
      </p:sp>
    </p:spTree>
    <p:extLst>
      <p:ext uri="{BB962C8B-B14F-4D97-AF65-F5344CB8AC3E}">
        <p14:creationId xmlns:p14="http://schemas.microsoft.com/office/powerpoint/2010/main" val="3023929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Cheryl</a:t>
            </a:r>
          </a:p>
        </p:txBody>
      </p:sp>
      <p:sp>
        <p:nvSpPr>
          <p:cNvPr id="4" name="Slide Number Placeholder 3"/>
          <p:cNvSpPr>
            <a:spLocks noGrp="1"/>
          </p:cNvSpPr>
          <p:nvPr>
            <p:ph type="sldNum" sz="quarter" idx="5"/>
          </p:nvPr>
        </p:nvSpPr>
        <p:spPr/>
        <p:txBody>
          <a:bodyPr/>
          <a:lstStyle/>
          <a:p>
            <a:fld id="{3CF5128D-62D6-47DE-A237-AAF281E5FD51}" type="slidenum">
              <a:rPr lang="en-US" smtClean="0"/>
              <a:t>3</a:t>
            </a:fld>
            <a:endParaRPr lang="en-US"/>
          </a:p>
        </p:txBody>
      </p:sp>
    </p:spTree>
    <p:extLst>
      <p:ext uri="{BB962C8B-B14F-4D97-AF65-F5344CB8AC3E}">
        <p14:creationId xmlns:p14="http://schemas.microsoft.com/office/powerpoint/2010/main" val="3610228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Cheryl</a:t>
            </a:r>
          </a:p>
        </p:txBody>
      </p:sp>
      <p:sp>
        <p:nvSpPr>
          <p:cNvPr id="4" name="Slide Number Placeholder 3"/>
          <p:cNvSpPr>
            <a:spLocks noGrp="1"/>
          </p:cNvSpPr>
          <p:nvPr>
            <p:ph type="sldNum" sz="quarter" idx="5"/>
          </p:nvPr>
        </p:nvSpPr>
        <p:spPr/>
        <p:txBody>
          <a:bodyPr/>
          <a:lstStyle/>
          <a:p>
            <a:fld id="{3CF5128D-62D6-47DE-A237-AAF281E5FD51}" type="slidenum">
              <a:rPr lang="en-US" smtClean="0"/>
              <a:t>4</a:t>
            </a:fld>
            <a:endParaRPr lang="en-US"/>
          </a:p>
        </p:txBody>
      </p:sp>
    </p:spTree>
    <p:extLst>
      <p:ext uri="{BB962C8B-B14F-4D97-AF65-F5344CB8AC3E}">
        <p14:creationId xmlns:p14="http://schemas.microsoft.com/office/powerpoint/2010/main" val="191332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Bob/Katrine</a:t>
            </a:r>
          </a:p>
        </p:txBody>
      </p:sp>
      <p:sp>
        <p:nvSpPr>
          <p:cNvPr id="4" name="Slide Number Placeholder 3"/>
          <p:cNvSpPr>
            <a:spLocks noGrp="1"/>
          </p:cNvSpPr>
          <p:nvPr>
            <p:ph type="sldNum" sz="quarter" idx="5"/>
          </p:nvPr>
        </p:nvSpPr>
        <p:spPr/>
        <p:txBody>
          <a:bodyPr/>
          <a:lstStyle/>
          <a:p>
            <a:fld id="{3CF5128D-62D6-47DE-A237-AAF281E5FD51}" type="slidenum">
              <a:rPr lang="en-US" smtClean="0"/>
              <a:t>5</a:t>
            </a:fld>
            <a:endParaRPr lang="en-US"/>
          </a:p>
        </p:txBody>
      </p:sp>
    </p:spTree>
    <p:extLst>
      <p:ext uri="{BB962C8B-B14F-4D97-AF65-F5344CB8AC3E}">
        <p14:creationId xmlns:p14="http://schemas.microsoft.com/office/powerpoint/2010/main" val="1334697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Bob/Katrine</a:t>
            </a:r>
          </a:p>
          <a:p>
            <a:r>
              <a:rPr lang="en-US" dirty="0"/>
              <a:t>Wanted to look back over the past 5 years to see what the trends were</a:t>
            </a:r>
          </a:p>
          <a:p>
            <a:r>
              <a:rPr lang="en-US" dirty="0"/>
              <a:t>Relatively consistent – with 3 of the past 5 years hovering around 84/85% getting full accreditation.  Two of the years saw a higher number of stipulations with 18-19 seeing 29 percent with </a:t>
            </a:r>
            <a:r>
              <a:rPr lang="en-US" dirty="0" err="1"/>
              <a:t>stips</a:t>
            </a:r>
            <a:r>
              <a:rPr lang="en-US" dirty="0"/>
              <a:t> and 21-22, 33%. </a:t>
            </a:r>
          </a:p>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6</a:t>
            </a:fld>
            <a:endParaRPr lang="en-US"/>
          </a:p>
        </p:txBody>
      </p:sp>
    </p:spTree>
    <p:extLst>
      <p:ext uri="{BB962C8B-B14F-4D97-AF65-F5344CB8AC3E}">
        <p14:creationId xmlns:p14="http://schemas.microsoft.com/office/powerpoint/2010/main" val="4271794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Bob/Katrine</a:t>
            </a:r>
          </a:p>
          <a:p>
            <a:r>
              <a:rPr lang="en-US" dirty="0"/>
              <a:t>This chart is just an example of areas where we are seeing some trends around the standards findings themselves.  With prelim teacher programs this year, by far, stipulations were around clinical practice.</a:t>
            </a:r>
          </a:p>
          <a:p>
            <a:r>
              <a:rPr lang="en-US" dirty="0"/>
              <a:t>With teacher induction, the most predominant findings were around the mentors.  Feel free to share anything from your perspective on findings in general.</a:t>
            </a:r>
          </a:p>
        </p:txBody>
      </p:sp>
      <p:sp>
        <p:nvSpPr>
          <p:cNvPr id="4" name="Slide Number Placeholder 3"/>
          <p:cNvSpPr>
            <a:spLocks noGrp="1"/>
          </p:cNvSpPr>
          <p:nvPr>
            <p:ph type="sldNum" sz="quarter" idx="5"/>
          </p:nvPr>
        </p:nvSpPr>
        <p:spPr/>
        <p:txBody>
          <a:bodyPr/>
          <a:lstStyle/>
          <a:p>
            <a:fld id="{3CF5128D-62D6-47DE-A237-AAF281E5FD51}" type="slidenum">
              <a:rPr lang="en-US" smtClean="0"/>
              <a:t>7</a:t>
            </a:fld>
            <a:endParaRPr lang="en-US"/>
          </a:p>
        </p:txBody>
      </p:sp>
    </p:spTree>
    <p:extLst>
      <p:ext uri="{BB962C8B-B14F-4D97-AF65-F5344CB8AC3E}">
        <p14:creationId xmlns:p14="http://schemas.microsoft.com/office/powerpoint/2010/main" val="1028214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Bob/Katrine</a:t>
            </a:r>
          </a:p>
          <a:p>
            <a:r>
              <a:rPr lang="en-US" dirty="0"/>
              <a:t>One of our most important responsibilities is to ensure that when findings are made, that there is follow up to ensure that programs have taken action to address the concerns or issues.</a:t>
            </a:r>
          </a:p>
          <a:p>
            <a:r>
              <a:rPr lang="en-US" dirty="0"/>
              <a:t>This chart shows the follow up we did last year on the institutions that had site visits the year prior (2021-22) where there were required follow up activities – even if an institution gets full accreditation, there may be a required 7</a:t>
            </a:r>
            <a:r>
              <a:rPr lang="en-US" baseline="30000" dirty="0"/>
              <a:t>th</a:t>
            </a:r>
            <a:r>
              <a:rPr lang="en-US" dirty="0"/>
              <a:t> year report to follow up on one or two issues where there may have been a met with concern.  If an institution has stipulations, there is always at least a mandated one year out report, but in recent years, the COA is following up much more closely than ever before, requiring reports quarterly or mid year before the final year out report. This helps us ensure that programs are not delaying and also providing them with support and encouragement on the steps they are taking to address the concerns.</a:t>
            </a:r>
          </a:p>
        </p:txBody>
      </p:sp>
      <p:sp>
        <p:nvSpPr>
          <p:cNvPr id="4" name="Slide Number Placeholder 3"/>
          <p:cNvSpPr>
            <a:spLocks noGrp="1"/>
          </p:cNvSpPr>
          <p:nvPr>
            <p:ph type="sldNum" sz="quarter" idx="5"/>
          </p:nvPr>
        </p:nvSpPr>
        <p:spPr/>
        <p:txBody>
          <a:bodyPr/>
          <a:lstStyle/>
          <a:p>
            <a:fld id="{3CF5128D-62D6-47DE-A237-AAF281E5FD51}" type="slidenum">
              <a:rPr lang="en-US" smtClean="0"/>
              <a:t>8</a:t>
            </a:fld>
            <a:endParaRPr lang="en-US"/>
          </a:p>
        </p:txBody>
      </p:sp>
    </p:spTree>
    <p:extLst>
      <p:ext uri="{BB962C8B-B14F-4D97-AF65-F5344CB8AC3E}">
        <p14:creationId xmlns:p14="http://schemas.microsoft.com/office/powerpoint/2010/main" val="1054512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Erin - This would be covered quickly.  There has been a significant drop this past year in new programs.  With the new PK3 credential anticipated this coming year, we expect these numbers to tick up this year. There are 16 programs currently in some phase of the review process, with another 13 that have formally signaled their intent to submit program submissions for approval.</a:t>
            </a:r>
          </a:p>
        </p:txBody>
      </p:sp>
      <p:sp>
        <p:nvSpPr>
          <p:cNvPr id="4" name="Slide Number Placeholder 3"/>
          <p:cNvSpPr>
            <a:spLocks noGrp="1"/>
          </p:cNvSpPr>
          <p:nvPr>
            <p:ph type="sldNum" sz="quarter" idx="5"/>
          </p:nvPr>
        </p:nvSpPr>
        <p:spPr/>
        <p:txBody>
          <a:bodyPr/>
          <a:lstStyle/>
          <a:p>
            <a:fld id="{3CF5128D-62D6-47DE-A237-AAF281E5FD51}" type="slidenum">
              <a:rPr lang="en-US" smtClean="0"/>
              <a:t>9</a:t>
            </a:fld>
            <a:endParaRPr lang="en-US"/>
          </a:p>
        </p:txBody>
      </p:sp>
    </p:spTree>
    <p:extLst>
      <p:ext uri="{BB962C8B-B14F-4D97-AF65-F5344CB8AC3E}">
        <p14:creationId xmlns:p14="http://schemas.microsoft.com/office/powerpoint/2010/main" val="2211250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H1">
    <p:spTree>
      <p:nvGrpSpPr>
        <p:cNvPr id="1" name=""/>
        <p:cNvGrpSpPr/>
        <p:nvPr/>
      </p:nvGrpSpPr>
      <p:grpSpPr>
        <a:xfrm>
          <a:off x="0" y="0"/>
          <a:ext cx="0" cy="0"/>
          <a:chOff x="0" y="0"/>
          <a:chExt cx="0" cy="0"/>
        </a:xfrm>
      </p:grpSpPr>
      <p:sp>
        <p:nvSpPr>
          <p:cNvPr id="7" name="Rectangle 6"/>
          <p:cNvSpPr/>
          <p:nvPr userDrawn="1"/>
        </p:nvSpPr>
        <p:spPr>
          <a:xfrm>
            <a:off x="3175" y="6400800"/>
            <a:ext cx="12188825" cy="457200"/>
          </a:xfrm>
          <a:prstGeom prst="rect">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8" name="Rectangle 7"/>
          <p:cNvSpPr/>
          <p:nvPr/>
        </p:nvSpPr>
        <p:spPr>
          <a:xfrm>
            <a:off x="15" y="6334316"/>
            <a:ext cx="12188825" cy="64008"/>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97280" y="758952"/>
            <a:ext cx="7058429" cy="2919411"/>
          </a:xfrm>
        </p:spPr>
        <p:txBody>
          <a:bodyPr anchor="b">
            <a:normAutofit/>
          </a:bodyPr>
          <a:lstStyle>
            <a:lvl1pPr algn="l">
              <a:lnSpc>
                <a:spcPct val="85000"/>
              </a:lnSpc>
              <a:defRPr sz="5000" b="0" i="0" spc="-50" baseline="0">
                <a:solidFill>
                  <a:srgbClr val="1A3763"/>
                </a:solidFill>
                <a:latin typeface="Calibri Light" panose="020F0302020204030204" pitchFamily="34" charset="0"/>
                <a:cs typeface="Calibri Light" panose="020F0302020204030204" pitchFamily="34" charset="0"/>
              </a:defRPr>
            </a:lvl1pPr>
          </a:lstStyle>
          <a:p>
            <a:r>
              <a:rPr lang="en-US" sz="5000" b="1">
                <a:solidFill>
                  <a:srgbClr val="1A3763"/>
                </a:solidFill>
              </a:rPr>
              <a:t>Presentation Title</a:t>
            </a:r>
            <a:br>
              <a:rPr lang="en-US" sz="5000" b="1">
                <a:solidFill>
                  <a:srgbClr val="1A3763"/>
                </a:solidFill>
              </a:rPr>
            </a:br>
            <a:r>
              <a:rPr lang="en-US" sz="5000" b="1">
                <a:solidFill>
                  <a:srgbClr val="1A3763"/>
                </a:solidFill>
              </a:rPr>
              <a:t>(adjust size as needed)</a:t>
            </a:r>
            <a:br>
              <a:rPr lang="en-US" sz="5000" b="1">
                <a:solidFill>
                  <a:srgbClr val="1A3763"/>
                </a:solidFill>
              </a:rPr>
            </a:br>
            <a:r>
              <a:rPr lang="en-US" sz="5000" b="1">
                <a:solidFill>
                  <a:srgbClr val="1A3763"/>
                </a:solidFill>
              </a:rPr>
              <a:t>Title Slide – Heading Level 1</a:t>
            </a:r>
            <a:endParaRPr lang="en-US"/>
          </a:p>
        </p:txBody>
      </p:sp>
      <p:sp>
        <p:nvSpPr>
          <p:cNvPr id="3" name="Subtitle 2"/>
          <p:cNvSpPr>
            <a:spLocks noGrp="1"/>
          </p:cNvSpPr>
          <p:nvPr>
            <p:ph type="subTitle" idx="1" hasCustomPrompt="1"/>
          </p:nvPr>
        </p:nvSpPr>
        <p:spPr>
          <a:xfrm>
            <a:off x="1097280" y="4361689"/>
            <a:ext cx="10058400" cy="1889679"/>
          </a:xfrm>
        </p:spPr>
        <p:txBody>
          <a:bodyPr lIns="91440" rIns="91440">
            <a:normAutofit/>
          </a:bodyPr>
          <a:lstStyle>
            <a:lvl1pPr marL="0" indent="0" algn="l">
              <a:lnSpc>
                <a:spcPct val="100000"/>
              </a:lnSpc>
              <a:spcAft>
                <a:spcPts val="1200"/>
              </a:spcAft>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marL="0" marR="0" lvl="0" indent="0" algn="l" defTabSz="914400" rtl="0" eaLnBrk="1" fontAlgn="auto" latinLnBrk="0" hangingPunct="1">
              <a:lnSpc>
                <a:spcPct val="150000"/>
              </a:lnSpc>
              <a:spcBef>
                <a:spcPts val="1200"/>
              </a:spcBef>
              <a:spcAft>
                <a:spcPts val="0"/>
              </a:spcAft>
              <a:buClr>
                <a:schemeClr val="accent1"/>
              </a:buClr>
              <a:buSzPct val="100000"/>
              <a:buFont typeface="Calibri" panose="020F0502020204030204" pitchFamily="34" charset="0"/>
              <a:buNone/>
              <a:tabLst/>
              <a:defRPr/>
            </a:pPr>
            <a:r>
              <a:rPr lang="en-US">
                <a:solidFill>
                  <a:schemeClr val="tx1"/>
                </a:solidFill>
                <a:latin typeface="+mn-lt"/>
              </a:rPr>
              <a:t>Subtitle/ Presenter Names/ Date                                      (Font: Calibri, All Caps, minimum 24pt)                                  </a:t>
            </a:r>
            <a:r>
              <a:rPr lang="en-US"/>
              <a:t>Do not duplicate - the first slide serves as Heading Level 1.</a:t>
            </a:r>
          </a:p>
          <a:p>
            <a:endParaRPr lang="en-US">
              <a:solidFill>
                <a:schemeClr val="tx1"/>
              </a:solidFill>
              <a:latin typeface="+mn-lt"/>
            </a:endParaRP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3097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H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97280" y="199505"/>
            <a:ext cx="10058400" cy="1429786"/>
          </a:xfrm>
        </p:spPr>
        <p:txBody>
          <a:bodyPr/>
          <a:lstStyle>
            <a:lvl1pPr>
              <a:defRPr>
                <a:solidFill>
                  <a:srgbClr val="003366"/>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lang="en-US">
                <a:solidFill>
                  <a:srgbClr val="1A3763"/>
                </a:solidFill>
              </a:rPr>
              <a:t>Slide Title Here (adjust size as needed)</a:t>
            </a:r>
            <a:br>
              <a:rPr lang="en-US">
                <a:solidFill>
                  <a:srgbClr val="1A3763"/>
                </a:solidFill>
              </a:rPr>
            </a:br>
            <a:r>
              <a:rPr lang="en-US"/>
              <a:t>Title &amp; Content Slide – Heading Level 2</a:t>
            </a:r>
          </a:p>
        </p:txBody>
      </p:sp>
      <p:sp>
        <p:nvSpPr>
          <p:cNvPr id="6" name="Slide Number Placeholder 5"/>
          <p:cNvSpPr>
            <a:spLocks noGrp="1"/>
          </p:cNvSpPr>
          <p:nvPr>
            <p:ph type="sldNum" sz="quarter" idx="12"/>
          </p:nvPr>
        </p:nvSpPr>
        <p:spPr>
          <a:xfrm>
            <a:off x="10698474"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a:p>
        </p:txBody>
      </p:sp>
      <p:sp>
        <p:nvSpPr>
          <p:cNvPr id="5" name="Content Placeholder 2">
            <a:extLst>
              <a:ext uri="{FF2B5EF4-FFF2-40B4-BE49-F238E27FC236}">
                <a16:creationId xmlns:a16="http://schemas.microsoft.com/office/drawing/2014/main" id="{B5BD892F-C1C8-4888-AFA4-24722CC19B2B}"/>
              </a:ext>
            </a:extLst>
          </p:cNvPr>
          <p:cNvSpPr>
            <a:spLocks noGrp="1"/>
          </p:cNvSpPr>
          <p:nvPr>
            <p:ph sz="half" idx="1" hasCustomPrompt="1"/>
          </p:nvPr>
        </p:nvSpPr>
        <p:spPr>
          <a:xfrm>
            <a:off x="1097278" y="1845734"/>
            <a:ext cx="10058400" cy="4023360"/>
          </a:xfrm>
        </p:spPr>
        <p:txBody>
          <a:bodyPr/>
          <a:lstStyle>
            <a:lvl1pPr marL="182880">
              <a:lnSpc>
                <a:spcPct val="100000"/>
              </a:lnSpc>
              <a:buClr>
                <a:schemeClr val="tx1"/>
              </a:buClr>
              <a:buFont typeface="Arial" panose="020B0604020202020204" pitchFamily="34" charset="0"/>
              <a:buChar char="•"/>
              <a:defRPr sz="2400"/>
            </a:lvl1pPr>
            <a:lvl2pPr>
              <a:lnSpc>
                <a:spcPct val="100000"/>
              </a:lnSpc>
              <a:buClrTx/>
              <a:buFont typeface="Arial" panose="020B0604020202020204" pitchFamily="34" charset="0"/>
              <a:buChar char="•"/>
              <a:defRPr sz="2000"/>
            </a:lvl2pPr>
            <a:lvl3pPr>
              <a:lnSpc>
                <a:spcPct val="100000"/>
              </a:lnSpc>
              <a:buClrTx/>
              <a:buFont typeface="Arial" panose="020B0604020202020204" pitchFamily="34" charset="0"/>
              <a:buChar char="•"/>
              <a:defRPr sz="1800"/>
            </a:lvl3pPr>
            <a:lvl4pPr>
              <a:lnSpc>
                <a:spcPct val="100000"/>
              </a:lnSpc>
              <a:buClrTx/>
              <a:buFont typeface="Arial" panose="020B0604020202020204" pitchFamily="34" charset="0"/>
              <a:buChar char="•"/>
              <a:defRPr sz="1600"/>
            </a:lvl4pPr>
            <a:lvl5pPr>
              <a:lnSpc>
                <a:spcPct val="100000"/>
              </a:lnSpc>
              <a:buClrTx/>
              <a:buFont typeface="Arial" panose="020B0604020202020204" pitchFamily="34" charset="0"/>
              <a:buChar char="•"/>
              <a:defRPr/>
            </a:lvl5pPr>
          </a:lstStyle>
          <a:p>
            <a:pPr>
              <a:lnSpc>
                <a:spcPct val="100000"/>
              </a:lnSpc>
              <a:spcBef>
                <a:spcPts val="0"/>
              </a:spcBef>
              <a:spcAft>
                <a:spcPts val="1200"/>
              </a:spcAft>
              <a:buClrTx/>
              <a:buFont typeface="Arial" panose="020B0604020202020204" pitchFamily="34" charset="0"/>
              <a:buChar char="•"/>
            </a:pPr>
            <a:r>
              <a:rPr lang="en-US" sz="2400">
                <a:solidFill>
                  <a:schemeClr val="tx1"/>
                </a:solidFill>
              </a:rPr>
              <a:t>Bullet Text Here (minimum 24pt font size)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681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New Section Header - H2">
    <p:bg>
      <p:bgPr>
        <a:solidFill>
          <a:schemeClr val="bg1"/>
        </a:solidFill>
        <a:effectLst/>
      </p:bgPr>
    </p:bg>
    <p:spTree>
      <p:nvGrpSpPr>
        <p:cNvPr id="1" name=""/>
        <p:cNvGrpSpPr/>
        <p:nvPr/>
      </p:nvGrpSpPr>
      <p:grpSpPr>
        <a:xfrm>
          <a:off x="0" y="0"/>
          <a:ext cx="0" cy="0"/>
          <a:chOff x="0" y="0"/>
          <a:chExt cx="0" cy="0"/>
        </a:xfrm>
      </p:grpSpPr>
      <p:pic>
        <p:nvPicPr>
          <p:cNvPr id="4" name="Content Placeholder 4" descr="California Commission on Teacher Credentialing seal">
            <a:extLst>
              <a:ext uri="{FF2B5EF4-FFF2-40B4-BE49-F238E27FC236}">
                <a16:creationId xmlns:a16="http://schemas.microsoft.com/office/drawing/2014/main" id="{6DFFA342-F737-466A-8C27-0F316FD694D4}"/>
              </a:ext>
            </a:extLst>
          </p:cNvPr>
          <p:cNvPicPr>
            <a:picLocks noChangeAspect="1"/>
          </p:cNvPicPr>
          <p:nvPr userDrawn="1"/>
        </p:nvPicPr>
        <p:blipFill>
          <a:blip r:embed="rId2">
            <a:alphaModFix amt="84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98540" y="5281466"/>
            <a:ext cx="950976" cy="950976"/>
          </a:xfrm>
          <a:prstGeom prst="rect">
            <a:avLst/>
          </a:prstGeom>
        </p:spPr>
      </p:pic>
      <p:sp>
        <p:nvSpPr>
          <p:cNvPr id="7" name="Rectangle 6"/>
          <p:cNvSpPr/>
          <p:nvPr/>
        </p:nvSpPr>
        <p:spPr>
          <a:xfrm>
            <a:off x="3175" y="6400800"/>
            <a:ext cx="12188825" cy="457200"/>
          </a:xfrm>
          <a:prstGeom prst="rect">
            <a:avLst/>
          </a:prstGeom>
          <a:solidFill>
            <a:srgbClr val="1A376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1097280" y="207820"/>
            <a:ext cx="10058400" cy="1429784"/>
          </a:xfrm>
        </p:spPr>
        <p:txBody>
          <a:bodyPr anchor="b" anchorCtr="0">
            <a:normAutofit/>
          </a:bodyPr>
          <a:lstStyle>
            <a:lvl1pPr>
              <a:lnSpc>
                <a:spcPct val="85000"/>
              </a:lnSpc>
              <a:defRPr sz="4800" b="0">
                <a:solidFill>
                  <a:srgbClr val="1A3763"/>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br>
              <a:rPr lang="en-US">
                <a:solidFill>
                  <a:srgbClr val="1A3763"/>
                </a:solidFill>
              </a:rPr>
            </a:br>
            <a:r>
              <a:rPr lang="en-US">
                <a:solidFill>
                  <a:srgbClr val="1A3763"/>
                </a:solidFill>
              </a:rPr>
              <a:t>Slide Title Here (adjust size as needed)</a:t>
            </a:r>
            <a:br>
              <a:rPr lang="en-US">
                <a:solidFill>
                  <a:srgbClr val="1A3763"/>
                </a:solidFill>
              </a:rPr>
            </a:br>
            <a:r>
              <a:rPr lang="en-US"/>
              <a:t>Section Header Slide – Heading Level 2</a:t>
            </a:r>
          </a:p>
        </p:txBody>
      </p:sp>
      <p:sp>
        <p:nvSpPr>
          <p:cNvPr id="6" name="Slide Number Placeholder 5"/>
          <p:cNvSpPr>
            <a:spLocks noGrp="1"/>
          </p:cNvSpPr>
          <p:nvPr>
            <p:ph type="sldNum" sz="quarter" idx="12"/>
          </p:nvPr>
        </p:nvSpPr>
        <p:spPr>
          <a:xfrm>
            <a:off x="10698480"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a:p>
        </p:txBody>
      </p:sp>
      <p:cxnSp>
        <p:nvCxnSpPr>
          <p:cNvPr id="9" name="Straight Connector 8"/>
          <p:cNvCxnSpPr/>
          <p:nvPr/>
        </p:nvCxnSpPr>
        <p:spPr>
          <a:xfrm>
            <a:off x="1199345" y="1733226"/>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4999B559-53A7-46EB-90A5-FA9ABFE6A423}"/>
              </a:ext>
            </a:extLst>
          </p:cNvPr>
          <p:cNvSpPr>
            <a:spLocks noGrp="1"/>
          </p:cNvSpPr>
          <p:nvPr>
            <p:ph sz="half" idx="1" hasCustomPrompt="1"/>
          </p:nvPr>
        </p:nvSpPr>
        <p:spPr>
          <a:xfrm>
            <a:off x="1097278" y="1845734"/>
            <a:ext cx="10058400" cy="4023360"/>
          </a:xfrm>
        </p:spPr>
        <p:txBody>
          <a:bodyPr/>
          <a:lstStyle>
            <a:lvl1pPr marL="182880">
              <a:lnSpc>
                <a:spcPct val="100000"/>
              </a:lnSpc>
              <a:buClr>
                <a:schemeClr val="tx1"/>
              </a:buClr>
              <a:buFont typeface="Arial" panose="020B0604020202020204" pitchFamily="34" charset="0"/>
              <a:buChar char="•"/>
              <a:defRPr sz="2400"/>
            </a:lvl1pPr>
            <a:lvl2pPr>
              <a:lnSpc>
                <a:spcPct val="100000"/>
              </a:lnSpc>
              <a:buClrTx/>
              <a:buFont typeface="Arial" panose="020B0604020202020204" pitchFamily="34" charset="0"/>
              <a:buChar char="•"/>
              <a:defRPr sz="2000"/>
            </a:lvl2pPr>
            <a:lvl3pPr>
              <a:lnSpc>
                <a:spcPct val="100000"/>
              </a:lnSpc>
              <a:buClrTx/>
              <a:buFont typeface="Arial" panose="020B0604020202020204" pitchFamily="34" charset="0"/>
              <a:buChar char="•"/>
              <a:defRPr sz="1800"/>
            </a:lvl3pPr>
            <a:lvl4pPr>
              <a:lnSpc>
                <a:spcPct val="100000"/>
              </a:lnSpc>
              <a:buClrTx/>
              <a:buFont typeface="Arial" panose="020B0604020202020204" pitchFamily="34" charset="0"/>
              <a:buChar char="•"/>
              <a:defRPr sz="1600"/>
            </a:lvl4pPr>
            <a:lvl5pPr>
              <a:lnSpc>
                <a:spcPct val="100000"/>
              </a:lnSpc>
              <a:buClrTx/>
              <a:buFont typeface="Arial" panose="020B0604020202020204" pitchFamily="34" charset="0"/>
              <a:buChar char="•"/>
              <a:defRPr/>
            </a:lvl5pPr>
          </a:lstStyle>
          <a:p>
            <a:pPr>
              <a:lnSpc>
                <a:spcPct val="100000"/>
              </a:lnSpc>
              <a:spcBef>
                <a:spcPts val="0"/>
              </a:spcBef>
              <a:spcAft>
                <a:spcPts val="1200"/>
              </a:spcAft>
              <a:buClrTx/>
              <a:buFont typeface="Arial" panose="020B0604020202020204" pitchFamily="34" charset="0"/>
              <a:buChar char="•"/>
            </a:pPr>
            <a:r>
              <a:rPr lang="en-US" sz="2400">
                <a:solidFill>
                  <a:schemeClr val="tx1"/>
                </a:solidFill>
              </a:rPr>
              <a:t>Bullet Text Here (minimum 24pt font size)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57997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 H2">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1097280" y="286603"/>
            <a:ext cx="10058400" cy="1450757"/>
          </a:xfrm>
        </p:spPr>
        <p:txBody>
          <a:bodyPr/>
          <a:lstStyle>
            <a:lvl1pPr>
              <a:defRPr>
                <a:solidFill>
                  <a:srgbClr val="1A3763"/>
                </a:solidFill>
              </a:defRPr>
            </a:lvl1pPr>
          </a:lstStyle>
          <a:p>
            <a:r>
              <a:rPr lang="en-US"/>
              <a:t>Two Content Slide – Heading Level 2</a:t>
            </a:r>
          </a:p>
        </p:txBody>
      </p:sp>
      <p:sp>
        <p:nvSpPr>
          <p:cNvPr id="3" name="Content Placeholder 2"/>
          <p:cNvSpPr>
            <a:spLocks noGrp="1"/>
          </p:cNvSpPr>
          <p:nvPr>
            <p:ph sz="half" idx="1" hasCustomPrompt="1"/>
          </p:nvPr>
        </p:nvSpPr>
        <p:spPr>
          <a:xfrm>
            <a:off x="1097278" y="1845734"/>
            <a:ext cx="4937760" cy="4023360"/>
          </a:xfrm>
        </p:spPr>
        <p:txBody>
          <a:bodyPr/>
          <a:lstStyle>
            <a:lvl1pPr>
              <a:lnSpc>
                <a:spcPct val="100000"/>
              </a:lnSpc>
              <a:defRPr sz="2400"/>
            </a:lvl1pPr>
            <a:lvl2pPr>
              <a:lnSpc>
                <a:spcPct val="100000"/>
              </a:lnSpc>
              <a:buClrTx/>
              <a:defRPr sz="2000"/>
            </a:lvl2pPr>
            <a:lvl3pPr>
              <a:lnSpc>
                <a:spcPct val="100000"/>
              </a:lnSpc>
              <a:buClrTx/>
              <a:defRPr sz="1800"/>
            </a:lvl3pPr>
            <a:lvl4pPr>
              <a:lnSpc>
                <a:spcPct val="100000"/>
              </a:lnSpc>
              <a:buClrTx/>
              <a:defRPr sz="1600"/>
            </a:lvl4pPr>
            <a:lvl5pPr>
              <a:lnSpc>
                <a:spcPct val="100000"/>
              </a:lnSpc>
              <a:buClrTx/>
              <a:defRPr/>
            </a:lvl5pPr>
          </a:lstStyle>
          <a:p>
            <a:pPr marL="91440" marR="0" lvl="0" indent="-91440" algn="l" defTabSz="914400" rtl="0" eaLnBrk="1" fontAlgn="auto" latinLnBrk="0" hangingPunct="1">
              <a:lnSpc>
                <a:spcPct val="90000"/>
              </a:lnSpc>
              <a:spcBef>
                <a:spcPts val="1200"/>
              </a:spcBef>
              <a:spcAft>
                <a:spcPts val="200"/>
              </a:spcAft>
              <a:buClr>
                <a:schemeClr val="accent1"/>
              </a:buClr>
              <a:buSzPct val="100000"/>
              <a:buFont typeface="Calibri" panose="020F0502020204030204" pitchFamily="34" charset="0"/>
              <a:buChar char=" "/>
              <a:tabLst/>
              <a:defRPr/>
            </a:pPr>
            <a:r>
              <a:rPr lang="en-US"/>
              <a:t>Content #1</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hasCustomPrompt="1"/>
          </p:nvPr>
        </p:nvSpPr>
        <p:spPr>
          <a:xfrm>
            <a:off x="6217920" y="1845735"/>
            <a:ext cx="4937760" cy="4023360"/>
          </a:xfrm>
        </p:spPr>
        <p:txBody>
          <a:bodyPr/>
          <a:lstStyle>
            <a:lvl1pPr>
              <a:lnSpc>
                <a:spcPct val="100000"/>
              </a:lnSpc>
              <a:defRPr sz="2400"/>
            </a:lvl1pPr>
            <a:lvl2pPr>
              <a:lnSpc>
                <a:spcPct val="100000"/>
              </a:lnSpc>
              <a:buClrTx/>
              <a:defRPr sz="2000"/>
            </a:lvl2pPr>
            <a:lvl3pPr>
              <a:lnSpc>
                <a:spcPct val="100000"/>
              </a:lnSpc>
              <a:buClrTx/>
              <a:defRPr sz="1800"/>
            </a:lvl3pPr>
            <a:lvl4pPr>
              <a:lnSpc>
                <a:spcPct val="100000"/>
              </a:lnSpc>
              <a:buClrTx/>
              <a:defRPr sz="1600"/>
            </a:lvl4pPr>
            <a:lvl5pPr>
              <a:lnSpc>
                <a:spcPct val="100000"/>
              </a:lnSpc>
              <a:buClrTx/>
              <a:defRPr/>
            </a:lvl5pPr>
            <a:lvl6pPr>
              <a:buNone/>
              <a:defRPr/>
            </a:lvl6pPr>
          </a:lstStyle>
          <a:p>
            <a:pPr lvl="0"/>
            <a:r>
              <a:rPr lang="en-US"/>
              <a:t>Content #2</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10698480"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a:p>
        </p:txBody>
      </p:sp>
    </p:spTree>
    <p:extLst>
      <p:ext uri="{BB962C8B-B14F-4D97-AF65-F5344CB8AC3E}">
        <p14:creationId xmlns:p14="http://schemas.microsoft.com/office/powerpoint/2010/main" val="345860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 H2">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1097280" y="286603"/>
            <a:ext cx="10058400" cy="1450757"/>
          </a:xfrm>
        </p:spPr>
        <p:txBody>
          <a:bodyPr/>
          <a:lstStyle>
            <a:lvl1pPr>
              <a:defRPr>
                <a:solidFill>
                  <a:srgbClr val="1A3763"/>
                </a:solidFill>
              </a:defRPr>
            </a:lvl1pPr>
          </a:lstStyle>
          <a:p>
            <a:r>
              <a:rPr lang="en-US"/>
              <a:t>Two Content Slide (Comparison) Heading Level 2</a:t>
            </a:r>
          </a:p>
        </p:txBody>
      </p:sp>
      <p:sp>
        <p:nvSpPr>
          <p:cNvPr id="3" name="Text Placeholder 2"/>
          <p:cNvSpPr>
            <a:spLocks noGrp="1"/>
          </p:cNvSpPr>
          <p:nvPr>
            <p:ph type="body" idx="1" hasCustomPrompt="1"/>
          </p:nvPr>
        </p:nvSpPr>
        <p:spPr>
          <a:xfrm>
            <a:off x="1097280" y="1846052"/>
            <a:ext cx="4937760" cy="736282"/>
          </a:xfrm>
        </p:spPr>
        <p:txBody>
          <a:bodyPr lIns="91440" rIns="91440" anchor="ctr">
            <a:normAutofit/>
          </a:bodyPr>
          <a:lstStyle>
            <a:lvl1pPr marL="0" indent="0">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CONTENT #1 title</a:t>
            </a:r>
          </a:p>
        </p:txBody>
      </p:sp>
      <p:sp>
        <p:nvSpPr>
          <p:cNvPr id="4" name="Content Placeholder 3"/>
          <p:cNvSpPr>
            <a:spLocks noGrp="1"/>
          </p:cNvSpPr>
          <p:nvPr>
            <p:ph sz="half" idx="2" hasCustomPrompt="1"/>
          </p:nvPr>
        </p:nvSpPr>
        <p:spPr>
          <a:xfrm>
            <a:off x="1097280" y="2582334"/>
            <a:ext cx="4937760" cy="3378200"/>
          </a:xfrm>
        </p:spPr>
        <p:txBody>
          <a:bodyPr/>
          <a:lstStyle>
            <a:lvl2pPr>
              <a:lnSpc>
                <a:spcPct val="100000"/>
              </a:lnSpc>
              <a:buClrTx/>
              <a:defRPr/>
            </a:lvl2pPr>
            <a:lvl3pPr>
              <a:lnSpc>
                <a:spcPct val="100000"/>
              </a:lnSpc>
              <a:buClrTx/>
              <a:defRPr sz="1600"/>
            </a:lvl3pPr>
            <a:lvl4pPr>
              <a:lnSpc>
                <a:spcPct val="100000"/>
              </a:lnSpc>
              <a:buClrTx/>
              <a:defRPr/>
            </a:lvl4pPr>
            <a:lvl5pPr>
              <a:buClrTx/>
              <a:defRPr/>
            </a:lvl5pPr>
          </a:lstStyle>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hasCustomPrompt="1"/>
          </p:nvPr>
        </p:nvSpPr>
        <p:spPr>
          <a:xfrm>
            <a:off x="6217920" y="1846052"/>
            <a:ext cx="4937760" cy="736282"/>
          </a:xfrm>
        </p:spPr>
        <p:txBody>
          <a:bodyPr lIns="91440" rIns="91440" anchor="ctr">
            <a:normAutofit/>
          </a:bodyPr>
          <a:lstStyle>
            <a:lvl1pPr marL="0" indent="0">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Content #2 title</a:t>
            </a:r>
          </a:p>
        </p:txBody>
      </p:sp>
      <p:sp>
        <p:nvSpPr>
          <p:cNvPr id="6" name="Content Placeholder 5"/>
          <p:cNvSpPr>
            <a:spLocks noGrp="1"/>
          </p:cNvSpPr>
          <p:nvPr>
            <p:ph sz="quarter" idx="4" hasCustomPrompt="1"/>
          </p:nvPr>
        </p:nvSpPr>
        <p:spPr>
          <a:xfrm>
            <a:off x="6217920" y="2582334"/>
            <a:ext cx="4937760" cy="3378200"/>
          </a:xfrm>
        </p:spPr>
        <p:txBody>
          <a:bodyPr/>
          <a:lstStyle>
            <a:lvl2pPr>
              <a:lnSpc>
                <a:spcPct val="100000"/>
              </a:lnSpc>
              <a:buClrTx/>
              <a:defRPr/>
            </a:lvl2pPr>
            <a:lvl3pPr>
              <a:lnSpc>
                <a:spcPct val="100000"/>
              </a:lnSpc>
              <a:buClrTx/>
              <a:defRPr sz="1600"/>
            </a:lvl3pPr>
            <a:lvl4pPr>
              <a:lnSpc>
                <a:spcPct val="100000"/>
              </a:lnSpc>
              <a:buClrTx/>
              <a:defRPr/>
            </a:lvl4pPr>
            <a:lvl5pPr>
              <a:buClrTx/>
              <a:defRPr/>
            </a:lvl5pPr>
          </a:lstStyle>
          <a:p>
            <a:pPr lvl="1"/>
            <a:r>
              <a:rPr lang="en-US"/>
              <a:t>Second level</a:t>
            </a:r>
          </a:p>
          <a:p>
            <a:pPr lvl="2"/>
            <a:r>
              <a:rPr lang="en-US"/>
              <a:t>Third level</a:t>
            </a:r>
          </a:p>
          <a:p>
            <a:pPr lvl="3"/>
            <a:r>
              <a:rPr lang="en-US"/>
              <a:t>Fourth level</a:t>
            </a:r>
          </a:p>
        </p:txBody>
      </p:sp>
      <p:sp>
        <p:nvSpPr>
          <p:cNvPr id="9" name="Slide Number Placeholder 8"/>
          <p:cNvSpPr>
            <a:spLocks noGrp="1"/>
          </p:cNvSpPr>
          <p:nvPr>
            <p:ph type="sldNum" sz="quarter" idx="12"/>
          </p:nvPr>
        </p:nvSpPr>
        <p:spPr>
          <a:xfrm>
            <a:off x="10698480"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a:p>
        </p:txBody>
      </p:sp>
    </p:spTree>
    <p:extLst>
      <p:ext uri="{BB962C8B-B14F-4D97-AF65-F5344CB8AC3E}">
        <p14:creationId xmlns:p14="http://schemas.microsoft.com/office/powerpoint/2010/main" val="1525857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 H2">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1A3763"/>
                </a:solidFill>
              </a:defRPr>
            </a:lvl1pPr>
          </a:lstStyle>
          <a:p>
            <a:r>
              <a:rPr lang="en-US"/>
              <a:t>Title Only Slide (adjust size as needed)</a:t>
            </a:r>
            <a:br>
              <a:rPr lang="en-US"/>
            </a:br>
            <a:r>
              <a:rPr lang="en-US"/>
              <a:t>Heading Level 2 – no content</a:t>
            </a:r>
          </a:p>
        </p:txBody>
      </p:sp>
      <p:sp>
        <p:nvSpPr>
          <p:cNvPr id="5" name="Slide Number Placeholder 4"/>
          <p:cNvSpPr>
            <a:spLocks noGrp="1"/>
          </p:cNvSpPr>
          <p:nvPr>
            <p:ph type="sldNum" sz="quarter" idx="12"/>
          </p:nvPr>
        </p:nvSpPr>
        <p:spPr>
          <a:xfrm>
            <a:off x="10698482"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a:p>
        </p:txBody>
      </p:sp>
    </p:spTree>
    <p:extLst>
      <p:ext uri="{BB962C8B-B14F-4D97-AF65-F5344CB8AC3E}">
        <p14:creationId xmlns:p14="http://schemas.microsoft.com/office/powerpoint/2010/main" val="301352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 No Heading Level">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A376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solidFill>
                <a:srgbClr val="1A3763"/>
              </a:solidFill>
            </a:endParaRPr>
          </a:p>
        </p:txBody>
      </p:sp>
      <p:sp>
        <p:nvSpPr>
          <p:cNvPr id="6" name="Rectangle 5"/>
          <p:cNvSpPr/>
          <p:nvPr/>
        </p:nvSpPr>
        <p:spPr>
          <a:xfrm>
            <a:off x="15" y="6334316"/>
            <a:ext cx="12188825" cy="64008"/>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Slide Number Placeholder 8"/>
          <p:cNvSpPr>
            <a:spLocks noGrp="1"/>
          </p:cNvSpPr>
          <p:nvPr>
            <p:ph type="sldNum" sz="quarter" idx="12"/>
          </p:nvPr>
        </p:nvSpPr>
        <p:spPr>
          <a:xfrm>
            <a:off x="10698482" y="6459785"/>
            <a:ext cx="1312025" cy="365125"/>
          </a:xfrm>
        </p:spPr>
        <p:txBody>
          <a:bodyPr/>
          <a:lstStyle>
            <a:lvl1pPr algn="r">
              <a:defRPr sz="2400">
                <a:solidFill>
                  <a:schemeClr val="bg1"/>
                </a:solidFill>
              </a:defRPr>
            </a:lvl1pPr>
          </a:lstStyle>
          <a:p>
            <a:pPr algn="r"/>
            <a:fld id="{8CF074CD-934D-404A-ACFA-C89B8DACAFC4}" type="slidenum">
              <a:rPr lang="en-US" smtClean="0"/>
              <a:pPr algn="r"/>
              <a:t>‹#›</a:t>
            </a:fld>
            <a:endParaRPr lang="en-US"/>
          </a:p>
        </p:txBody>
      </p:sp>
    </p:spTree>
    <p:extLst>
      <p:ext uri="{BB962C8B-B14F-4D97-AF65-F5344CB8AC3E}">
        <p14:creationId xmlns:p14="http://schemas.microsoft.com/office/powerpoint/2010/main" val="2653869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A376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457200" y="594359"/>
            <a:ext cx="3200400" cy="2286000"/>
          </a:xfrm>
        </p:spPr>
        <p:txBody>
          <a:bodyPr anchor="b">
            <a:normAutofit/>
          </a:bodyPr>
          <a:lstStyle>
            <a:lvl1pPr>
              <a:defRPr sz="4800" b="0">
                <a:solidFill>
                  <a:srgbClr val="FAAC35"/>
                </a:solidFill>
              </a:defRPr>
            </a:lvl1pPr>
          </a:lstStyle>
          <a:p>
            <a:r>
              <a:rPr lang="en-US"/>
              <a:t>Content with Caption</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10698482" y="6459785"/>
            <a:ext cx="1312025" cy="365125"/>
          </a:xfrm>
        </p:spPr>
        <p:txBody>
          <a:bodyPr/>
          <a:lstStyle>
            <a:lvl1pPr>
              <a:defRPr sz="2400">
                <a:solidFill>
                  <a:srgbClr val="1A3763"/>
                </a:solidFill>
              </a:defRPr>
            </a:lvl1pPr>
          </a:lstStyle>
          <a:p>
            <a:fld id="{8CF074CD-934D-404A-ACFA-C89B8DACAFC4}" type="slidenum">
              <a:rPr lang="en-US" smtClean="0"/>
              <a:pPr/>
              <a:t>‹#›</a:t>
            </a:fld>
            <a:endParaRPr lang="en-US">
              <a:solidFill>
                <a:srgbClr val="1A3763"/>
              </a:solidFill>
            </a:endParaRPr>
          </a:p>
        </p:txBody>
      </p:sp>
      <p:sp>
        <p:nvSpPr>
          <p:cNvPr id="10" name="Content Placeholder 2">
            <a:extLst>
              <a:ext uri="{FF2B5EF4-FFF2-40B4-BE49-F238E27FC236}">
                <a16:creationId xmlns:a16="http://schemas.microsoft.com/office/drawing/2014/main" id="{FB76E3E5-7638-44A1-9797-60761A720DED}"/>
              </a:ext>
            </a:extLst>
          </p:cNvPr>
          <p:cNvSpPr>
            <a:spLocks noGrp="1"/>
          </p:cNvSpPr>
          <p:nvPr>
            <p:ph idx="1"/>
          </p:nvPr>
        </p:nvSpPr>
        <p:spPr>
          <a:xfrm>
            <a:off x="4800600" y="731520"/>
            <a:ext cx="6492240" cy="5257800"/>
          </a:xfrm>
        </p:spPr>
        <p:txBody>
          <a:bodyPr/>
          <a:lstStyle>
            <a:lvl1pPr>
              <a:lnSpc>
                <a:spcPct val="100000"/>
              </a:lnSpc>
              <a:defRPr sz="2400"/>
            </a:lvl1pPr>
            <a:lvl2pPr>
              <a:lnSpc>
                <a:spcPct val="100000"/>
              </a:lnSpc>
              <a:buClrTx/>
              <a:defRPr sz="2000"/>
            </a:lvl2pPr>
            <a:lvl3pPr>
              <a:lnSpc>
                <a:spcPct val="100000"/>
              </a:lnSpc>
              <a:buClrTx/>
              <a:defRPr sz="1800"/>
            </a:lvl3pPr>
            <a:lvl4pPr>
              <a:lnSpc>
                <a:spcPct val="100000"/>
              </a:lnSpc>
              <a:buClrTx/>
              <a:defRPr sz="1600"/>
            </a:lvl4pPr>
            <a:lvl5pPr>
              <a:lnSpc>
                <a:spcPct val="100000"/>
              </a:lnSpc>
              <a:buClrTx/>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25618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 H2">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A376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1097280" y="5074920"/>
            <a:ext cx="10113645" cy="822960"/>
          </a:xfrm>
        </p:spPr>
        <p:txBody>
          <a:bodyPr lIns="91440" tIns="0" rIns="91440" bIns="0" anchor="b">
            <a:noAutofit/>
          </a:bodyPr>
          <a:lstStyle>
            <a:lvl1pPr>
              <a:defRPr sz="4800" b="0">
                <a:solidFill>
                  <a:srgbClr val="FAAC35"/>
                </a:solidFill>
              </a:defRPr>
            </a:lvl1pPr>
          </a:lstStyle>
          <a:p>
            <a:r>
              <a:rPr lang="en-US"/>
              <a:t>Picture with Caption – Heading Level 2</a:t>
            </a:r>
          </a:p>
        </p:txBody>
      </p:sp>
      <p:sp>
        <p:nvSpPr>
          <p:cNvPr id="3" name="Picture Placeholder 2"/>
          <p:cNvSpPr>
            <a:spLocks noGrp="1" noChangeAspect="1"/>
          </p:cNvSpPr>
          <p:nvPr>
            <p:ph type="pic" idx="1"/>
          </p:nvPr>
        </p:nvSpPr>
        <p:spPr>
          <a:xfrm>
            <a:off x="15" y="0"/>
            <a:ext cx="12191985" cy="4915076"/>
          </a:xfrm>
          <a:solidFill>
            <a:srgbClr val="B6D8F2"/>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10690167"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a:p>
        </p:txBody>
      </p:sp>
    </p:spTree>
    <p:extLst>
      <p:ext uri="{BB962C8B-B14F-4D97-AF65-F5344CB8AC3E}">
        <p14:creationId xmlns:p14="http://schemas.microsoft.com/office/powerpoint/2010/main" val="1349540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b="0" i="0" u="none"/>
          </a:p>
        </p:txBody>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CF074CD-934D-404A-ACFA-C89B8DACAFC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3B977DAF-E1B2-4B82-A24A-C3842BD94D48}"/>
              </a:ext>
            </a:extLst>
          </p:cNvPr>
          <p:cNvPicPr/>
          <p:nvPr userDrawn="1"/>
        </p:nvPicPr>
        <p:blipFill>
          <a:blip r:embed="rId11">
            <a:alphaModFix amt="76000"/>
            <a:extLst>
              <a:ext uri="{BEBA8EAE-BF5A-486C-A8C5-ECC9F3942E4B}">
                <a14:imgProps xmlns:a14="http://schemas.microsoft.com/office/drawing/2010/main">
                  <a14:imgLayer r:embed="rId12">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98539" y="5276590"/>
            <a:ext cx="951182" cy="951182"/>
          </a:xfrm>
          <a:prstGeom prst="rect">
            <a:avLst/>
          </a:prstGeom>
          <a:noFill/>
          <a:ln>
            <a:noFill/>
          </a:ln>
        </p:spPr>
      </p:pic>
    </p:spTree>
    <p:extLst>
      <p:ext uri="{BB962C8B-B14F-4D97-AF65-F5344CB8AC3E}">
        <p14:creationId xmlns:p14="http://schemas.microsoft.com/office/powerpoint/2010/main" val="17518812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hf hdr="0" ftr="0" dt="0"/>
  <p:txStyles>
    <p:titleStyle>
      <a:lvl1pPr algn="l" defTabSz="914400" rtl="0" eaLnBrk="1" latinLnBrk="0" hangingPunct="1">
        <a:lnSpc>
          <a:spcPct val="85000"/>
        </a:lnSpc>
        <a:spcBef>
          <a:spcPct val="0"/>
        </a:spcBef>
        <a:buNone/>
        <a:defRPr sz="4800" b="0" i="0" u="none" kern="1200" spc="-50" baseline="0">
          <a:solidFill>
            <a:srgbClr val="1A3763"/>
          </a:solidFill>
          <a:latin typeface="Calibri Light" panose="020F0302020204030204" pitchFamily="34" charset="0"/>
          <a:ea typeface="+mj-ea"/>
          <a:cs typeface="Calibri Light" panose="020F0302020204030204" pitchFamily="34" charset="0"/>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400" kern="1200">
          <a:solidFill>
            <a:schemeClr val="tx1"/>
          </a:solidFill>
          <a:latin typeface="+mn-lt"/>
          <a:ea typeface="+mn-ea"/>
          <a:cs typeface="+mn-cs"/>
        </a:defRPr>
      </a:lvl1pPr>
      <a:lvl2pPr marL="384048" indent="-182880" algn="l" defTabSz="914400" rtl="0" eaLnBrk="1" latinLnBrk="0" hangingPunct="1">
        <a:lnSpc>
          <a:spcPct val="100000"/>
        </a:lnSpc>
        <a:spcBef>
          <a:spcPts val="200"/>
        </a:spcBef>
        <a:spcAft>
          <a:spcPts val="400"/>
        </a:spcAft>
        <a:buClr>
          <a:schemeClr val="tx1"/>
        </a:buClr>
        <a:buFont typeface="Calibri" pitchFamily="34" charset="0"/>
        <a:buChar char="◦"/>
        <a:defRPr sz="2000" kern="1200">
          <a:solidFill>
            <a:schemeClr val="tx1"/>
          </a:solidFill>
          <a:latin typeface="+mn-lt"/>
          <a:ea typeface="+mn-ea"/>
          <a:cs typeface="+mn-cs"/>
        </a:defRPr>
      </a:lvl2pPr>
      <a:lvl3pPr marL="566928" indent="-182880" algn="l" defTabSz="914400" rtl="0" eaLnBrk="1" latinLnBrk="0" hangingPunct="1">
        <a:lnSpc>
          <a:spcPct val="100000"/>
        </a:lnSpc>
        <a:spcBef>
          <a:spcPts val="200"/>
        </a:spcBef>
        <a:spcAft>
          <a:spcPts val="400"/>
        </a:spcAft>
        <a:buClr>
          <a:schemeClr val="tx1"/>
        </a:buClr>
        <a:buFont typeface="Calibri" pitchFamily="34" charset="0"/>
        <a:buChar char="◦"/>
        <a:defRPr sz="1800" kern="1200">
          <a:solidFill>
            <a:schemeClr val="tx1"/>
          </a:solidFill>
          <a:latin typeface="+mn-lt"/>
          <a:ea typeface="+mn-ea"/>
          <a:cs typeface="+mn-cs"/>
        </a:defRPr>
      </a:lvl3pPr>
      <a:lvl4pPr marL="749808" indent="-182880" algn="l" defTabSz="914400" rtl="0" eaLnBrk="1" latinLnBrk="0" hangingPunct="1">
        <a:lnSpc>
          <a:spcPct val="100000"/>
        </a:lnSpc>
        <a:spcBef>
          <a:spcPts val="200"/>
        </a:spcBef>
        <a:spcAft>
          <a:spcPts val="400"/>
        </a:spcAft>
        <a:buClr>
          <a:schemeClr val="tx1"/>
        </a:buClr>
        <a:buFont typeface="Calibri" pitchFamily="34" charset="0"/>
        <a:buChar char="◦"/>
        <a:defRPr sz="1600" kern="1200">
          <a:solidFill>
            <a:schemeClr val="tx1"/>
          </a:solidFill>
          <a:latin typeface="+mn-lt"/>
          <a:ea typeface="+mn-ea"/>
          <a:cs typeface="+mn-cs"/>
        </a:defRPr>
      </a:lvl4pPr>
      <a:lvl5pPr marL="932688" indent="-182880" algn="l" defTabSz="914400" rtl="0" eaLnBrk="1" latinLnBrk="0" hangingPunct="1">
        <a:lnSpc>
          <a:spcPct val="100000"/>
        </a:lnSpc>
        <a:spcBef>
          <a:spcPts val="200"/>
        </a:spcBef>
        <a:spcAft>
          <a:spcPts val="400"/>
        </a:spcAft>
        <a:buClr>
          <a:schemeClr val="tx1"/>
        </a:buClr>
        <a:buFont typeface="Calibri" pitchFamily="34" charset="0"/>
        <a:buChar char="◦"/>
        <a:defRPr sz="1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California Commission on Teacher Credentialing seal">
            <a:extLst>
              <a:ext uri="{FF2B5EF4-FFF2-40B4-BE49-F238E27FC236}">
                <a16:creationId xmlns:a16="http://schemas.microsoft.com/office/drawing/2014/main" id="{325C0A9C-9CE8-40ED-A977-8F459496F3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47313" y="237735"/>
            <a:ext cx="4022725" cy="4022725"/>
          </a:xfrm>
          <a:prstGeom prst="rect">
            <a:avLst/>
          </a:prstGeom>
        </p:spPr>
      </p:pic>
      <p:sp>
        <p:nvSpPr>
          <p:cNvPr id="2" name="Title 1">
            <a:extLst>
              <a:ext uri="{FF2B5EF4-FFF2-40B4-BE49-F238E27FC236}">
                <a16:creationId xmlns:a16="http://schemas.microsoft.com/office/drawing/2014/main" id="{6E6DF1BD-0EBD-4ADD-829F-F6C8995A7C9B}"/>
              </a:ext>
            </a:extLst>
          </p:cNvPr>
          <p:cNvSpPr>
            <a:spLocks noGrp="1"/>
          </p:cNvSpPr>
          <p:nvPr>
            <p:ph type="ctrTitle"/>
          </p:nvPr>
        </p:nvSpPr>
        <p:spPr/>
        <p:txBody>
          <a:bodyPr/>
          <a:lstStyle/>
          <a:p>
            <a:r>
              <a:rPr lang="en-US" dirty="0"/>
              <a:t>COA Annual Report</a:t>
            </a:r>
            <a:br>
              <a:rPr lang="en-US" dirty="0"/>
            </a:br>
            <a:r>
              <a:rPr lang="en-US" dirty="0"/>
              <a:t>2022-2023</a:t>
            </a:r>
            <a:br>
              <a:rPr lang="en-US" dirty="0"/>
            </a:br>
            <a:r>
              <a:rPr lang="en-US" dirty="0"/>
              <a:t>Highlights and Trends</a:t>
            </a:r>
          </a:p>
        </p:txBody>
      </p:sp>
      <p:sp>
        <p:nvSpPr>
          <p:cNvPr id="3" name="Subtitle 2">
            <a:extLst>
              <a:ext uri="{FF2B5EF4-FFF2-40B4-BE49-F238E27FC236}">
                <a16:creationId xmlns:a16="http://schemas.microsoft.com/office/drawing/2014/main" id="{A7F81AC7-0AD9-4D7A-B36B-46984C16B6B8}"/>
              </a:ext>
            </a:extLst>
          </p:cNvPr>
          <p:cNvSpPr>
            <a:spLocks noGrp="1"/>
          </p:cNvSpPr>
          <p:nvPr>
            <p:ph type="subTitle" idx="1"/>
          </p:nvPr>
        </p:nvSpPr>
        <p:spPr/>
        <p:txBody>
          <a:bodyPr>
            <a:normAutofit fontScale="70000" lnSpcReduction="20000"/>
          </a:bodyPr>
          <a:lstStyle/>
          <a:p>
            <a:r>
              <a:rPr lang="en-US"/>
              <a:t>Robert </a:t>
            </a:r>
            <a:r>
              <a:rPr lang="en-US" err="1"/>
              <a:t>frelly</a:t>
            </a:r>
            <a:r>
              <a:rPr lang="en-US"/>
              <a:t>, chapman university, </a:t>
            </a:r>
            <a:r>
              <a:rPr lang="en-US" err="1"/>
              <a:t>coa</a:t>
            </a:r>
            <a:r>
              <a:rPr lang="en-US"/>
              <a:t> co-chair</a:t>
            </a:r>
          </a:p>
          <a:p>
            <a:r>
              <a:rPr lang="en-US"/>
              <a:t>Katrine Czajkowski, </a:t>
            </a:r>
            <a:r>
              <a:rPr lang="en-US" err="1"/>
              <a:t>sweetwater</a:t>
            </a:r>
            <a:r>
              <a:rPr lang="en-US"/>
              <a:t> union high school district, </a:t>
            </a:r>
            <a:r>
              <a:rPr lang="en-US" err="1"/>
              <a:t>coa</a:t>
            </a:r>
            <a:r>
              <a:rPr lang="en-US"/>
              <a:t> Co-Chair</a:t>
            </a:r>
          </a:p>
          <a:p>
            <a:r>
              <a:rPr lang="en-US"/>
              <a:t>Cheryl Hickey, Administrator, professional services division</a:t>
            </a:r>
          </a:p>
          <a:p>
            <a:r>
              <a:rPr lang="en-US"/>
              <a:t>Erin Sullivan, administrator, professional services division</a:t>
            </a:r>
          </a:p>
        </p:txBody>
      </p:sp>
    </p:spTree>
    <p:extLst>
      <p:ext uri="{BB962C8B-B14F-4D97-AF65-F5344CB8AC3E}">
        <p14:creationId xmlns:p14="http://schemas.microsoft.com/office/powerpoint/2010/main" val="2917007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B9866-6D5E-7229-4FA2-47928ACABC7F}"/>
              </a:ext>
            </a:extLst>
          </p:cNvPr>
          <p:cNvSpPr>
            <a:spLocks noGrp="1"/>
          </p:cNvSpPr>
          <p:nvPr>
            <p:ph type="title"/>
          </p:nvPr>
        </p:nvSpPr>
        <p:spPr/>
        <p:txBody>
          <a:bodyPr/>
          <a:lstStyle/>
          <a:p>
            <a:r>
              <a:rPr lang="en-US" dirty="0"/>
              <a:t>Highlights and Trends</a:t>
            </a:r>
          </a:p>
        </p:txBody>
      </p:sp>
      <p:sp>
        <p:nvSpPr>
          <p:cNvPr id="3" name="Slide Number Placeholder 2">
            <a:extLst>
              <a:ext uri="{FF2B5EF4-FFF2-40B4-BE49-F238E27FC236}">
                <a16:creationId xmlns:a16="http://schemas.microsoft.com/office/drawing/2014/main" id="{A8CE996C-EC6D-20C6-0571-703CC7ECFE40}"/>
              </a:ext>
            </a:extLst>
          </p:cNvPr>
          <p:cNvSpPr>
            <a:spLocks noGrp="1"/>
          </p:cNvSpPr>
          <p:nvPr>
            <p:ph type="sldNum" sz="quarter" idx="12"/>
          </p:nvPr>
        </p:nvSpPr>
        <p:spPr/>
        <p:txBody>
          <a:bodyPr/>
          <a:lstStyle/>
          <a:p>
            <a:fld id="{8CF074CD-934D-404A-ACFA-C89B8DACAFC4}" type="slidenum">
              <a:rPr lang="en-US" smtClean="0"/>
              <a:pPr/>
              <a:t>10</a:t>
            </a:fld>
            <a:endParaRPr lang="en-US" sz="2400"/>
          </a:p>
        </p:txBody>
      </p:sp>
      <p:graphicFrame>
        <p:nvGraphicFramePr>
          <p:cNvPr id="6" name="Chart 5">
            <a:extLst>
              <a:ext uri="{FF2B5EF4-FFF2-40B4-BE49-F238E27FC236}">
                <a16:creationId xmlns:a16="http://schemas.microsoft.com/office/drawing/2014/main" id="{5D189736-9D14-3136-71AD-B36CDF927C0E}"/>
              </a:ext>
            </a:extLst>
          </p:cNvPr>
          <p:cNvGraphicFramePr/>
          <p:nvPr>
            <p:extLst>
              <p:ext uri="{D42A27DB-BD31-4B8C-83A1-F6EECF244321}">
                <p14:modId xmlns:p14="http://schemas.microsoft.com/office/powerpoint/2010/main" val="2264631022"/>
              </p:ext>
            </p:extLst>
          </p:nvPr>
        </p:nvGraphicFramePr>
        <p:xfrm>
          <a:off x="2042795" y="1965960"/>
          <a:ext cx="8106410" cy="41380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4312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0E620-6C3D-FF3E-1CF6-0AADB7E2BE09}"/>
              </a:ext>
            </a:extLst>
          </p:cNvPr>
          <p:cNvSpPr>
            <a:spLocks noGrp="1"/>
          </p:cNvSpPr>
          <p:nvPr>
            <p:ph type="title"/>
          </p:nvPr>
        </p:nvSpPr>
        <p:spPr/>
        <p:txBody>
          <a:bodyPr/>
          <a:lstStyle/>
          <a:p>
            <a:r>
              <a:rPr lang="en-US" dirty="0"/>
              <a:t>Highlights and Trends</a:t>
            </a:r>
          </a:p>
        </p:txBody>
      </p:sp>
      <p:sp>
        <p:nvSpPr>
          <p:cNvPr id="3" name="Slide Number Placeholder 2">
            <a:extLst>
              <a:ext uri="{FF2B5EF4-FFF2-40B4-BE49-F238E27FC236}">
                <a16:creationId xmlns:a16="http://schemas.microsoft.com/office/drawing/2014/main" id="{C0DE6D7A-213A-0BF1-D24A-7B68C54E6E27}"/>
              </a:ext>
            </a:extLst>
          </p:cNvPr>
          <p:cNvSpPr>
            <a:spLocks noGrp="1"/>
          </p:cNvSpPr>
          <p:nvPr>
            <p:ph type="sldNum" sz="quarter" idx="12"/>
          </p:nvPr>
        </p:nvSpPr>
        <p:spPr/>
        <p:txBody>
          <a:bodyPr/>
          <a:lstStyle/>
          <a:p>
            <a:fld id="{8CF074CD-934D-404A-ACFA-C89B8DACAFC4}" type="slidenum">
              <a:rPr lang="en-US" smtClean="0"/>
              <a:pPr/>
              <a:t>11</a:t>
            </a:fld>
            <a:endParaRPr lang="en-US" sz="2400"/>
          </a:p>
        </p:txBody>
      </p:sp>
      <p:graphicFrame>
        <p:nvGraphicFramePr>
          <p:cNvPr id="6" name="Chart 5">
            <a:extLst>
              <a:ext uri="{FF2B5EF4-FFF2-40B4-BE49-F238E27FC236}">
                <a16:creationId xmlns:a16="http://schemas.microsoft.com/office/drawing/2014/main" id="{C653892A-E37C-DF5F-927A-0C22DA4778E8}"/>
              </a:ext>
            </a:extLst>
          </p:cNvPr>
          <p:cNvGraphicFramePr/>
          <p:nvPr>
            <p:extLst>
              <p:ext uri="{D42A27DB-BD31-4B8C-83A1-F6EECF244321}">
                <p14:modId xmlns:p14="http://schemas.microsoft.com/office/powerpoint/2010/main" val="2909213950"/>
              </p:ext>
            </p:extLst>
          </p:nvPr>
        </p:nvGraphicFramePr>
        <p:xfrm>
          <a:off x="2032000" y="2000250"/>
          <a:ext cx="8128000" cy="41380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87564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F32154-C1D5-1199-5B0F-78B16B727425}"/>
              </a:ext>
            </a:extLst>
          </p:cNvPr>
          <p:cNvSpPr>
            <a:spLocks noGrp="1"/>
          </p:cNvSpPr>
          <p:nvPr>
            <p:ph type="title"/>
          </p:nvPr>
        </p:nvSpPr>
        <p:spPr/>
        <p:txBody>
          <a:bodyPr/>
          <a:lstStyle/>
          <a:p>
            <a:r>
              <a:rPr lang="en-US" dirty="0"/>
              <a:t>Withdrawn/Added Programs</a:t>
            </a:r>
            <a:br>
              <a:rPr lang="en-US" dirty="0"/>
            </a:br>
            <a:r>
              <a:rPr lang="en-US" dirty="0"/>
              <a:t>2018-19 to 2022-23</a:t>
            </a:r>
          </a:p>
        </p:txBody>
      </p:sp>
      <p:graphicFrame>
        <p:nvGraphicFramePr>
          <p:cNvPr id="15" name="Content Placeholder 14">
            <a:extLst>
              <a:ext uri="{FF2B5EF4-FFF2-40B4-BE49-F238E27FC236}">
                <a16:creationId xmlns:a16="http://schemas.microsoft.com/office/drawing/2014/main" id="{2D0E463C-7CFC-3CD1-7A46-8347CCE9E3B9}"/>
              </a:ext>
            </a:extLst>
          </p:cNvPr>
          <p:cNvGraphicFramePr>
            <a:graphicFrameLocks noGrp="1"/>
          </p:cNvGraphicFramePr>
          <p:nvPr>
            <p:ph sz="quarter" idx="4"/>
            <p:extLst>
              <p:ext uri="{D42A27DB-BD31-4B8C-83A1-F6EECF244321}">
                <p14:modId xmlns:p14="http://schemas.microsoft.com/office/powerpoint/2010/main" val="35250878"/>
              </p:ext>
            </p:extLst>
          </p:nvPr>
        </p:nvGraphicFramePr>
        <p:xfrm>
          <a:off x="1108075" y="1988820"/>
          <a:ext cx="10047288" cy="397541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D4E986E0-35A0-B1C7-F2F4-4F93F5C0F97D}"/>
              </a:ext>
            </a:extLst>
          </p:cNvPr>
          <p:cNvSpPr>
            <a:spLocks noGrp="1"/>
          </p:cNvSpPr>
          <p:nvPr>
            <p:ph type="sldNum" sz="quarter" idx="12"/>
          </p:nvPr>
        </p:nvSpPr>
        <p:spPr/>
        <p:txBody>
          <a:bodyPr/>
          <a:lstStyle/>
          <a:p>
            <a:fld id="{8CF074CD-934D-404A-ACFA-C89B8DACAFC4}" type="slidenum">
              <a:rPr lang="en-US" smtClean="0"/>
              <a:pPr/>
              <a:t>12</a:t>
            </a:fld>
            <a:endParaRPr lang="en-US" sz="2400"/>
          </a:p>
        </p:txBody>
      </p:sp>
    </p:spTree>
    <p:extLst>
      <p:ext uri="{BB962C8B-B14F-4D97-AF65-F5344CB8AC3E}">
        <p14:creationId xmlns:p14="http://schemas.microsoft.com/office/powerpoint/2010/main" val="1683288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F8DEA86-8AC0-451D-9DE2-375DB0E79ED3}"/>
              </a:ext>
            </a:extLst>
          </p:cNvPr>
          <p:cNvSpPr>
            <a:spLocks noGrp="1"/>
          </p:cNvSpPr>
          <p:nvPr>
            <p:ph type="title"/>
          </p:nvPr>
        </p:nvSpPr>
        <p:spPr/>
        <p:txBody>
          <a:bodyPr/>
          <a:lstStyle/>
          <a:p>
            <a:r>
              <a:rPr lang="en-US" dirty="0"/>
              <a:t>Withdrawn/Added Programs</a:t>
            </a:r>
            <a:br>
              <a:rPr lang="en-US" dirty="0"/>
            </a:br>
            <a:r>
              <a:rPr lang="en-US" dirty="0"/>
              <a:t>2018-19 to 2022-23</a:t>
            </a:r>
          </a:p>
        </p:txBody>
      </p:sp>
      <p:sp>
        <p:nvSpPr>
          <p:cNvPr id="7" name="Slide Number Placeholder 6">
            <a:extLst>
              <a:ext uri="{FF2B5EF4-FFF2-40B4-BE49-F238E27FC236}">
                <a16:creationId xmlns:a16="http://schemas.microsoft.com/office/drawing/2014/main" id="{9641FC72-8AFE-0D62-8CBF-7A6956543D6A}"/>
              </a:ext>
            </a:extLst>
          </p:cNvPr>
          <p:cNvSpPr>
            <a:spLocks noGrp="1"/>
          </p:cNvSpPr>
          <p:nvPr>
            <p:ph type="sldNum" sz="quarter" idx="12"/>
          </p:nvPr>
        </p:nvSpPr>
        <p:spPr/>
        <p:txBody>
          <a:bodyPr/>
          <a:lstStyle/>
          <a:p>
            <a:fld id="{8CF074CD-934D-404A-ACFA-C89B8DACAFC4}" type="slidenum">
              <a:rPr lang="en-US" smtClean="0"/>
              <a:pPr/>
              <a:t>13</a:t>
            </a:fld>
            <a:endParaRPr lang="en-US" sz="2400"/>
          </a:p>
        </p:txBody>
      </p:sp>
      <p:graphicFrame>
        <p:nvGraphicFramePr>
          <p:cNvPr id="11" name="Chart 10">
            <a:extLst>
              <a:ext uri="{FF2B5EF4-FFF2-40B4-BE49-F238E27FC236}">
                <a16:creationId xmlns:a16="http://schemas.microsoft.com/office/drawing/2014/main" id="{1865633A-21B9-5247-B5EB-4353DEECE007}"/>
              </a:ext>
            </a:extLst>
          </p:cNvPr>
          <p:cNvGraphicFramePr/>
          <p:nvPr>
            <p:extLst>
              <p:ext uri="{D42A27DB-BD31-4B8C-83A1-F6EECF244321}">
                <p14:modId xmlns:p14="http://schemas.microsoft.com/office/powerpoint/2010/main" val="2446993068"/>
              </p:ext>
            </p:extLst>
          </p:nvPr>
        </p:nvGraphicFramePr>
        <p:xfrm>
          <a:off x="2032000" y="2234153"/>
          <a:ext cx="8128000" cy="39041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55363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53F3C-70BB-869E-D978-83EA65341186}"/>
              </a:ext>
            </a:extLst>
          </p:cNvPr>
          <p:cNvSpPr>
            <a:spLocks noGrp="1"/>
          </p:cNvSpPr>
          <p:nvPr>
            <p:ph type="title"/>
          </p:nvPr>
        </p:nvSpPr>
        <p:spPr/>
        <p:txBody>
          <a:bodyPr/>
          <a:lstStyle/>
          <a:p>
            <a:r>
              <a:rPr lang="en-US" dirty="0"/>
              <a:t>Highlights and Trends</a:t>
            </a:r>
          </a:p>
        </p:txBody>
      </p:sp>
      <p:sp>
        <p:nvSpPr>
          <p:cNvPr id="3" name="Slide Number Placeholder 2">
            <a:extLst>
              <a:ext uri="{FF2B5EF4-FFF2-40B4-BE49-F238E27FC236}">
                <a16:creationId xmlns:a16="http://schemas.microsoft.com/office/drawing/2014/main" id="{73755907-58FF-A88B-2039-0EE31D22190C}"/>
              </a:ext>
            </a:extLst>
          </p:cNvPr>
          <p:cNvSpPr>
            <a:spLocks noGrp="1"/>
          </p:cNvSpPr>
          <p:nvPr>
            <p:ph type="sldNum" sz="quarter" idx="12"/>
          </p:nvPr>
        </p:nvSpPr>
        <p:spPr/>
        <p:txBody>
          <a:bodyPr/>
          <a:lstStyle/>
          <a:p>
            <a:fld id="{8CF074CD-934D-404A-ACFA-C89B8DACAFC4}" type="slidenum">
              <a:rPr lang="en-US" smtClean="0"/>
              <a:pPr/>
              <a:t>14</a:t>
            </a:fld>
            <a:endParaRPr lang="en-US" sz="2400"/>
          </a:p>
        </p:txBody>
      </p:sp>
      <p:graphicFrame>
        <p:nvGraphicFramePr>
          <p:cNvPr id="6" name="Chart 5">
            <a:extLst>
              <a:ext uri="{FF2B5EF4-FFF2-40B4-BE49-F238E27FC236}">
                <a16:creationId xmlns:a16="http://schemas.microsoft.com/office/drawing/2014/main" id="{2D831475-2260-5689-2FCE-6DFF5811B6DF}"/>
              </a:ext>
            </a:extLst>
          </p:cNvPr>
          <p:cNvGraphicFramePr/>
          <p:nvPr>
            <p:extLst>
              <p:ext uri="{D42A27DB-BD31-4B8C-83A1-F6EECF244321}">
                <p14:modId xmlns:p14="http://schemas.microsoft.com/office/powerpoint/2010/main" val="579659665"/>
              </p:ext>
            </p:extLst>
          </p:nvPr>
        </p:nvGraphicFramePr>
        <p:xfrm>
          <a:off x="2032000" y="1988820"/>
          <a:ext cx="7614920" cy="37147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67516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AA84F-E291-2B30-BD28-E16E96CC52D4}"/>
              </a:ext>
            </a:extLst>
          </p:cNvPr>
          <p:cNvSpPr>
            <a:spLocks noGrp="1"/>
          </p:cNvSpPr>
          <p:nvPr>
            <p:ph type="title"/>
          </p:nvPr>
        </p:nvSpPr>
        <p:spPr/>
        <p:txBody>
          <a:bodyPr/>
          <a:lstStyle/>
          <a:p>
            <a:r>
              <a:rPr lang="en-US" dirty="0"/>
              <a:t>Highlights and Trends – </a:t>
            </a:r>
            <a:br>
              <a:rPr lang="en-US" dirty="0"/>
            </a:br>
            <a:r>
              <a:rPr lang="en-US" dirty="0"/>
              <a:t>Initial Institutional Approval (IIA)</a:t>
            </a:r>
          </a:p>
        </p:txBody>
      </p:sp>
      <p:sp>
        <p:nvSpPr>
          <p:cNvPr id="3" name="Slide Number Placeholder 2">
            <a:extLst>
              <a:ext uri="{FF2B5EF4-FFF2-40B4-BE49-F238E27FC236}">
                <a16:creationId xmlns:a16="http://schemas.microsoft.com/office/drawing/2014/main" id="{BD02C54E-8D2A-C085-7813-84AF7CED8198}"/>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F074CD-934D-404A-ACFA-C89B8DACAFC4}" type="slidenum">
              <a:rPr kumimoji="0" lang="en-US" sz="24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24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8" name="Chart 7">
            <a:extLst>
              <a:ext uri="{FF2B5EF4-FFF2-40B4-BE49-F238E27FC236}">
                <a16:creationId xmlns:a16="http://schemas.microsoft.com/office/drawing/2014/main" id="{192C06BD-B758-1030-8D70-AA6CFF5176DA}"/>
              </a:ext>
            </a:extLst>
          </p:cNvPr>
          <p:cNvGraphicFramePr/>
          <p:nvPr>
            <p:extLst>
              <p:ext uri="{D42A27DB-BD31-4B8C-83A1-F6EECF244321}">
                <p14:modId xmlns:p14="http://schemas.microsoft.com/office/powerpoint/2010/main" val="2786717821"/>
              </p:ext>
            </p:extLst>
          </p:nvPr>
        </p:nvGraphicFramePr>
        <p:xfrm>
          <a:off x="1097280" y="1841157"/>
          <a:ext cx="10058400" cy="42971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25484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108CB-B8A2-CA2C-51BF-10CBD9CB1F79}"/>
              </a:ext>
            </a:extLst>
          </p:cNvPr>
          <p:cNvSpPr>
            <a:spLocks noGrp="1"/>
          </p:cNvSpPr>
          <p:nvPr>
            <p:ph type="title"/>
          </p:nvPr>
        </p:nvSpPr>
        <p:spPr/>
        <p:txBody>
          <a:bodyPr>
            <a:normAutofit fontScale="90000"/>
          </a:bodyPr>
          <a:lstStyle/>
          <a:p>
            <a:r>
              <a:rPr lang="en-US" sz="5300" dirty="0"/>
              <a:t>Highlights and Trends –</a:t>
            </a:r>
            <a:br>
              <a:rPr lang="en-US" sz="5300" dirty="0"/>
            </a:br>
            <a:r>
              <a:rPr lang="en-US" sz="4900" dirty="0"/>
              <a:t>Programs approved by COA in Stage IV of IIA</a:t>
            </a:r>
          </a:p>
        </p:txBody>
      </p:sp>
      <p:sp>
        <p:nvSpPr>
          <p:cNvPr id="3" name="Slide Number Placeholder 2">
            <a:extLst>
              <a:ext uri="{FF2B5EF4-FFF2-40B4-BE49-F238E27FC236}">
                <a16:creationId xmlns:a16="http://schemas.microsoft.com/office/drawing/2014/main" id="{EDBF4E93-9211-9DFD-9F48-8882D81B68D3}"/>
              </a:ext>
            </a:extLst>
          </p:cNvPr>
          <p:cNvSpPr>
            <a:spLocks noGrp="1"/>
          </p:cNvSpPr>
          <p:nvPr>
            <p:ph type="sldNum" sz="quarter" idx="12"/>
          </p:nvPr>
        </p:nvSpPr>
        <p:spPr/>
        <p:txBody>
          <a:bodyPr/>
          <a:lstStyle/>
          <a:p>
            <a:fld id="{8CF074CD-934D-404A-ACFA-C89B8DACAFC4}" type="slidenum">
              <a:rPr lang="en-US" smtClean="0"/>
              <a:pPr/>
              <a:t>16</a:t>
            </a:fld>
            <a:endParaRPr lang="en-US" sz="2400"/>
          </a:p>
        </p:txBody>
      </p:sp>
      <p:graphicFrame>
        <p:nvGraphicFramePr>
          <p:cNvPr id="10" name="Chart 9">
            <a:extLst>
              <a:ext uri="{FF2B5EF4-FFF2-40B4-BE49-F238E27FC236}">
                <a16:creationId xmlns:a16="http://schemas.microsoft.com/office/drawing/2014/main" id="{99BCF428-3A82-6EA7-0B04-59629BD7A3E9}"/>
              </a:ext>
            </a:extLst>
          </p:cNvPr>
          <p:cNvGraphicFramePr/>
          <p:nvPr>
            <p:extLst>
              <p:ext uri="{D42A27DB-BD31-4B8C-83A1-F6EECF244321}">
                <p14:modId xmlns:p14="http://schemas.microsoft.com/office/powerpoint/2010/main" val="3583630703"/>
              </p:ext>
            </p:extLst>
          </p:nvPr>
        </p:nvGraphicFramePr>
        <p:xfrm>
          <a:off x="2040672" y="1839951"/>
          <a:ext cx="8119327" cy="42983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56288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108CB-B8A2-CA2C-51BF-10CBD9CB1F79}"/>
              </a:ext>
            </a:extLst>
          </p:cNvPr>
          <p:cNvSpPr>
            <a:spLocks noGrp="1"/>
          </p:cNvSpPr>
          <p:nvPr>
            <p:ph type="title"/>
          </p:nvPr>
        </p:nvSpPr>
        <p:spPr/>
        <p:txBody>
          <a:bodyPr>
            <a:normAutofit fontScale="90000"/>
          </a:bodyPr>
          <a:lstStyle/>
          <a:p>
            <a:r>
              <a:rPr lang="en-US" dirty="0"/>
              <a:t>Highlights and Trends –</a:t>
            </a:r>
            <a:br>
              <a:rPr lang="en-US" dirty="0"/>
            </a:br>
            <a:r>
              <a:rPr lang="en-US" dirty="0"/>
              <a:t>Programs reviewed during Provisional Site Visit (Stage V)</a:t>
            </a:r>
          </a:p>
        </p:txBody>
      </p:sp>
      <p:sp>
        <p:nvSpPr>
          <p:cNvPr id="3" name="Slide Number Placeholder 2">
            <a:extLst>
              <a:ext uri="{FF2B5EF4-FFF2-40B4-BE49-F238E27FC236}">
                <a16:creationId xmlns:a16="http://schemas.microsoft.com/office/drawing/2014/main" id="{EDBF4E93-9211-9DFD-9F48-8882D81B68D3}"/>
              </a:ext>
            </a:extLst>
          </p:cNvPr>
          <p:cNvSpPr>
            <a:spLocks noGrp="1"/>
          </p:cNvSpPr>
          <p:nvPr>
            <p:ph type="sldNum" sz="quarter" idx="12"/>
          </p:nvPr>
        </p:nvSpPr>
        <p:spPr/>
        <p:txBody>
          <a:bodyPr/>
          <a:lstStyle/>
          <a:p>
            <a:fld id="{8CF074CD-934D-404A-ACFA-C89B8DACAFC4}" type="slidenum">
              <a:rPr lang="en-US" smtClean="0"/>
              <a:pPr/>
              <a:t>17</a:t>
            </a:fld>
            <a:endParaRPr lang="en-US" sz="2400"/>
          </a:p>
        </p:txBody>
      </p:sp>
      <p:graphicFrame>
        <p:nvGraphicFramePr>
          <p:cNvPr id="6" name="Chart 5">
            <a:extLst>
              <a:ext uri="{FF2B5EF4-FFF2-40B4-BE49-F238E27FC236}">
                <a16:creationId xmlns:a16="http://schemas.microsoft.com/office/drawing/2014/main" id="{E43A39E1-9FB3-9049-BE10-B5D5240C1D9C}"/>
              </a:ext>
            </a:extLst>
          </p:cNvPr>
          <p:cNvGraphicFramePr/>
          <p:nvPr>
            <p:extLst>
              <p:ext uri="{D42A27DB-BD31-4B8C-83A1-F6EECF244321}">
                <p14:modId xmlns:p14="http://schemas.microsoft.com/office/powerpoint/2010/main" val="1304504357"/>
              </p:ext>
            </p:extLst>
          </p:nvPr>
        </p:nvGraphicFramePr>
        <p:xfrm>
          <a:off x="2007220" y="1884556"/>
          <a:ext cx="8152780" cy="42537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91148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BD6B2-BFD1-FBE8-5CB6-1D4070426397}"/>
              </a:ext>
            </a:extLst>
          </p:cNvPr>
          <p:cNvSpPr>
            <a:spLocks noGrp="1"/>
          </p:cNvSpPr>
          <p:nvPr>
            <p:ph type="title"/>
          </p:nvPr>
        </p:nvSpPr>
        <p:spPr>
          <a:xfrm>
            <a:off x="1173480" y="624061"/>
            <a:ext cx="10058400" cy="1106768"/>
          </a:xfrm>
        </p:spPr>
        <p:txBody>
          <a:bodyPr/>
          <a:lstStyle/>
          <a:p>
            <a:r>
              <a:rPr lang="en-US" dirty="0"/>
              <a:t>Highlights of Current Workplan 2023-24</a:t>
            </a:r>
          </a:p>
        </p:txBody>
      </p:sp>
      <p:sp>
        <p:nvSpPr>
          <p:cNvPr id="3" name="Slide Number Placeholder 2">
            <a:extLst>
              <a:ext uri="{FF2B5EF4-FFF2-40B4-BE49-F238E27FC236}">
                <a16:creationId xmlns:a16="http://schemas.microsoft.com/office/drawing/2014/main" id="{0D855630-21FA-4DB2-2FA4-3FFD7690BE08}"/>
              </a:ext>
            </a:extLst>
          </p:cNvPr>
          <p:cNvSpPr>
            <a:spLocks noGrp="1"/>
          </p:cNvSpPr>
          <p:nvPr>
            <p:ph type="sldNum" sz="quarter" idx="12"/>
          </p:nvPr>
        </p:nvSpPr>
        <p:spPr/>
        <p:txBody>
          <a:bodyPr/>
          <a:lstStyle/>
          <a:p>
            <a:fld id="{8CF074CD-934D-404A-ACFA-C89B8DACAFC4}" type="slidenum">
              <a:rPr lang="en-US" smtClean="0"/>
              <a:pPr/>
              <a:t>18</a:t>
            </a:fld>
            <a:endParaRPr lang="en-US" sz="2400"/>
          </a:p>
        </p:txBody>
      </p:sp>
      <p:sp>
        <p:nvSpPr>
          <p:cNvPr id="4" name="TextBox 3">
            <a:extLst>
              <a:ext uri="{FF2B5EF4-FFF2-40B4-BE49-F238E27FC236}">
                <a16:creationId xmlns:a16="http://schemas.microsoft.com/office/drawing/2014/main" id="{B99B1957-79F4-60FA-3FAE-AC343E2F03E6}"/>
              </a:ext>
            </a:extLst>
          </p:cNvPr>
          <p:cNvSpPr txBox="1"/>
          <p:nvPr/>
        </p:nvSpPr>
        <p:spPr>
          <a:xfrm>
            <a:off x="1263178" y="1855797"/>
            <a:ext cx="10537371" cy="5109091"/>
          </a:xfrm>
          <a:prstGeom prst="rect">
            <a:avLst/>
          </a:prstGeom>
          <a:noFill/>
        </p:spPr>
        <p:txBody>
          <a:bodyPr wrap="square" rtlCol="0">
            <a:spAutoFit/>
          </a:bodyPr>
          <a:lstStyle/>
          <a:p>
            <a:pPr marL="285750" indent="-285750">
              <a:buFont typeface="Arial" panose="020B0604020202020204" pitchFamily="34" charset="0"/>
              <a:buChar char="•"/>
            </a:pPr>
            <a:r>
              <a:rPr lang="en-US" sz="2800" dirty="0"/>
              <a:t>Follow up for 5 institutions that received stipulations in 2022-23</a:t>
            </a:r>
          </a:p>
          <a:p>
            <a:pPr marL="285750" indent="-285750">
              <a:buFont typeface="Arial" panose="020B0604020202020204" pitchFamily="34" charset="0"/>
              <a:buChar char="•"/>
            </a:pPr>
            <a:r>
              <a:rPr lang="en-US" sz="2800" dirty="0"/>
              <a:t>32 accreditation site visits for Blue Cohort by mid May 2024</a:t>
            </a:r>
          </a:p>
          <a:p>
            <a:pPr marL="285750" indent="-285750">
              <a:buFont typeface="Arial" panose="020B0604020202020204" pitchFamily="34" charset="0"/>
              <a:buChar char="•"/>
            </a:pPr>
            <a:r>
              <a:rPr lang="en-US" sz="2800" dirty="0"/>
              <a:t>Precondition review for two cohorts beginning in March 2024</a:t>
            </a:r>
          </a:p>
          <a:p>
            <a:pPr marL="285750" indent="-285750">
              <a:buFont typeface="Arial" panose="020B0604020202020204" pitchFamily="34" charset="0"/>
              <a:buChar char="•"/>
            </a:pPr>
            <a:r>
              <a:rPr lang="en-US" sz="2800" dirty="0"/>
              <a:t>Completion of Provisional Site Visit for 1 institution</a:t>
            </a:r>
          </a:p>
          <a:p>
            <a:pPr marL="285750" indent="-285750">
              <a:buFont typeface="Arial" panose="020B0604020202020204" pitchFamily="34" charset="0"/>
              <a:buChar char="•"/>
            </a:pPr>
            <a:r>
              <a:rPr lang="en-US" sz="2800" dirty="0"/>
              <a:t>Program and Common Standards Review for Green Cohort – 28 institutions</a:t>
            </a:r>
          </a:p>
          <a:p>
            <a:pPr marL="285750" indent="-285750">
              <a:buFont typeface="Arial" panose="020B0604020202020204" pitchFamily="34" charset="0"/>
              <a:buChar char="•"/>
            </a:pPr>
            <a:r>
              <a:rPr lang="en-US" sz="2800" dirty="0"/>
              <a:t>Annual Data Submission</a:t>
            </a:r>
          </a:p>
          <a:p>
            <a:pPr marL="285750" indent="-285750">
              <a:buFont typeface="Arial" panose="020B0604020202020204" pitchFamily="34" charset="0"/>
              <a:buChar char="•"/>
            </a:pPr>
            <a:r>
              <a:rPr lang="en-US" sz="2800" dirty="0"/>
              <a:t>Initial Institutional Approval – Accreditation 101, 201, review of all documents during each stage</a:t>
            </a:r>
          </a:p>
          <a:p>
            <a:pPr marL="285750" indent="-285750">
              <a:buFont typeface="Arial" panose="020B0604020202020204" pitchFamily="34" charset="0"/>
              <a:buChar char="•"/>
            </a:pPr>
            <a:r>
              <a:rPr lang="en-US" sz="2800" dirty="0"/>
              <a:t>Initial Program Approval</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187397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36C07-F535-6DD3-7875-DF42021A137A}"/>
              </a:ext>
            </a:extLst>
          </p:cNvPr>
          <p:cNvSpPr>
            <a:spLocks noGrp="1"/>
          </p:cNvSpPr>
          <p:nvPr>
            <p:ph type="title"/>
          </p:nvPr>
        </p:nvSpPr>
        <p:spPr/>
        <p:txBody>
          <a:bodyPr/>
          <a:lstStyle/>
          <a:p>
            <a:r>
              <a:rPr lang="en-US"/>
              <a:t>Highlights of Current Workplan 2023-24</a:t>
            </a:r>
          </a:p>
        </p:txBody>
      </p:sp>
      <p:sp>
        <p:nvSpPr>
          <p:cNvPr id="3" name="Slide Number Placeholder 2">
            <a:extLst>
              <a:ext uri="{FF2B5EF4-FFF2-40B4-BE49-F238E27FC236}">
                <a16:creationId xmlns:a16="http://schemas.microsoft.com/office/drawing/2014/main" id="{7B2B6F33-E812-972D-6A31-71D03B16B7CE}"/>
              </a:ext>
            </a:extLst>
          </p:cNvPr>
          <p:cNvSpPr>
            <a:spLocks noGrp="1"/>
          </p:cNvSpPr>
          <p:nvPr>
            <p:ph type="sldNum" sz="quarter" idx="12"/>
          </p:nvPr>
        </p:nvSpPr>
        <p:spPr/>
        <p:txBody>
          <a:bodyPr/>
          <a:lstStyle/>
          <a:p>
            <a:fld id="{8CF074CD-934D-404A-ACFA-C89B8DACAFC4}" type="slidenum">
              <a:rPr lang="en-US" smtClean="0"/>
              <a:pPr/>
              <a:t>19</a:t>
            </a:fld>
            <a:endParaRPr lang="en-US" sz="2400"/>
          </a:p>
        </p:txBody>
      </p:sp>
      <p:sp>
        <p:nvSpPr>
          <p:cNvPr id="4" name="TextBox 3">
            <a:extLst>
              <a:ext uri="{FF2B5EF4-FFF2-40B4-BE49-F238E27FC236}">
                <a16:creationId xmlns:a16="http://schemas.microsoft.com/office/drawing/2014/main" id="{0192A4E1-6F30-0D8A-AE65-0A30A0860751}"/>
              </a:ext>
            </a:extLst>
          </p:cNvPr>
          <p:cNvSpPr txBox="1"/>
          <p:nvPr/>
        </p:nvSpPr>
        <p:spPr>
          <a:xfrm>
            <a:off x="1097280" y="2043467"/>
            <a:ext cx="10058400" cy="3539430"/>
          </a:xfrm>
          <a:prstGeom prst="rect">
            <a:avLst/>
          </a:prstGeom>
          <a:noFill/>
        </p:spPr>
        <p:txBody>
          <a:bodyPr wrap="square" rtlCol="0">
            <a:spAutoFit/>
          </a:bodyPr>
          <a:lstStyle/>
          <a:p>
            <a:pPr marL="285750" indent="-285750">
              <a:buFont typeface="Arial" panose="020B0604020202020204" pitchFamily="34" charset="0"/>
              <a:buChar char="•"/>
            </a:pPr>
            <a:r>
              <a:rPr lang="en-US" sz="2800" dirty="0"/>
              <a:t>IPR approval for new PK-3 credentials when regulations are approved</a:t>
            </a:r>
          </a:p>
          <a:p>
            <a:pPr marL="285750" indent="-285750">
              <a:buFont typeface="Arial" panose="020B0604020202020204" pitchFamily="34" charset="0"/>
              <a:buChar char="•"/>
            </a:pPr>
            <a:r>
              <a:rPr lang="en-US" sz="2800" dirty="0"/>
              <a:t>Technical assistance on a variety of accreditation and standards components</a:t>
            </a:r>
          </a:p>
          <a:p>
            <a:pPr marL="285750" indent="-285750">
              <a:buFont typeface="Arial" panose="020B0604020202020204" pitchFamily="34" charset="0"/>
              <a:buChar char="•"/>
            </a:pPr>
            <a:r>
              <a:rPr lang="en-US" sz="2800" dirty="0"/>
              <a:t>Refinement of various aspects of the system – IIA, subject matter, etc.</a:t>
            </a:r>
          </a:p>
          <a:p>
            <a:pPr marL="285750" indent="-285750">
              <a:buFont typeface="Arial" panose="020B0604020202020204" pitchFamily="34" charset="0"/>
              <a:buChar char="•"/>
            </a:pPr>
            <a:r>
              <a:rPr lang="en-US" sz="2800" dirty="0"/>
              <a:t>More effective use of assessment data in accreditation</a:t>
            </a:r>
          </a:p>
          <a:p>
            <a:pPr marL="285750" indent="-285750">
              <a:buFont typeface="Arial" panose="020B0604020202020204" pitchFamily="34" charset="0"/>
              <a:buChar char="•"/>
            </a:pPr>
            <a:r>
              <a:rPr lang="en-US" sz="2800" dirty="0"/>
              <a:t>Begin certification process of SB 488 </a:t>
            </a:r>
          </a:p>
        </p:txBody>
      </p:sp>
    </p:spTree>
    <p:extLst>
      <p:ext uri="{BB962C8B-B14F-4D97-AF65-F5344CB8AC3E}">
        <p14:creationId xmlns:p14="http://schemas.microsoft.com/office/powerpoint/2010/main" val="2482705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C2270-7CF3-4F9F-382D-54C67E5657DC}"/>
              </a:ext>
            </a:extLst>
          </p:cNvPr>
          <p:cNvSpPr>
            <a:spLocks noGrp="1"/>
          </p:cNvSpPr>
          <p:nvPr>
            <p:ph type="title"/>
          </p:nvPr>
        </p:nvSpPr>
        <p:spPr>
          <a:xfrm>
            <a:off x="1097280" y="199505"/>
            <a:ext cx="10058400" cy="1025791"/>
          </a:xfrm>
        </p:spPr>
        <p:txBody>
          <a:bodyPr/>
          <a:lstStyle/>
          <a:p>
            <a:r>
              <a:rPr lang="en-US"/>
              <a:t>Members of the COA 2022-23</a:t>
            </a:r>
          </a:p>
        </p:txBody>
      </p:sp>
      <p:sp>
        <p:nvSpPr>
          <p:cNvPr id="3" name="Slide Number Placeholder 2">
            <a:extLst>
              <a:ext uri="{FF2B5EF4-FFF2-40B4-BE49-F238E27FC236}">
                <a16:creationId xmlns:a16="http://schemas.microsoft.com/office/drawing/2014/main" id="{4A17EE82-F889-5CC6-2F3F-D3356DE00037}"/>
              </a:ext>
            </a:extLst>
          </p:cNvPr>
          <p:cNvSpPr>
            <a:spLocks noGrp="1"/>
          </p:cNvSpPr>
          <p:nvPr>
            <p:ph type="sldNum" sz="quarter" idx="12"/>
          </p:nvPr>
        </p:nvSpPr>
        <p:spPr/>
        <p:txBody>
          <a:bodyPr/>
          <a:lstStyle/>
          <a:p>
            <a:fld id="{8CF074CD-934D-404A-ACFA-C89B8DACAFC4}" type="slidenum">
              <a:rPr lang="en-US" smtClean="0"/>
              <a:pPr/>
              <a:t>2</a:t>
            </a:fld>
            <a:endParaRPr lang="en-US" sz="2400"/>
          </a:p>
        </p:txBody>
      </p:sp>
      <p:graphicFrame>
        <p:nvGraphicFramePr>
          <p:cNvPr id="5" name="Content Placeholder 4">
            <a:extLst>
              <a:ext uri="{FF2B5EF4-FFF2-40B4-BE49-F238E27FC236}">
                <a16:creationId xmlns:a16="http://schemas.microsoft.com/office/drawing/2014/main" id="{9D8D2DE0-D2FD-A66A-47A9-49AC8FF13157}"/>
              </a:ext>
            </a:extLst>
          </p:cNvPr>
          <p:cNvGraphicFramePr>
            <a:graphicFrameLocks noGrp="1"/>
          </p:cNvGraphicFramePr>
          <p:nvPr>
            <p:ph sz="half" idx="1"/>
            <p:extLst>
              <p:ext uri="{D42A27DB-BD31-4B8C-83A1-F6EECF244321}">
                <p14:modId xmlns:p14="http://schemas.microsoft.com/office/powerpoint/2010/main" val="1329011184"/>
              </p:ext>
            </p:extLst>
          </p:nvPr>
        </p:nvGraphicFramePr>
        <p:xfrm>
          <a:off x="1066800" y="1322860"/>
          <a:ext cx="10058400" cy="421132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1727606226"/>
                    </a:ext>
                  </a:extLst>
                </a:gridCol>
                <a:gridCol w="5029200">
                  <a:extLst>
                    <a:ext uri="{9D8B030D-6E8A-4147-A177-3AD203B41FA5}">
                      <a16:colId xmlns:a16="http://schemas.microsoft.com/office/drawing/2014/main" val="3409848474"/>
                    </a:ext>
                  </a:extLst>
                </a:gridCol>
              </a:tblGrid>
              <a:tr h="370840">
                <a:tc>
                  <a:txBody>
                    <a:bodyPr/>
                    <a:lstStyle/>
                    <a:p>
                      <a:r>
                        <a:rPr lang="en-US"/>
                        <a:t>K-12 Professionals</a:t>
                      </a:r>
                    </a:p>
                  </a:txBody>
                  <a:tcPr/>
                </a:tc>
                <a:tc>
                  <a:txBody>
                    <a:bodyPr/>
                    <a:lstStyle/>
                    <a:p>
                      <a:r>
                        <a:rPr lang="en-US"/>
                        <a:t>Institution of Higher Education</a:t>
                      </a:r>
                    </a:p>
                  </a:txBody>
                  <a:tcPr/>
                </a:tc>
                <a:extLst>
                  <a:ext uri="{0D108BD9-81ED-4DB2-BD59-A6C34878D82A}">
                    <a16:rowId xmlns:a16="http://schemas.microsoft.com/office/drawing/2014/main" val="2809785276"/>
                  </a:ext>
                </a:extLst>
              </a:tr>
              <a:tr h="370840">
                <a:tc>
                  <a:txBody>
                    <a:bodyPr/>
                    <a:lstStyle/>
                    <a:p>
                      <a:r>
                        <a:rPr lang="en-US"/>
                        <a:t>Allan Hallis, Administrator</a:t>
                      </a:r>
                    </a:p>
                    <a:p>
                      <a:r>
                        <a:rPr lang="en-US"/>
                        <a:t>Riverside County Office of Education</a:t>
                      </a:r>
                    </a:p>
                  </a:txBody>
                  <a:tcPr/>
                </a:tc>
                <a:tc>
                  <a:txBody>
                    <a:bodyPr/>
                    <a:lstStyle/>
                    <a:p>
                      <a:r>
                        <a:rPr lang="en-US"/>
                        <a:t>J. Kevin Taylor, Director, School of Education</a:t>
                      </a:r>
                    </a:p>
                    <a:p>
                      <a:r>
                        <a:rPr lang="en-US"/>
                        <a:t>CSU, San Luis Obispo</a:t>
                      </a:r>
                    </a:p>
                  </a:txBody>
                  <a:tcPr/>
                </a:tc>
                <a:extLst>
                  <a:ext uri="{0D108BD9-81ED-4DB2-BD59-A6C34878D82A}">
                    <a16:rowId xmlns:a16="http://schemas.microsoft.com/office/drawing/2014/main" val="3464436308"/>
                  </a:ext>
                </a:extLst>
              </a:tr>
              <a:tr h="370840">
                <a:tc>
                  <a:txBody>
                    <a:bodyPr/>
                    <a:lstStyle/>
                    <a:p>
                      <a:r>
                        <a:rPr lang="en-US"/>
                        <a:t>Jomeline Balatayo, ELD Teacher</a:t>
                      </a:r>
                    </a:p>
                    <a:p>
                      <a:r>
                        <a:rPr lang="en-US"/>
                        <a:t>Culver City High School</a:t>
                      </a:r>
                    </a:p>
                  </a:txBody>
                  <a:tcPr/>
                </a:tc>
                <a:tc>
                  <a:txBody>
                    <a:bodyPr/>
                    <a:lstStyle/>
                    <a:p>
                      <a:r>
                        <a:rPr lang="en-US"/>
                        <a:t>Cathy Creasia, Director Accreditation</a:t>
                      </a:r>
                    </a:p>
                    <a:p>
                      <a:r>
                        <a:rPr lang="en-US"/>
                        <a:t>University of Southern California</a:t>
                      </a:r>
                    </a:p>
                  </a:txBody>
                  <a:tcPr/>
                </a:tc>
                <a:extLst>
                  <a:ext uri="{0D108BD9-81ED-4DB2-BD59-A6C34878D82A}">
                    <a16:rowId xmlns:a16="http://schemas.microsoft.com/office/drawing/2014/main" val="1670436443"/>
                  </a:ext>
                </a:extLst>
              </a:tr>
              <a:tr h="370840">
                <a:tc>
                  <a:txBody>
                    <a:bodyPr/>
                    <a:lstStyle/>
                    <a:p>
                      <a:r>
                        <a:rPr lang="en-US"/>
                        <a:t>Katrine Czajkowski, Teacher, Induction Mentor</a:t>
                      </a:r>
                    </a:p>
                    <a:p>
                      <a:r>
                        <a:rPr lang="en-US"/>
                        <a:t>Sweetwater Union High School District</a:t>
                      </a:r>
                    </a:p>
                  </a:txBody>
                  <a:tcPr/>
                </a:tc>
                <a:tc>
                  <a:txBody>
                    <a:bodyPr/>
                    <a:lstStyle/>
                    <a:p>
                      <a:r>
                        <a:rPr lang="en-US"/>
                        <a:t>Cheryl Forbes, Director Teacher Education</a:t>
                      </a:r>
                    </a:p>
                    <a:p>
                      <a:r>
                        <a:rPr lang="en-US"/>
                        <a:t>University of California San Diego</a:t>
                      </a:r>
                    </a:p>
                  </a:txBody>
                  <a:tcPr/>
                </a:tc>
                <a:extLst>
                  <a:ext uri="{0D108BD9-81ED-4DB2-BD59-A6C34878D82A}">
                    <a16:rowId xmlns:a16="http://schemas.microsoft.com/office/drawing/2014/main" val="2942037686"/>
                  </a:ext>
                </a:extLst>
              </a:tr>
              <a:tr h="370840">
                <a:tc>
                  <a:txBody>
                    <a:bodyPr/>
                    <a:lstStyle/>
                    <a:p>
                      <a:r>
                        <a:rPr lang="en-US"/>
                        <a:t>Jason A. Lea, Executive Director</a:t>
                      </a:r>
                    </a:p>
                    <a:p>
                      <a:r>
                        <a:rPr lang="en-US"/>
                        <a:t>Sonoma County Office of Education</a:t>
                      </a:r>
                    </a:p>
                  </a:txBody>
                  <a:tcPr/>
                </a:tc>
                <a:tc>
                  <a:txBody>
                    <a:bodyPr/>
                    <a:lstStyle/>
                    <a:p>
                      <a:r>
                        <a:rPr lang="en-US"/>
                        <a:t>Robert Frelly, Director Music Education</a:t>
                      </a:r>
                    </a:p>
                    <a:p>
                      <a:r>
                        <a:rPr lang="en-US"/>
                        <a:t>Chapman University</a:t>
                      </a:r>
                    </a:p>
                  </a:txBody>
                  <a:tcPr/>
                </a:tc>
                <a:extLst>
                  <a:ext uri="{0D108BD9-81ED-4DB2-BD59-A6C34878D82A}">
                    <a16:rowId xmlns:a16="http://schemas.microsoft.com/office/drawing/2014/main" val="1287013043"/>
                  </a:ext>
                </a:extLst>
              </a:tr>
              <a:tr h="370840">
                <a:tc>
                  <a:txBody>
                    <a:bodyPr/>
                    <a:lstStyle/>
                    <a:p>
                      <a:r>
                        <a:rPr lang="en-US"/>
                        <a:t>Gerard Morrison, Teacher</a:t>
                      </a:r>
                    </a:p>
                    <a:p>
                      <a:r>
                        <a:rPr lang="en-US"/>
                        <a:t>Long Beach Unified School District</a:t>
                      </a:r>
                    </a:p>
                  </a:txBody>
                  <a:tcPr/>
                </a:tc>
                <a:tc>
                  <a:txBody>
                    <a:bodyPr/>
                    <a:lstStyle/>
                    <a:p>
                      <a:r>
                        <a:rPr lang="en-US"/>
                        <a:t>Michael Hillis, Dean, GSE</a:t>
                      </a:r>
                    </a:p>
                    <a:p>
                      <a:r>
                        <a:rPr lang="en-US"/>
                        <a:t>California Lutheran University</a:t>
                      </a:r>
                    </a:p>
                  </a:txBody>
                  <a:tcPr/>
                </a:tc>
                <a:extLst>
                  <a:ext uri="{0D108BD9-81ED-4DB2-BD59-A6C34878D82A}">
                    <a16:rowId xmlns:a16="http://schemas.microsoft.com/office/drawing/2014/main" val="3316325896"/>
                  </a:ext>
                </a:extLst>
              </a:tr>
              <a:tr h="370840">
                <a:tc>
                  <a:txBody>
                    <a:bodyPr/>
                    <a:lstStyle/>
                    <a:p>
                      <a:r>
                        <a:rPr lang="en-US"/>
                        <a:t>Martin Martinez, Director, School of Education</a:t>
                      </a:r>
                    </a:p>
                    <a:p>
                      <a:r>
                        <a:rPr lang="en-US"/>
                        <a:t>Sacramento County Office of Education</a:t>
                      </a:r>
                    </a:p>
                  </a:txBody>
                  <a:tcPr/>
                </a:tc>
                <a:tc>
                  <a:txBody>
                    <a:bodyPr/>
                    <a:lstStyle/>
                    <a:p>
                      <a:r>
                        <a:rPr lang="en-US"/>
                        <a:t>Agustin Cervantes, Director, Student Services</a:t>
                      </a:r>
                    </a:p>
                    <a:p>
                      <a:r>
                        <a:rPr lang="en-US"/>
                        <a:t>CSU Los Angeles</a:t>
                      </a:r>
                    </a:p>
                  </a:txBody>
                  <a:tcPr/>
                </a:tc>
                <a:extLst>
                  <a:ext uri="{0D108BD9-81ED-4DB2-BD59-A6C34878D82A}">
                    <a16:rowId xmlns:a16="http://schemas.microsoft.com/office/drawing/2014/main" val="1276579817"/>
                  </a:ext>
                </a:extLst>
              </a:tr>
            </a:tbl>
          </a:graphicData>
        </a:graphic>
      </p:graphicFrame>
    </p:spTree>
    <p:extLst>
      <p:ext uri="{BB962C8B-B14F-4D97-AF65-F5344CB8AC3E}">
        <p14:creationId xmlns:p14="http://schemas.microsoft.com/office/powerpoint/2010/main" val="3139322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824F7-9E1C-F048-3CD7-D6A78CD6E965}"/>
              </a:ext>
            </a:extLst>
          </p:cNvPr>
          <p:cNvSpPr>
            <a:spLocks noGrp="1"/>
          </p:cNvSpPr>
          <p:nvPr>
            <p:ph type="title"/>
          </p:nvPr>
        </p:nvSpPr>
        <p:spPr>
          <a:xfrm>
            <a:off x="1173480" y="275718"/>
            <a:ext cx="10058400" cy="1450757"/>
          </a:xfrm>
        </p:spPr>
        <p:txBody>
          <a:bodyPr/>
          <a:lstStyle/>
          <a:p>
            <a:r>
              <a:rPr lang="en-US" dirty="0"/>
              <a:t>Status of Accreditation</a:t>
            </a:r>
          </a:p>
        </p:txBody>
      </p:sp>
      <p:sp>
        <p:nvSpPr>
          <p:cNvPr id="3" name="Slide Number Placeholder 2">
            <a:extLst>
              <a:ext uri="{FF2B5EF4-FFF2-40B4-BE49-F238E27FC236}">
                <a16:creationId xmlns:a16="http://schemas.microsoft.com/office/drawing/2014/main" id="{2A3967FA-3C4A-5B20-262E-2333C189F6D0}"/>
              </a:ext>
            </a:extLst>
          </p:cNvPr>
          <p:cNvSpPr>
            <a:spLocks noGrp="1"/>
          </p:cNvSpPr>
          <p:nvPr>
            <p:ph type="sldNum" sz="quarter" idx="12"/>
          </p:nvPr>
        </p:nvSpPr>
        <p:spPr/>
        <p:txBody>
          <a:bodyPr/>
          <a:lstStyle/>
          <a:p>
            <a:fld id="{8CF074CD-934D-404A-ACFA-C89B8DACAFC4}" type="slidenum">
              <a:rPr lang="en-US" smtClean="0"/>
              <a:pPr/>
              <a:t>20</a:t>
            </a:fld>
            <a:endParaRPr lang="en-US" sz="2400"/>
          </a:p>
        </p:txBody>
      </p:sp>
      <p:sp>
        <p:nvSpPr>
          <p:cNvPr id="4" name="TextBox 3">
            <a:extLst>
              <a:ext uri="{FF2B5EF4-FFF2-40B4-BE49-F238E27FC236}">
                <a16:creationId xmlns:a16="http://schemas.microsoft.com/office/drawing/2014/main" id="{57A846AD-E12D-CCD6-6031-5498DDD29611}"/>
              </a:ext>
            </a:extLst>
          </p:cNvPr>
          <p:cNvSpPr txBox="1"/>
          <p:nvPr/>
        </p:nvSpPr>
        <p:spPr>
          <a:xfrm>
            <a:off x="1097280" y="1979405"/>
            <a:ext cx="9605913" cy="3416320"/>
          </a:xfrm>
          <a:prstGeom prst="rect">
            <a:avLst/>
          </a:prstGeom>
          <a:noFill/>
        </p:spPr>
        <p:txBody>
          <a:bodyPr wrap="square" rtlCol="0">
            <a:spAutoFit/>
          </a:bodyPr>
          <a:lstStyle/>
          <a:p>
            <a:r>
              <a:rPr lang="en-US" sz="3600" dirty="0"/>
              <a:t>Final thoughts on the current state of the accreditation system from COA Co-Chairs: </a:t>
            </a:r>
          </a:p>
          <a:p>
            <a:endParaRPr lang="en-US" sz="3600" dirty="0"/>
          </a:p>
          <a:p>
            <a:r>
              <a:rPr lang="en-US" sz="3600" dirty="0"/>
              <a:t>Robert </a:t>
            </a:r>
            <a:r>
              <a:rPr lang="en-US" sz="3600" dirty="0" err="1"/>
              <a:t>Frelly</a:t>
            </a:r>
            <a:r>
              <a:rPr lang="en-US" sz="3600" dirty="0"/>
              <a:t>, Chapman University</a:t>
            </a:r>
          </a:p>
          <a:p>
            <a:r>
              <a:rPr lang="en-US" sz="3600" dirty="0"/>
              <a:t>Katrine </a:t>
            </a:r>
            <a:r>
              <a:rPr lang="en-US" sz="3600" dirty="0" err="1"/>
              <a:t>Czajkowski</a:t>
            </a:r>
            <a:r>
              <a:rPr lang="en-US" sz="3600" dirty="0"/>
              <a:t>, Sweetwater Union High School District</a:t>
            </a:r>
          </a:p>
        </p:txBody>
      </p:sp>
    </p:spTree>
    <p:extLst>
      <p:ext uri="{BB962C8B-B14F-4D97-AF65-F5344CB8AC3E}">
        <p14:creationId xmlns:p14="http://schemas.microsoft.com/office/powerpoint/2010/main" val="1132473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539B1-C635-7DB9-3AD5-3B6051583105}"/>
              </a:ext>
            </a:extLst>
          </p:cNvPr>
          <p:cNvSpPr>
            <a:spLocks noGrp="1"/>
          </p:cNvSpPr>
          <p:nvPr>
            <p:ph type="title"/>
          </p:nvPr>
        </p:nvSpPr>
        <p:spPr>
          <a:xfrm>
            <a:off x="1151709" y="275705"/>
            <a:ext cx="10058400" cy="1429786"/>
          </a:xfrm>
        </p:spPr>
        <p:txBody>
          <a:bodyPr>
            <a:normAutofit/>
          </a:bodyPr>
          <a:lstStyle/>
          <a:p>
            <a:r>
              <a:rPr lang="en-US" dirty="0"/>
              <a:t>Entities Offering Educator Preparation Programs in California</a:t>
            </a:r>
          </a:p>
        </p:txBody>
      </p:sp>
      <p:sp>
        <p:nvSpPr>
          <p:cNvPr id="3" name="Slide Number Placeholder 2">
            <a:extLst>
              <a:ext uri="{FF2B5EF4-FFF2-40B4-BE49-F238E27FC236}">
                <a16:creationId xmlns:a16="http://schemas.microsoft.com/office/drawing/2014/main" id="{00680124-86E1-CA63-C535-1D760163BCB4}"/>
              </a:ext>
            </a:extLst>
          </p:cNvPr>
          <p:cNvSpPr>
            <a:spLocks noGrp="1"/>
          </p:cNvSpPr>
          <p:nvPr>
            <p:ph type="sldNum" sz="quarter" idx="12"/>
          </p:nvPr>
        </p:nvSpPr>
        <p:spPr/>
        <p:txBody>
          <a:bodyPr/>
          <a:lstStyle/>
          <a:p>
            <a:fld id="{8CF074CD-934D-404A-ACFA-C89B8DACAFC4}" type="slidenum">
              <a:rPr lang="en-US" smtClean="0"/>
              <a:pPr/>
              <a:t>3</a:t>
            </a:fld>
            <a:endParaRPr lang="en-US" sz="2400"/>
          </a:p>
        </p:txBody>
      </p:sp>
      <p:graphicFrame>
        <p:nvGraphicFramePr>
          <p:cNvPr id="7" name="Content Placeholder 6">
            <a:extLst>
              <a:ext uri="{FF2B5EF4-FFF2-40B4-BE49-F238E27FC236}">
                <a16:creationId xmlns:a16="http://schemas.microsoft.com/office/drawing/2014/main" id="{9147064D-196E-413D-D0D0-566D11701AD7}"/>
              </a:ext>
            </a:extLst>
          </p:cNvPr>
          <p:cNvGraphicFramePr>
            <a:graphicFrameLocks noGrp="1"/>
          </p:cNvGraphicFramePr>
          <p:nvPr>
            <p:ph sz="half" idx="1"/>
            <p:extLst>
              <p:ext uri="{D42A27DB-BD31-4B8C-83A1-F6EECF244321}">
                <p14:modId xmlns:p14="http://schemas.microsoft.com/office/powerpoint/2010/main" val="2244304516"/>
              </p:ext>
            </p:extLst>
          </p:nvPr>
        </p:nvGraphicFramePr>
        <p:xfrm>
          <a:off x="1474471" y="2011679"/>
          <a:ext cx="9224003" cy="3680461"/>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F0A96D0A-8994-3F58-DED6-E7B1CF2B8945}"/>
              </a:ext>
            </a:extLst>
          </p:cNvPr>
          <p:cNvSpPr txBox="1"/>
          <p:nvPr/>
        </p:nvSpPr>
        <p:spPr>
          <a:xfrm>
            <a:off x="6492240" y="2217420"/>
            <a:ext cx="3714750" cy="369332"/>
          </a:xfrm>
          <a:prstGeom prst="rect">
            <a:avLst/>
          </a:prstGeom>
          <a:noFill/>
        </p:spPr>
        <p:txBody>
          <a:bodyPr wrap="square" rtlCol="0">
            <a:spAutoFit/>
          </a:bodyPr>
          <a:lstStyle/>
          <a:p>
            <a:r>
              <a:rPr lang="en-US">
                <a:solidFill>
                  <a:srgbClr val="7030A0"/>
                </a:solidFill>
              </a:rPr>
              <a:t>Total Number = 252 institutions</a:t>
            </a:r>
          </a:p>
        </p:txBody>
      </p:sp>
    </p:spTree>
    <p:extLst>
      <p:ext uri="{BB962C8B-B14F-4D97-AF65-F5344CB8AC3E}">
        <p14:creationId xmlns:p14="http://schemas.microsoft.com/office/powerpoint/2010/main" val="41741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7B0BE7-CBBC-F57D-07D1-4C313B0D8BF4}"/>
              </a:ext>
            </a:extLst>
          </p:cNvPr>
          <p:cNvSpPr>
            <a:spLocks noGrp="1"/>
          </p:cNvSpPr>
          <p:nvPr>
            <p:ph type="title"/>
          </p:nvPr>
        </p:nvSpPr>
        <p:spPr/>
        <p:txBody>
          <a:bodyPr>
            <a:normAutofit/>
          </a:bodyPr>
          <a:lstStyle/>
          <a:p>
            <a:r>
              <a:rPr lang="en-US" dirty="0"/>
              <a:t>Largest Number of Preparation Programs in California </a:t>
            </a:r>
          </a:p>
        </p:txBody>
      </p:sp>
      <p:sp>
        <p:nvSpPr>
          <p:cNvPr id="3" name="Slide Number Placeholder 2">
            <a:extLst>
              <a:ext uri="{FF2B5EF4-FFF2-40B4-BE49-F238E27FC236}">
                <a16:creationId xmlns:a16="http://schemas.microsoft.com/office/drawing/2014/main" id="{F62828C0-FD24-268D-AC80-B05922186708}"/>
              </a:ext>
            </a:extLst>
          </p:cNvPr>
          <p:cNvSpPr>
            <a:spLocks noGrp="1"/>
          </p:cNvSpPr>
          <p:nvPr>
            <p:ph type="sldNum" sz="quarter" idx="12"/>
          </p:nvPr>
        </p:nvSpPr>
        <p:spPr/>
        <p:txBody>
          <a:bodyPr/>
          <a:lstStyle/>
          <a:p>
            <a:fld id="{8CF074CD-934D-404A-ACFA-C89B8DACAFC4}" type="slidenum">
              <a:rPr lang="en-US" smtClean="0"/>
              <a:pPr/>
              <a:t>4</a:t>
            </a:fld>
            <a:endParaRPr lang="en-US" sz="2400"/>
          </a:p>
        </p:txBody>
      </p:sp>
      <p:graphicFrame>
        <p:nvGraphicFramePr>
          <p:cNvPr id="11" name="Chart 10">
            <a:extLst>
              <a:ext uri="{FF2B5EF4-FFF2-40B4-BE49-F238E27FC236}">
                <a16:creationId xmlns:a16="http://schemas.microsoft.com/office/drawing/2014/main" id="{AAA864C2-EBED-723D-91AD-DE991C27504C}"/>
              </a:ext>
            </a:extLst>
          </p:cNvPr>
          <p:cNvGraphicFramePr/>
          <p:nvPr>
            <p:extLst>
              <p:ext uri="{D42A27DB-BD31-4B8C-83A1-F6EECF244321}">
                <p14:modId xmlns:p14="http://schemas.microsoft.com/office/powerpoint/2010/main" val="577300355"/>
              </p:ext>
            </p:extLst>
          </p:nvPr>
        </p:nvGraphicFramePr>
        <p:xfrm>
          <a:off x="1097280" y="2060448"/>
          <a:ext cx="9062720" cy="4077885"/>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91071AD9-C3BF-060B-E498-1CC7A0E391C3}"/>
              </a:ext>
            </a:extLst>
          </p:cNvPr>
          <p:cNvSpPr txBox="1"/>
          <p:nvPr/>
        </p:nvSpPr>
        <p:spPr>
          <a:xfrm>
            <a:off x="10399775" y="2060448"/>
            <a:ext cx="1312025" cy="1200329"/>
          </a:xfrm>
          <a:prstGeom prst="rect">
            <a:avLst/>
          </a:prstGeom>
          <a:noFill/>
        </p:spPr>
        <p:txBody>
          <a:bodyPr wrap="square" rtlCol="0">
            <a:spAutoFit/>
          </a:bodyPr>
          <a:lstStyle/>
          <a:p>
            <a:r>
              <a:rPr lang="en-US"/>
              <a:t>884 total programs as of 12/1/23</a:t>
            </a:r>
          </a:p>
        </p:txBody>
      </p:sp>
    </p:spTree>
    <p:extLst>
      <p:ext uri="{BB962C8B-B14F-4D97-AF65-F5344CB8AC3E}">
        <p14:creationId xmlns:p14="http://schemas.microsoft.com/office/powerpoint/2010/main" val="321666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A3CFE8C-0E48-C893-1BC1-FDA9F89F8C60}"/>
              </a:ext>
            </a:extLst>
          </p:cNvPr>
          <p:cNvSpPr>
            <a:spLocks noGrp="1"/>
          </p:cNvSpPr>
          <p:nvPr>
            <p:ph type="title"/>
          </p:nvPr>
        </p:nvSpPr>
        <p:spPr>
          <a:xfrm>
            <a:off x="1206137" y="558746"/>
            <a:ext cx="10058400" cy="1130717"/>
          </a:xfrm>
        </p:spPr>
        <p:txBody>
          <a:bodyPr>
            <a:normAutofit/>
          </a:bodyPr>
          <a:lstStyle/>
          <a:p>
            <a:r>
              <a:rPr lang="en-US" dirty="0"/>
              <a:t>Highlights and Trends</a:t>
            </a:r>
          </a:p>
        </p:txBody>
      </p:sp>
      <p:sp>
        <p:nvSpPr>
          <p:cNvPr id="5" name="Slide Number Placeholder 4">
            <a:extLst>
              <a:ext uri="{FF2B5EF4-FFF2-40B4-BE49-F238E27FC236}">
                <a16:creationId xmlns:a16="http://schemas.microsoft.com/office/drawing/2014/main" id="{C24EF80B-9A31-51BC-A11D-CD7ABCC59DDD}"/>
              </a:ext>
            </a:extLst>
          </p:cNvPr>
          <p:cNvSpPr>
            <a:spLocks noGrp="1"/>
          </p:cNvSpPr>
          <p:nvPr>
            <p:ph type="sldNum" sz="quarter" idx="12"/>
          </p:nvPr>
        </p:nvSpPr>
        <p:spPr/>
        <p:txBody>
          <a:bodyPr/>
          <a:lstStyle/>
          <a:p>
            <a:fld id="{8CF074CD-934D-404A-ACFA-C89B8DACAFC4}" type="slidenum">
              <a:rPr lang="en-US" smtClean="0"/>
              <a:pPr/>
              <a:t>5</a:t>
            </a:fld>
            <a:endParaRPr lang="en-US" sz="2400"/>
          </a:p>
        </p:txBody>
      </p:sp>
      <p:graphicFrame>
        <p:nvGraphicFramePr>
          <p:cNvPr id="9" name="Chart 8">
            <a:extLst>
              <a:ext uri="{FF2B5EF4-FFF2-40B4-BE49-F238E27FC236}">
                <a16:creationId xmlns:a16="http://schemas.microsoft.com/office/drawing/2014/main" id="{1F0EE2FB-D823-5616-96EC-0326F2D253C6}"/>
              </a:ext>
            </a:extLst>
          </p:cNvPr>
          <p:cNvGraphicFramePr/>
          <p:nvPr>
            <p:extLst>
              <p:ext uri="{D42A27DB-BD31-4B8C-83A1-F6EECF244321}">
                <p14:modId xmlns:p14="http://schemas.microsoft.com/office/powerpoint/2010/main" val="3371801818"/>
              </p:ext>
            </p:extLst>
          </p:nvPr>
        </p:nvGraphicFramePr>
        <p:xfrm>
          <a:off x="2032000" y="1908810"/>
          <a:ext cx="7603490" cy="42295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3085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7553429-AA17-6926-596C-F82DD136CD9F}"/>
              </a:ext>
            </a:extLst>
          </p:cNvPr>
          <p:cNvSpPr>
            <a:spLocks noGrp="1"/>
          </p:cNvSpPr>
          <p:nvPr>
            <p:ph type="title"/>
          </p:nvPr>
        </p:nvSpPr>
        <p:spPr/>
        <p:txBody>
          <a:bodyPr/>
          <a:lstStyle/>
          <a:p>
            <a:r>
              <a:rPr lang="en-US" sz="4800" dirty="0"/>
              <a:t>Highlights and Trends</a:t>
            </a:r>
            <a:endParaRPr lang="en-US" dirty="0"/>
          </a:p>
        </p:txBody>
      </p:sp>
      <p:sp>
        <p:nvSpPr>
          <p:cNvPr id="7" name="Text Placeholder 6">
            <a:extLst>
              <a:ext uri="{FF2B5EF4-FFF2-40B4-BE49-F238E27FC236}">
                <a16:creationId xmlns:a16="http://schemas.microsoft.com/office/drawing/2014/main" id="{4A3696C0-B336-686A-1D4A-244D108B5F5D}"/>
              </a:ext>
            </a:extLst>
          </p:cNvPr>
          <p:cNvSpPr>
            <a:spLocks noGrp="1"/>
          </p:cNvSpPr>
          <p:nvPr>
            <p:ph type="body" idx="1"/>
          </p:nvPr>
        </p:nvSpPr>
        <p:spPr>
          <a:xfrm>
            <a:off x="1097280" y="1846052"/>
            <a:ext cx="9269730" cy="736282"/>
          </a:xfrm>
        </p:spPr>
        <p:txBody>
          <a:bodyPr/>
          <a:lstStyle/>
          <a:p>
            <a:pPr algn="ctr"/>
            <a:r>
              <a:rPr lang="en-US"/>
              <a:t>Accreditation status – 2018-19 to 2022-23</a:t>
            </a:r>
          </a:p>
        </p:txBody>
      </p:sp>
      <p:graphicFrame>
        <p:nvGraphicFramePr>
          <p:cNvPr id="13" name="Content Placeholder 12">
            <a:extLst>
              <a:ext uri="{FF2B5EF4-FFF2-40B4-BE49-F238E27FC236}">
                <a16:creationId xmlns:a16="http://schemas.microsoft.com/office/drawing/2014/main" id="{F8B21A6C-AA50-D3CC-B0CC-E7D98A58E632}"/>
              </a:ext>
            </a:extLst>
          </p:cNvPr>
          <p:cNvGraphicFramePr>
            <a:graphicFrameLocks noGrp="1"/>
          </p:cNvGraphicFramePr>
          <p:nvPr>
            <p:ph sz="half" idx="2"/>
            <p:extLst>
              <p:ext uri="{D42A27DB-BD31-4B8C-83A1-F6EECF244321}">
                <p14:modId xmlns:p14="http://schemas.microsoft.com/office/powerpoint/2010/main" val="494269243"/>
              </p:ext>
            </p:extLst>
          </p:nvPr>
        </p:nvGraphicFramePr>
        <p:xfrm>
          <a:off x="2537460" y="2582863"/>
          <a:ext cx="7326630" cy="3378200"/>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a:extLst>
              <a:ext uri="{FF2B5EF4-FFF2-40B4-BE49-F238E27FC236}">
                <a16:creationId xmlns:a16="http://schemas.microsoft.com/office/drawing/2014/main" id="{7FA16EC1-59B7-42F3-BD0F-CF6C3A25BFEE}"/>
              </a:ext>
            </a:extLst>
          </p:cNvPr>
          <p:cNvSpPr>
            <a:spLocks noGrp="1"/>
          </p:cNvSpPr>
          <p:nvPr>
            <p:ph type="sldNum" sz="quarter" idx="12"/>
          </p:nvPr>
        </p:nvSpPr>
        <p:spPr/>
        <p:txBody>
          <a:bodyPr/>
          <a:lstStyle/>
          <a:p>
            <a:fld id="{8CF074CD-934D-404A-ACFA-C89B8DACAFC4}" type="slidenum">
              <a:rPr lang="en-US" smtClean="0"/>
              <a:pPr/>
              <a:t>6</a:t>
            </a:fld>
            <a:endParaRPr lang="en-US" sz="2400"/>
          </a:p>
        </p:txBody>
      </p:sp>
    </p:spTree>
    <p:extLst>
      <p:ext uri="{BB962C8B-B14F-4D97-AF65-F5344CB8AC3E}">
        <p14:creationId xmlns:p14="http://schemas.microsoft.com/office/powerpoint/2010/main" val="4242657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B7F4A61-4F04-17D6-6FE8-7DF6C801CF01}"/>
              </a:ext>
            </a:extLst>
          </p:cNvPr>
          <p:cNvSpPr>
            <a:spLocks noGrp="1"/>
          </p:cNvSpPr>
          <p:nvPr>
            <p:ph type="title"/>
          </p:nvPr>
        </p:nvSpPr>
        <p:spPr/>
        <p:txBody>
          <a:bodyPr>
            <a:normAutofit/>
          </a:bodyPr>
          <a:lstStyle/>
          <a:p>
            <a:r>
              <a:rPr lang="en-US" dirty="0"/>
              <a:t>Highlights and Trends – </a:t>
            </a:r>
            <a:br>
              <a:rPr lang="en-US" dirty="0"/>
            </a:br>
            <a:r>
              <a:rPr lang="en-US" dirty="0"/>
              <a:t>Sample of Standards Findings 2022-23</a:t>
            </a:r>
          </a:p>
        </p:txBody>
      </p:sp>
      <p:graphicFrame>
        <p:nvGraphicFramePr>
          <p:cNvPr id="10" name="Content Placeholder 9">
            <a:extLst>
              <a:ext uri="{FF2B5EF4-FFF2-40B4-BE49-F238E27FC236}">
                <a16:creationId xmlns:a16="http://schemas.microsoft.com/office/drawing/2014/main" id="{ED9091FB-2CFA-EEF0-D050-685DFEDA7730}"/>
              </a:ext>
            </a:extLst>
          </p:cNvPr>
          <p:cNvGraphicFramePr>
            <a:graphicFrameLocks noGrp="1"/>
          </p:cNvGraphicFramePr>
          <p:nvPr>
            <p:ph sz="half" idx="2"/>
            <p:extLst>
              <p:ext uri="{D42A27DB-BD31-4B8C-83A1-F6EECF244321}">
                <p14:modId xmlns:p14="http://schemas.microsoft.com/office/powerpoint/2010/main" val="3171400412"/>
              </p:ext>
            </p:extLst>
          </p:nvPr>
        </p:nvGraphicFramePr>
        <p:xfrm>
          <a:off x="6218238" y="1846263"/>
          <a:ext cx="4937125"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7" name="Slide Number Placeholder 6">
            <a:extLst>
              <a:ext uri="{FF2B5EF4-FFF2-40B4-BE49-F238E27FC236}">
                <a16:creationId xmlns:a16="http://schemas.microsoft.com/office/drawing/2014/main" id="{9D49C935-5F7B-6A53-19D1-9D5A8070C875}"/>
              </a:ext>
            </a:extLst>
          </p:cNvPr>
          <p:cNvSpPr>
            <a:spLocks noGrp="1"/>
          </p:cNvSpPr>
          <p:nvPr>
            <p:ph type="sldNum" sz="quarter" idx="12"/>
          </p:nvPr>
        </p:nvSpPr>
        <p:spPr/>
        <p:txBody>
          <a:bodyPr/>
          <a:lstStyle/>
          <a:p>
            <a:fld id="{8CF074CD-934D-404A-ACFA-C89B8DACAFC4}" type="slidenum">
              <a:rPr lang="en-US" smtClean="0"/>
              <a:pPr/>
              <a:t>7</a:t>
            </a:fld>
            <a:endParaRPr lang="en-US" sz="2400"/>
          </a:p>
        </p:txBody>
      </p:sp>
      <p:graphicFrame>
        <p:nvGraphicFramePr>
          <p:cNvPr id="13" name="Chart 12">
            <a:extLst>
              <a:ext uri="{FF2B5EF4-FFF2-40B4-BE49-F238E27FC236}">
                <a16:creationId xmlns:a16="http://schemas.microsoft.com/office/drawing/2014/main" id="{64FC0847-32EE-6EA5-C812-AE64A9760633}"/>
              </a:ext>
            </a:extLst>
          </p:cNvPr>
          <p:cNvGraphicFramePr/>
          <p:nvPr>
            <p:extLst>
              <p:ext uri="{D42A27DB-BD31-4B8C-83A1-F6EECF244321}">
                <p14:modId xmlns:p14="http://schemas.microsoft.com/office/powerpoint/2010/main" val="633005074"/>
              </p:ext>
            </p:extLst>
          </p:nvPr>
        </p:nvGraphicFramePr>
        <p:xfrm>
          <a:off x="1097280" y="1846263"/>
          <a:ext cx="4487159" cy="384613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10704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AA84F-E291-2B30-BD28-E16E96CC52D4}"/>
              </a:ext>
            </a:extLst>
          </p:cNvPr>
          <p:cNvSpPr>
            <a:spLocks noGrp="1"/>
          </p:cNvSpPr>
          <p:nvPr>
            <p:ph type="title"/>
          </p:nvPr>
        </p:nvSpPr>
        <p:spPr/>
        <p:txBody>
          <a:bodyPr/>
          <a:lstStyle/>
          <a:p>
            <a:r>
              <a:rPr lang="en-US"/>
              <a:t>COA Follow Up</a:t>
            </a:r>
          </a:p>
        </p:txBody>
      </p:sp>
      <p:sp>
        <p:nvSpPr>
          <p:cNvPr id="3" name="Slide Number Placeholder 2">
            <a:extLst>
              <a:ext uri="{FF2B5EF4-FFF2-40B4-BE49-F238E27FC236}">
                <a16:creationId xmlns:a16="http://schemas.microsoft.com/office/drawing/2014/main" id="{BD02C54E-8D2A-C085-7813-84AF7CED8198}"/>
              </a:ext>
            </a:extLst>
          </p:cNvPr>
          <p:cNvSpPr>
            <a:spLocks noGrp="1"/>
          </p:cNvSpPr>
          <p:nvPr>
            <p:ph type="sldNum" sz="quarter" idx="12"/>
          </p:nvPr>
        </p:nvSpPr>
        <p:spPr/>
        <p:txBody>
          <a:bodyPr/>
          <a:lstStyle/>
          <a:p>
            <a:fld id="{8CF074CD-934D-404A-ACFA-C89B8DACAFC4}" type="slidenum">
              <a:rPr lang="en-US" smtClean="0"/>
              <a:pPr/>
              <a:t>8</a:t>
            </a:fld>
            <a:endParaRPr lang="en-US" sz="2400"/>
          </a:p>
        </p:txBody>
      </p:sp>
      <p:graphicFrame>
        <p:nvGraphicFramePr>
          <p:cNvPr id="7" name="Chart 6">
            <a:extLst>
              <a:ext uri="{FF2B5EF4-FFF2-40B4-BE49-F238E27FC236}">
                <a16:creationId xmlns:a16="http://schemas.microsoft.com/office/drawing/2014/main" id="{1777F543-ADE6-56D1-3851-B4341F537FBC}"/>
              </a:ext>
            </a:extLst>
          </p:cNvPr>
          <p:cNvGraphicFramePr/>
          <p:nvPr>
            <p:extLst>
              <p:ext uri="{D42A27DB-BD31-4B8C-83A1-F6EECF244321}">
                <p14:modId xmlns:p14="http://schemas.microsoft.com/office/powerpoint/2010/main" val="334382367"/>
              </p:ext>
            </p:extLst>
          </p:nvPr>
        </p:nvGraphicFramePr>
        <p:xfrm>
          <a:off x="1432874" y="1847655"/>
          <a:ext cx="9379670" cy="40359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63830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3743111-99EB-484C-2B81-2386E92F44D7}"/>
              </a:ext>
            </a:extLst>
          </p:cNvPr>
          <p:cNvSpPr>
            <a:spLocks noGrp="1"/>
          </p:cNvSpPr>
          <p:nvPr>
            <p:ph type="title"/>
          </p:nvPr>
        </p:nvSpPr>
        <p:spPr/>
        <p:txBody>
          <a:bodyPr/>
          <a:lstStyle/>
          <a:p>
            <a:pPr algn="ctr"/>
            <a:r>
              <a:rPr lang="en-US"/>
              <a:t>Approval of New Preparation Programs</a:t>
            </a:r>
            <a:br>
              <a:rPr lang="en-US"/>
            </a:br>
            <a:r>
              <a:rPr lang="en-US"/>
              <a:t>2018-19 to 2022-23</a:t>
            </a:r>
          </a:p>
        </p:txBody>
      </p:sp>
      <p:sp>
        <p:nvSpPr>
          <p:cNvPr id="7" name="Slide Number Placeholder 6">
            <a:extLst>
              <a:ext uri="{FF2B5EF4-FFF2-40B4-BE49-F238E27FC236}">
                <a16:creationId xmlns:a16="http://schemas.microsoft.com/office/drawing/2014/main" id="{16150106-77E4-DB92-43ED-307FEADDEA55}"/>
              </a:ext>
            </a:extLst>
          </p:cNvPr>
          <p:cNvSpPr>
            <a:spLocks noGrp="1"/>
          </p:cNvSpPr>
          <p:nvPr>
            <p:ph type="sldNum" sz="quarter" idx="12"/>
          </p:nvPr>
        </p:nvSpPr>
        <p:spPr/>
        <p:txBody>
          <a:bodyPr/>
          <a:lstStyle/>
          <a:p>
            <a:fld id="{8CF074CD-934D-404A-ACFA-C89B8DACAFC4}" type="slidenum">
              <a:rPr lang="en-US" smtClean="0"/>
              <a:pPr/>
              <a:t>9</a:t>
            </a:fld>
            <a:endParaRPr lang="en-US" sz="2400"/>
          </a:p>
        </p:txBody>
      </p:sp>
      <p:graphicFrame>
        <p:nvGraphicFramePr>
          <p:cNvPr id="11" name="Chart 10">
            <a:extLst>
              <a:ext uri="{FF2B5EF4-FFF2-40B4-BE49-F238E27FC236}">
                <a16:creationId xmlns:a16="http://schemas.microsoft.com/office/drawing/2014/main" id="{C5ADB4CC-EDB7-89C8-9639-6E9F74D75086}"/>
              </a:ext>
            </a:extLst>
          </p:cNvPr>
          <p:cNvGraphicFramePr/>
          <p:nvPr>
            <p:extLst>
              <p:ext uri="{D42A27DB-BD31-4B8C-83A1-F6EECF244321}">
                <p14:modId xmlns:p14="http://schemas.microsoft.com/office/powerpoint/2010/main" val="576532451"/>
              </p:ext>
            </p:extLst>
          </p:nvPr>
        </p:nvGraphicFramePr>
        <p:xfrm>
          <a:off x="1714500" y="1931670"/>
          <a:ext cx="8423910" cy="38980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565769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quot;/&gt;&lt;property id=&quot;20307&quot; value=&quot;275&quot;/&gt;&lt;/object&gt;&lt;/object&gt;&lt;object type=&quot;8&quot; unique_id=&quot;10006&quot;&gt;&lt;/object&gt;&lt;/object&gt;&lt;/database&gt;"/>
  <p:tag name="MMPROD_NEXTUNIQUEID" val="10009"/>
  <p:tag name="SECTOMILLISECCONVERTED" val="1"/>
</p:tagLst>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CTC Template 2020" id="{18D2E04C-FAD4-4880-9F2E-5059450E180D}" vid="{9C8CAB18-8F9C-4B67-80CE-8BA432E949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68A02C299F2A44813C8D70D04E8F4C" ma:contentTypeVersion="14" ma:contentTypeDescription="Create a new document." ma:contentTypeScope="" ma:versionID="45dd12e4bc9b0521cddb74f32688d3f8">
  <xsd:schema xmlns:xsd="http://www.w3.org/2001/XMLSchema" xmlns:xs="http://www.w3.org/2001/XMLSchema" xmlns:p="http://schemas.microsoft.com/office/2006/metadata/properties" xmlns:ns2="022b67c8-990a-40c2-ace5-bc1b2f7dbf27" xmlns:ns3="5ac660f7-fca8-49e8-a999-ef67a5782d21" targetNamespace="http://schemas.microsoft.com/office/2006/metadata/properties" ma:root="true" ma:fieldsID="b6770b4101a18c1fb0a9a894a1bb34bf" ns2:_="" ns3:_="">
    <xsd:import namespace="022b67c8-990a-40c2-ace5-bc1b2f7dbf27"/>
    <xsd:import namespace="5ac660f7-fca8-49e8-a999-ef67a5782d21"/>
    <xsd:element name="properties">
      <xsd:complexType>
        <xsd:sequence>
          <xsd:element name="documentManagement">
            <xsd:complexType>
              <xsd:all>
                <xsd:element ref="ns2:Categories0" minOccurs="0"/>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2b67c8-990a-40c2-ace5-bc1b2f7dbf27" elementFormDefault="qualified">
    <xsd:import namespace="http://schemas.microsoft.com/office/2006/documentManagement/types"/>
    <xsd:import namespace="http://schemas.microsoft.com/office/infopath/2007/PartnerControls"/>
    <xsd:element name="Categories0" ma:index="8" nillable="true" ma:displayName="Categories" ma:default="Dashboard Accessibility" ma:format="Dropdown" ma:internalName="Categories0">
      <xsd:simpleType>
        <xsd:restriction base="dms:Choice">
          <xsd:enumeration value="Dashboard Accessibility"/>
          <xsd:enumeration value="Document Accessibility"/>
          <xsd:enumeration value="How To"/>
          <xsd:enumeration value="Project"/>
          <xsd:enumeration value="Web Page Accessibility"/>
          <xsd:enumeration value="Video Accessibility"/>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ac660f7-fca8-49e8-a999-ef67a5782d21"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5ac660f7-fca8-49e8-a999-ef67a5782d21">
      <UserInfo>
        <DisplayName>Brown, Rhonda</DisplayName>
        <AccountId>167</AccountId>
        <AccountType/>
      </UserInfo>
      <UserInfo>
        <DisplayName>Grizzaffi, Rachel</DisplayName>
        <AccountId>21</AccountId>
        <AccountType/>
      </UserInfo>
      <UserInfo>
        <DisplayName>Yee, Nicole</DisplayName>
        <AccountId>130</AccountId>
        <AccountType/>
      </UserInfo>
      <UserInfo>
        <DisplayName>Conde, Dominick</DisplayName>
        <AccountId>42</AccountId>
        <AccountType/>
      </UserInfo>
    </SharedWithUsers>
    <Categories0 xmlns="022b67c8-990a-40c2-ace5-bc1b2f7dbf27">Dashboard Accessibility</Categories0>
  </documentManagement>
</p:properties>
</file>

<file path=customXml/itemProps1.xml><?xml version="1.0" encoding="utf-8"?>
<ds:datastoreItem xmlns:ds="http://schemas.openxmlformats.org/officeDocument/2006/customXml" ds:itemID="{9ED35559-479C-4388-A0E2-DC7466F26FFD}"/>
</file>

<file path=customXml/itemProps2.xml><?xml version="1.0" encoding="utf-8"?>
<ds:datastoreItem xmlns:ds="http://schemas.openxmlformats.org/officeDocument/2006/customXml" ds:itemID="{B206C0BA-07EB-4212-9373-EFE746B1D161}">
  <ds:schemaRefs>
    <ds:schemaRef ds:uri="http://schemas.microsoft.com/sharepoint/v3/contenttype/forms"/>
  </ds:schemaRefs>
</ds:datastoreItem>
</file>

<file path=customXml/itemProps3.xml><?xml version="1.0" encoding="utf-8"?>
<ds:datastoreItem xmlns:ds="http://schemas.openxmlformats.org/officeDocument/2006/customXml" ds:itemID="{100FF3BE-BCDB-4724-8116-11BE3713C401}">
  <ds:schemaRefs>
    <ds:schemaRef ds:uri="http://schemas.microsoft.com/office/2006/documentManagement/types"/>
    <ds:schemaRef ds:uri="4c3acd45-541a-447d-b100-853e2f4c1c0f"/>
    <ds:schemaRef ds:uri="http://schemas.microsoft.com/office/2006/metadata/properties"/>
    <ds:schemaRef ds:uri="http://purl.org/dc/dcmitype/"/>
    <ds:schemaRef ds:uri="http://schemas.microsoft.com/office/infopath/2007/PartnerControls"/>
    <ds:schemaRef ds:uri="http://purl.org/dc/elements/1.1/"/>
    <ds:schemaRef ds:uri="http://purl.org/dc/terms/"/>
    <ds:schemaRef ds:uri="9803f46a-11bf-48f7-81fb-4a99cde79948"/>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CTC Template 2020</Template>
  <TotalTime>18</TotalTime>
  <Words>1309</Words>
  <Application>Microsoft Office PowerPoint</Application>
  <PresentationFormat>Widescreen</PresentationFormat>
  <Paragraphs>177</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Retrospect</vt:lpstr>
      <vt:lpstr>COA Annual Report 2022-2023 Highlights and Trends</vt:lpstr>
      <vt:lpstr>Members of the COA 2022-23</vt:lpstr>
      <vt:lpstr>Entities Offering Educator Preparation Programs in California</vt:lpstr>
      <vt:lpstr>Largest Number of Preparation Programs in California </vt:lpstr>
      <vt:lpstr>Highlights and Trends</vt:lpstr>
      <vt:lpstr>Highlights and Trends</vt:lpstr>
      <vt:lpstr>Highlights and Trends –  Sample of Standards Findings 2022-23</vt:lpstr>
      <vt:lpstr>COA Follow Up</vt:lpstr>
      <vt:lpstr>Approval of New Preparation Programs 2018-19 to 2022-23</vt:lpstr>
      <vt:lpstr>Highlights and Trends</vt:lpstr>
      <vt:lpstr>Highlights and Trends</vt:lpstr>
      <vt:lpstr>Withdrawn/Added Programs 2018-19 to 2022-23</vt:lpstr>
      <vt:lpstr>Withdrawn/Added Programs 2018-19 to 2022-23</vt:lpstr>
      <vt:lpstr>Highlights and Trends</vt:lpstr>
      <vt:lpstr>Highlights and Trends –  Initial Institutional Approval (IIA)</vt:lpstr>
      <vt:lpstr>Highlights and Trends – Programs approved by COA in Stage IV of IIA</vt:lpstr>
      <vt:lpstr>Highlights and Trends – Programs reviewed during Provisional Site Visit (Stage V)</vt:lpstr>
      <vt:lpstr>Highlights of Current Workplan 2023-24</vt:lpstr>
      <vt:lpstr>Highlights of Current Workplan 2023-24</vt:lpstr>
      <vt:lpstr>Status of Accreditation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CTC PowerPoint Template</dc:title>
  <dc:creator>Sayas, Purity Rose</dc:creator>
  <cp:lastModifiedBy>Brown, Rhonda</cp:lastModifiedBy>
  <cp:revision>2</cp:revision>
  <cp:lastPrinted>2023-12-06T01:12:10Z</cp:lastPrinted>
  <dcterms:created xsi:type="dcterms:W3CDTF">2021-04-27T22:55:36Z</dcterms:created>
  <dcterms:modified xsi:type="dcterms:W3CDTF">2023-12-07T18:42:44Z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0x010100A960B77188A6254899BF9379464DE56A</vt:lpwstr>
  </property>
  <property fmtid="{D5CDD505-2E9C-101B-9397-08002B2CF9AE}" pid="3" name="Categories1">
    <vt:lpwstr>7;#Administrative|5c69305d-07f7-4116-9572-46764656732c</vt:lpwstr>
  </property>
  <property fmtid="{D5CDD505-2E9C-101B-9397-08002B2CF9AE}" pid="4" name="Categories0">
    <vt:lpwstr>34;#Templates|e5110cce-88cb-4edd-88c7-0de7d43e8255</vt:lpwstr>
  </property>
  <property fmtid="{D5CDD505-2E9C-101B-9397-08002B2CF9AE}" pid="5" name="MediaServiceImageTags">
    <vt:lpwstr/>
  </property>
</Properties>
</file>