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Layouts/slideLayout6.xml" ContentType="application/vnd.openxmlformats-officedocument.presentationml.slideLayout+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slideLayouts/slideLayout18.xml" ContentType="application/vnd.openxmlformats-officedocument.presentationml.slideLayout+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theme/theme1.xml" ContentType="application/vnd.openxmlformats-officedocument.theme+xml"/>
  <Override PartName="/ppt/theme/theme3.xml" ContentType="application/vnd.openxmlformats-officedocument.theme+xml"/>
  <Override PartName="/ppt/theme/theme2.xml" ContentType="application/vnd.openxmlformats-officedocument.theme+xml"/>
  <Override PartName="/ppt/notesMasters/notesMaster1.xml" ContentType="application/vnd.openxmlformats-officedocument.presentationml.notesMaster+xml"/>
  <Override PartName="/ppt/viewProps.xml" ContentType="application/vnd.openxmlformats-officedocument.presentationml.viewProps+xml"/>
  <Override PartName="/ppt/presProps.xml" ContentType="application/vnd.openxmlformats-officedocument.presentationml.presProps+xml"/>
  <Override PartName="/ppt/tableStyles.xml" ContentType="application/vnd.openxmlformats-officedocument.presentationml.tableStyles+xml"/>
  <Override PartName="/docProps/app.xml" ContentType="application/vnd.openxmlformats-officedocument.extended-properties+xml"/>
  <Override PartName="/ppt/revisionInfo.xml" ContentType="application/vnd.ms-powerpoint.revisioninfo+xml"/>
  <Override PartName="/docProps/core.xml" ContentType="application/vnd.openxmlformats-package.core-properties+xml"/>
  <Override PartName="/customXml/itemProps1.xml" ContentType="application/vnd.openxmlformats-officedocument.customXmlProperties+xml"/>
  <Override PartName="/customXml/itemProps2.xml" ContentType="application/vnd.openxmlformats-officedocument.customXml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 id="2147483684" r:id="rId2"/>
  </p:sldMasterIdLst>
  <p:notesMasterIdLst>
    <p:notesMasterId r:id="rId10"/>
  </p:notesMasterIdLst>
  <p:sldIdLst>
    <p:sldId id="256" r:id="rId3"/>
    <p:sldId id="268" r:id="rId4"/>
    <p:sldId id="276" r:id="rId5"/>
    <p:sldId id="258" r:id="rId6"/>
    <p:sldId id="260" r:id="rId7"/>
    <p:sldId id="265" r:id="rId8"/>
    <p:sldId id="277"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7034F6A-B467-75C8-FB54-056D3431C0A6}" v="76" dt="2023-06-14T22:24:35.998"/>
    <p1510:client id="{F858DDC9-9E6C-4AFC-AAEB-06B62A979812}" v="869" dt="2023-06-14T23:12:12.96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2" d="100"/>
          <a:sy n="102" d="100"/>
        </p:scale>
        <p:origin x="834"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viewProps" Target="viewProps.xml"/><Relationship Id="rId17" Type="http://schemas.openxmlformats.org/officeDocument/2006/relationships/customXml" Target="../customXml/item2.xml"/><Relationship Id="rId2" Type="http://schemas.openxmlformats.org/officeDocument/2006/relationships/slideMaster" Target="slideMasters/slideMaster2.xml"/><Relationship Id="rId16" Type="http://schemas.openxmlformats.org/officeDocument/2006/relationships/customXml" Target="../customXml/item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presProps" Target="presProps.xml"/><Relationship Id="rId5" Type="http://schemas.openxmlformats.org/officeDocument/2006/relationships/slide" Target="slides/slide3.xml"/><Relationship Id="rId15" Type="http://schemas.microsoft.com/office/2015/10/relationships/revisionInfo" Target="revisionInfo.xml"/><Relationship Id="rId10"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E0D88D1-4710-4B00-8974-D11CC1473C15}" type="datetimeFigureOut">
              <a:rPr lang="en-US" smtClean="0"/>
              <a:t>6/14/2023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AB0427A-425E-4CEF-B71F-40C6540E1959}" type="slidenum">
              <a:rPr lang="en-US" smtClean="0"/>
              <a:t>‹#›</a:t>
            </a:fld>
            <a:endParaRPr lang="en-US"/>
          </a:p>
        </p:txBody>
      </p:sp>
    </p:spTree>
    <p:extLst>
      <p:ext uri="{BB962C8B-B14F-4D97-AF65-F5344CB8AC3E}">
        <p14:creationId xmlns:p14="http://schemas.microsoft.com/office/powerpoint/2010/main" val="66554208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cs typeface="Calibri"/>
              </a:rPr>
              <a:t>Roxann This meeting marks the fifth agenda item since last February involving the implementation of Senate Bill 488. This slide is intended to provide a quick overview of some primary aspects of SB 488. The requirements of the bill are more fully delineated for you on pages 1 and 2 of the item. While SB 488 requires the Commission to complete a series of actions related to literacy instruction, three of the most significant items were... to update the Program Standards, Teaching Performance Expectations and develop a literacy instruction performance assessment.</a:t>
            </a:r>
          </a:p>
        </p:txBody>
      </p:sp>
      <p:sp>
        <p:nvSpPr>
          <p:cNvPr id="4" name="Slide Number Placeholder 3"/>
          <p:cNvSpPr>
            <a:spLocks noGrp="1"/>
          </p:cNvSpPr>
          <p:nvPr>
            <p:ph type="sldNum" sz="quarter" idx="5"/>
          </p:nvPr>
        </p:nvSpPr>
        <p:spPr/>
        <p:txBody>
          <a:bodyPr/>
          <a:lstStyle/>
          <a:p>
            <a:fld id="{3F8B217A-4ED0-4F70-A70B-B36F778FF08A}" type="slidenum">
              <a:rPr lang="en-US"/>
              <a:t>2</a:t>
            </a:fld>
            <a:endParaRPr lang="en-US"/>
          </a:p>
        </p:txBody>
      </p:sp>
    </p:spTree>
    <p:extLst>
      <p:ext uri="{BB962C8B-B14F-4D97-AF65-F5344CB8AC3E}">
        <p14:creationId xmlns:p14="http://schemas.microsoft.com/office/powerpoint/2010/main" val="291195920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800" b="0" i="0">
              <a:solidFill>
                <a:srgbClr val="000000"/>
              </a:solidFill>
              <a:effectLst/>
              <a:latin typeface="Calibri" panose="020F0502020204030204" pitchFamily="34" charset="0"/>
              <a:cs typeface="Calibri"/>
            </a:endParaRPr>
          </a:p>
        </p:txBody>
      </p:sp>
      <p:sp>
        <p:nvSpPr>
          <p:cNvPr id="4" name="Slide Number Placeholder 3"/>
          <p:cNvSpPr>
            <a:spLocks noGrp="1"/>
          </p:cNvSpPr>
          <p:nvPr>
            <p:ph type="sldNum" sz="quarter" idx="5"/>
          </p:nvPr>
        </p:nvSpPr>
        <p:spPr/>
        <p:txBody>
          <a:bodyPr/>
          <a:lstStyle/>
          <a:p>
            <a:fld id="{0AB0427A-425E-4CEF-B71F-40C6540E1959}" type="slidenum">
              <a:rPr lang="en-US" smtClean="0"/>
              <a:t>4</a:t>
            </a:fld>
            <a:endParaRPr lang="en-US"/>
          </a:p>
        </p:txBody>
      </p:sp>
    </p:spTree>
    <p:extLst>
      <p:ext uri="{BB962C8B-B14F-4D97-AF65-F5344CB8AC3E}">
        <p14:creationId xmlns:p14="http://schemas.microsoft.com/office/powerpoint/2010/main" val="339840401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We are on target and on time with the requirements of SB 488</a:t>
            </a:r>
          </a:p>
        </p:txBody>
      </p:sp>
      <p:sp>
        <p:nvSpPr>
          <p:cNvPr id="4" name="Slide Number Placeholder 3"/>
          <p:cNvSpPr>
            <a:spLocks noGrp="1"/>
          </p:cNvSpPr>
          <p:nvPr>
            <p:ph type="sldNum" sz="quarter" idx="5"/>
          </p:nvPr>
        </p:nvSpPr>
        <p:spPr/>
        <p:txBody>
          <a:bodyPr/>
          <a:lstStyle/>
          <a:p>
            <a:fld id="{0AB0427A-425E-4CEF-B71F-40C6540E1959}" type="slidenum">
              <a:rPr lang="en-US" smtClean="0"/>
              <a:t>7</a:t>
            </a:fld>
            <a:endParaRPr lang="en-US"/>
          </a:p>
        </p:txBody>
      </p:sp>
    </p:spTree>
    <p:extLst>
      <p:ext uri="{BB962C8B-B14F-4D97-AF65-F5344CB8AC3E}">
        <p14:creationId xmlns:p14="http://schemas.microsoft.com/office/powerpoint/2010/main" val="7205988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 y="6334316"/>
            <a:ext cx="12192000"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p>
        </p:txBody>
      </p:sp>
      <p:sp>
        <p:nvSpPr>
          <p:cNvPr id="4" name="Date Placeholder 3"/>
          <p:cNvSpPr>
            <a:spLocks noGrp="1"/>
          </p:cNvSpPr>
          <p:nvPr>
            <p:ph type="dt" sz="half" idx="10"/>
          </p:nvPr>
        </p:nvSpPr>
        <p:spPr/>
        <p:txBody>
          <a:bodyPr/>
          <a:lstStyle/>
          <a:p>
            <a:fld id="{C764DE79-268F-4C1A-8933-263129D2AF90}" type="datetimeFigureOut">
              <a:rPr lang="en-US" smtClean="0"/>
              <a:t>6/14/2023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F63A3B-78C7-47BE-AE5E-E10140E04643}"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982327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764DE79-268F-4C1A-8933-263129D2AF90}" type="datetimeFigureOut">
              <a:rPr lang="en-US" smtClean="0"/>
              <a:t>6/14/2023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F63A3B-78C7-47BE-AE5E-E10140E04643}" type="slidenum">
              <a:rPr lang="en-US" smtClean="0"/>
              <a:t>‹#›</a:t>
            </a:fld>
            <a:endParaRPr lang="en-US"/>
          </a:p>
        </p:txBody>
      </p:sp>
    </p:spTree>
    <p:extLst>
      <p:ext uri="{BB962C8B-B14F-4D97-AF65-F5344CB8AC3E}">
        <p14:creationId xmlns:p14="http://schemas.microsoft.com/office/powerpoint/2010/main" val="38411422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764DE79-268F-4C1A-8933-263129D2AF90}" type="datetimeFigureOut">
              <a:rPr lang="en-US" smtClean="0"/>
              <a:t>6/14/2023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F63A3B-78C7-47BE-AE5E-E10140E04643}" type="slidenum">
              <a:rPr lang="en-US" smtClean="0"/>
              <a:t>‹#›</a:t>
            </a:fld>
            <a:endParaRPr lang="en-US"/>
          </a:p>
        </p:txBody>
      </p:sp>
    </p:spTree>
    <p:extLst>
      <p:ext uri="{BB962C8B-B14F-4D97-AF65-F5344CB8AC3E}">
        <p14:creationId xmlns:p14="http://schemas.microsoft.com/office/powerpoint/2010/main" val="212625759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p>
        </p:txBody>
      </p:sp>
      <p:sp>
        <p:nvSpPr>
          <p:cNvPr id="4" name="Date Placeholder 3"/>
          <p:cNvSpPr>
            <a:spLocks noGrp="1"/>
          </p:cNvSpPr>
          <p:nvPr>
            <p:ph type="dt" sz="half" idx="10"/>
          </p:nvPr>
        </p:nvSpPr>
        <p:spPr/>
        <p:txBody>
          <a:bodyPr/>
          <a:lstStyle/>
          <a:p>
            <a:fld id="{E67AA60C-0677-48C3-B06E-74446A375BD3}" type="datetime1">
              <a:rPr lang="en-US" smtClean="0"/>
              <a:t>6/14/2023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CF074CD-934D-404A-ACFA-C89B8DACAFC4}"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43097588"/>
      </p:ext>
    </p:extLst>
  </p:cSld>
  <p:clrMapOvr>
    <a:masterClrMapping/>
  </p:clrMapOvr>
  <p:hf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21A76E6-FD7B-4114-B09D-43BBC7AD841C}" type="datetime1">
              <a:rPr lang="en-US" smtClean="0"/>
              <a:t>6/14/2023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CF074CD-934D-404A-ACFA-C89B8DACAFC4}" type="slidenum">
              <a:rPr lang="en-US" smtClean="0"/>
              <a:t>‹#›</a:t>
            </a:fld>
            <a:endParaRPr lang="en-US"/>
          </a:p>
        </p:txBody>
      </p:sp>
    </p:spTree>
    <p:extLst>
      <p:ext uri="{BB962C8B-B14F-4D97-AF65-F5344CB8AC3E}">
        <p14:creationId xmlns:p14="http://schemas.microsoft.com/office/powerpoint/2010/main" val="310681892"/>
      </p:ext>
    </p:extLst>
  </p:cSld>
  <p:clrMapOvr>
    <a:masterClrMapping/>
  </p:clrMapOvr>
  <p:hf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B0B51CC-40C3-494F-8F28-081C236BAA44}" type="datetime1">
              <a:rPr lang="en-US" smtClean="0"/>
              <a:t>6/14/2023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CF074CD-934D-404A-ACFA-C89B8DACAFC4}"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57997292"/>
      </p:ext>
    </p:extLst>
  </p:cSld>
  <p:clrMapOvr>
    <a:masterClrMapping/>
  </p:clrMapOvr>
  <p:hf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p>
        </p:txBody>
      </p:sp>
      <p:sp>
        <p:nvSpPr>
          <p:cNvPr id="3" name="Content Placeholder 2"/>
          <p:cNvSpPr>
            <a:spLocks noGrp="1"/>
          </p:cNvSpPr>
          <p:nvPr>
            <p:ph sz="half" idx="1"/>
          </p:nvPr>
        </p:nvSpPr>
        <p:spPr>
          <a:xfrm>
            <a:off x="1097278" y="1845734"/>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217920" y="1845735"/>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E97033A-0B4E-40D9-96D2-063DC23041AE}" type="datetime1">
              <a:rPr lang="en-US" smtClean="0"/>
              <a:t>6/14/2023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CF074CD-934D-404A-ACFA-C89B8DACAFC4}" type="slidenum">
              <a:rPr lang="en-US" smtClean="0"/>
              <a:t>‹#›</a:t>
            </a:fld>
            <a:endParaRPr lang="en-US"/>
          </a:p>
        </p:txBody>
      </p:sp>
    </p:spTree>
    <p:extLst>
      <p:ext uri="{BB962C8B-B14F-4D97-AF65-F5344CB8AC3E}">
        <p14:creationId xmlns:p14="http://schemas.microsoft.com/office/powerpoint/2010/main" val="3458609909"/>
      </p:ext>
    </p:extLst>
  </p:cSld>
  <p:clrMapOvr>
    <a:masterClrMapping/>
  </p:clrMapOvr>
  <p:hf hdr="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855CB32-742E-4149-803A-2917062170C1}" type="datetime1">
              <a:rPr lang="en-US" smtClean="0"/>
              <a:t>6/14/2023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CF074CD-934D-404A-ACFA-C89B8DACAFC4}" type="slidenum">
              <a:rPr lang="en-US" smtClean="0"/>
              <a:t>‹#›</a:t>
            </a:fld>
            <a:endParaRPr lang="en-US"/>
          </a:p>
        </p:txBody>
      </p:sp>
    </p:spTree>
    <p:extLst>
      <p:ext uri="{BB962C8B-B14F-4D97-AF65-F5344CB8AC3E}">
        <p14:creationId xmlns:p14="http://schemas.microsoft.com/office/powerpoint/2010/main" val="1525857325"/>
      </p:ext>
    </p:extLst>
  </p:cSld>
  <p:clrMapOvr>
    <a:masterClrMapping/>
  </p:clrMapOvr>
  <p:hf hdr="0" ftr="0" dt="0"/>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CEB554CB-A83C-48E4-A815-1CCD1C83775F}" type="datetime1">
              <a:rPr lang="en-US" smtClean="0"/>
              <a:t>6/14/2023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CF074CD-934D-404A-ACFA-C89B8DACAFC4}" type="slidenum">
              <a:rPr lang="en-US" smtClean="0"/>
              <a:t>‹#›</a:t>
            </a:fld>
            <a:endParaRPr lang="en-US"/>
          </a:p>
        </p:txBody>
      </p:sp>
    </p:spTree>
    <p:extLst>
      <p:ext uri="{BB962C8B-B14F-4D97-AF65-F5344CB8AC3E}">
        <p14:creationId xmlns:p14="http://schemas.microsoft.com/office/powerpoint/2010/main" val="301352731"/>
      </p:ext>
    </p:extLst>
  </p:cSld>
  <p:clrMapOvr>
    <a:masterClrMapping/>
  </p:clrMapOvr>
  <p:hf hdr="0" ftr="0" dt="0"/>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37988558-BEDF-417A-AEE5-C9B4D39409F0}" type="datetime1">
              <a:rPr lang="en-US" smtClean="0"/>
              <a:t>6/14/2023</a:t>
            </a:fld>
            <a:endParaRPr 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a:p>
        </p:txBody>
      </p:sp>
      <p:sp>
        <p:nvSpPr>
          <p:cNvPr id="9" name="Slide Number Placeholder 8"/>
          <p:cNvSpPr>
            <a:spLocks noGrp="1"/>
          </p:cNvSpPr>
          <p:nvPr>
            <p:ph type="sldNum" sz="quarter" idx="12"/>
          </p:nvPr>
        </p:nvSpPr>
        <p:spPr/>
        <p:txBody>
          <a:bodyPr/>
          <a:lstStyle/>
          <a:p>
            <a:fld id="{8CF074CD-934D-404A-ACFA-C89B8DACAFC4}" type="slidenum">
              <a:rPr lang="en-US" smtClean="0"/>
              <a:t>‹#›</a:t>
            </a:fld>
            <a:endParaRPr lang="en-US"/>
          </a:p>
        </p:txBody>
      </p:sp>
    </p:spTree>
    <p:extLst>
      <p:ext uri="{BB962C8B-B14F-4D97-AF65-F5344CB8AC3E}">
        <p14:creationId xmlns:p14="http://schemas.microsoft.com/office/powerpoint/2010/main" val="2653869085"/>
      </p:ext>
    </p:extLst>
  </p:cSld>
  <p:clrMapOvr>
    <a:masterClrMapping/>
  </p:clrMapOvr>
  <p:hf hdr="0" ftr="0" dt="0"/>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p>
        </p:txBody>
      </p:sp>
      <p:sp>
        <p:nvSpPr>
          <p:cNvPr id="3" name="Content Placeholder 2"/>
          <p:cNvSpPr>
            <a:spLocks noGrp="1"/>
          </p:cNvSpPr>
          <p:nvPr>
            <p:ph idx="1"/>
          </p:nvPr>
        </p:nvSpPr>
        <p:spPr>
          <a:xfrm>
            <a:off x="4800600" y="731520"/>
            <a:ext cx="6492240"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3ECD635F-FC3C-431B-A621-361C4F4F1306}" type="datetime1">
              <a:rPr lang="en-US" smtClean="0"/>
              <a:t>6/14/2023</a:t>
            </a:fld>
            <a:endParaRPr lang="en-US"/>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8CF074CD-934D-404A-ACFA-C89B8DACAFC4}" type="slidenum">
              <a:rPr lang="en-US" smtClean="0"/>
              <a:t>‹#›</a:t>
            </a:fld>
            <a:endParaRPr lang="en-US"/>
          </a:p>
        </p:txBody>
      </p:sp>
    </p:spTree>
    <p:extLst>
      <p:ext uri="{BB962C8B-B14F-4D97-AF65-F5344CB8AC3E}">
        <p14:creationId xmlns:p14="http://schemas.microsoft.com/office/powerpoint/2010/main" val="1025618311"/>
      </p:ext>
    </p:extLst>
  </p:cSld>
  <p:clrMapOvr>
    <a:masterClrMapping/>
  </p:clrMapOvr>
  <p:hf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764DE79-268F-4C1A-8933-263129D2AF90}" type="datetimeFigureOut">
              <a:rPr lang="en-US" smtClean="0"/>
              <a:t>6/14/2023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F63A3B-78C7-47BE-AE5E-E10140E04643}" type="slidenum">
              <a:rPr lang="en-US" smtClean="0"/>
              <a:t>‹#›</a:t>
            </a:fld>
            <a:endParaRPr lang="en-US"/>
          </a:p>
        </p:txBody>
      </p:sp>
    </p:spTree>
    <p:extLst>
      <p:ext uri="{BB962C8B-B14F-4D97-AF65-F5344CB8AC3E}">
        <p14:creationId xmlns:p14="http://schemas.microsoft.com/office/powerpoint/2010/main" val="153283336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lIns="91440" tIns="0" rIns="91440" bIns="0" anchor="b">
            <a:noAutofit/>
          </a:bodyPr>
          <a:lstStyle>
            <a:lvl1pPr>
              <a:defRPr sz="3600" b="0">
                <a:solidFill>
                  <a:srgbClr val="FFFFFF"/>
                </a:solidFill>
              </a:defRPr>
            </a:lvl1pPr>
          </a:lstStyle>
          <a:p>
            <a:r>
              <a:rPr lang="en-US"/>
              <a:t>Click to edit Master title style</a:t>
            </a:r>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1D983C8-9551-40AD-BB94-7F8386C735E7}" type="datetime1">
              <a:rPr lang="en-US" smtClean="0"/>
              <a:t>6/14/2023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CF074CD-934D-404A-ACFA-C89B8DACAFC4}" type="slidenum">
              <a:rPr lang="en-US" smtClean="0"/>
              <a:t>‹#›</a:t>
            </a:fld>
            <a:endParaRPr lang="en-US"/>
          </a:p>
        </p:txBody>
      </p:sp>
    </p:spTree>
    <p:extLst>
      <p:ext uri="{BB962C8B-B14F-4D97-AF65-F5344CB8AC3E}">
        <p14:creationId xmlns:p14="http://schemas.microsoft.com/office/powerpoint/2010/main" val="1349540662"/>
      </p:ext>
    </p:extLst>
  </p:cSld>
  <p:clrMapOvr>
    <a:masterClrMapping/>
  </p:clrMapOvr>
  <p:hf hdr="0" ftr="0" dt="0"/>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0248F9A-7BE9-442C-8FAA-11FDD53E37E1}" type="datetime1">
              <a:rPr lang="en-US" smtClean="0"/>
              <a:t>6/14/2023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CF074CD-934D-404A-ACFA-C89B8DACAFC4}" type="slidenum">
              <a:rPr lang="en-US" smtClean="0"/>
              <a:t>‹#›</a:t>
            </a:fld>
            <a:endParaRPr lang="en-US"/>
          </a:p>
        </p:txBody>
      </p:sp>
    </p:spTree>
    <p:extLst>
      <p:ext uri="{BB962C8B-B14F-4D97-AF65-F5344CB8AC3E}">
        <p14:creationId xmlns:p14="http://schemas.microsoft.com/office/powerpoint/2010/main" val="3165088573"/>
      </p:ext>
    </p:extLst>
  </p:cSld>
  <p:clrMapOvr>
    <a:masterClrMapping/>
  </p:clrMapOvr>
  <p:hf hdr="0" ftr="0" dt="0"/>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7231492-8ED7-4C39-903B-1980D1C30D92}" type="datetime1">
              <a:rPr lang="en-US" smtClean="0"/>
              <a:t>6/14/2023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CF074CD-934D-404A-ACFA-C89B8DACAFC4}" type="slidenum">
              <a:rPr lang="en-US" smtClean="0"/>
              <a:t>‹#›</a:t>
            </a:fld>
            <a:endParaRPr lang="en-US"/>
          </a:p>
        </p:txBody>
      </p:sp>
    </p:spTree>
    <p:extLst>
      <p:ext uri="{BB962C8B-B14F-4D97-AF65-F5344CB8AC3E}">
        <p14:creationId xmlns:p14="http://schemas.microsoft.com/office/powerpoint/2010/main" val="2034268725"/>
      </p:ext>
    </p:extLst>
  </p:cSld>
  <p:clrMapOvr>
    <a:masterClrMapping/>
  </p:clrMapOvr>
  <p:hf hdr="0" ftr="0" dt="0"/>
</p:sldLayout>
</file>

<file path=ppt/slideLayouts/slideLayout23.xml><?xml version="1.0" encoding="utf-8"?>
<p:sldLayout xmlns:a="http://schemas.openxmlformats.org/drawingml/2006/main" xmlns:r="http://schemas.openxmlformats.org/officeDocument/2006/relationships" xmlns:p="http://schemas.openxmlformats.org/presentationml/2006/main" userDrawn="1">
  <p:cSld name="Section Opener">
    <p:spTree>
      <p:nvGrpSpPr>
        <p:cNvPr id="1" name=""/>
        <p:cNvGrpSpPr/>
        <p:nvPr/>
      </p:nvGrpSpPr>
      <p:grpSpPr>
        <a:xfrm>
          <a:off x="0" y="0"/>
          <a:ext cx="0" cy="0"/>
          <a:chOff x="0" y="0"/>
          <a:chExt cx="0" cy="0"/>
        </a:xfrm>
      </p:grpSpPr>
      <p:cxnSp>
        <p:nvCxnSpPr>
          <p:cNvPr id="5" name="Straight Connector 4"/>
          <p:cNvCxnSpPr/>
          <p:nvPr userDrawn="1"/>
        </p:nvCxnSpPr>
        <p:spPr>
          <a:xfrm>
            <a:off x="0" y="4170795"/>
            <a:ext cx="12192000" cy="0"/>
          </a:xfrm>
          <a:prstGeom prst="line">
            <a:avLst/>
          </a:prstGeom>
          <a:ln w="50800" cmpd="sng">
            <a:solidFill>
              <a:srgbClr val="4F7681"/>
            </a:solidFill>
          </a:ln>
        </p:spPr>
        <p:style>
          <a:lnRef idx="1">
            <a:schemeClr val="accent1"/>
          </a:lnRef>
          <a:fillRef idx="0">
            <a:schemeClr val="accent1"/>
          </a:fillRef>
          <a:effectRef idx="0">
            <a:schemeClr val="accent1"/>
          </a:effectRef>
          <a:fontRef idx="minor">
            <a:schemeClr val="tx1"/>
          </a:fontRef>
        </p:style>
      </p:cxnSp>
      <p:sp>
        <p:nvSpPr>
          <p:cNvPr id="6" name="Slide Number Placeholder 5"/>
          <p:cNvSpPr>
            <a:spLocks noGrp="1"/>
          </p:cNvSpPr>
          <p:nvPr>
            <p:ph type="sldNum" sz="quarter" idx="4"/>
          </p:nvPr>
        </p:nvSpPr>
        <p:spPr>
          <a:xfrm>
            <a:off x="11224490" y="6192408"/>
            <a:ext cx="628073" cy="365125"/>
          </a:xfrm>
          <a:prstGeom prst="rect">
            <a:avLst/>
          </a:prstGeom>
        </p:spPr>
        <p:txBody>
          <a:bodyPr vert="horz" lIns="91440" tIns="45720" rIns="91440" bIns="45720" rtlCol="0" anchor="ctr"/>
          <a:lstStyle>
            <a:lvl1pPr algn="r">
              <a:defRPr sz="1200">
                <a:solidFill>
                  <a:srgbClr val="4F7681"/>
                </a:solidFill>
              </a:defRPr>
            </a:lvl1pPr>
          </a:lstStyle>
          <a:p>
            <a:fld id="{3A51E27E-02B7-431C-94F3-7BAF2238D496}" type="slidenum">
              <a:rPr lang="en-US" smtClean="0"/>
              <a:pPr/>
              <a:t>‹#›</a:t>
            </a:fld>
            <a:endParaRPr lang="en-US"/>
          </a:p>
        </p:txBody>
      </p:sp>
      <p:sp>
        <p:nvSpPr>
          <p:cNvPr id="7" name="Title Placeholder 13"/>
          <p:cNvSpPr>
            <a:spLocks noGrp="1"/>
          </p:cNvSpPr>
          <p:nvPr>
            <p:ph type="title"/>
          </p:nvPr>
        </p:nvSpPr>
        <p:spPr>
          <a:xfrm>
            <a:off x="314633" y="4347853"/>
            <a:ext cx="11537930" cy="1325563"/>
          </a:xfrm>
          <a:prstGeom prst="rect">
            <a:avLst/>
          </a:prstGeom>
        </p:spPr>
        <p:txBody>
          <a:bodyPr vert="horz" lIns="91440" tIns="45720" rIns="91440" bIns="45720" rtlCol="0" anchor="ctr">
            <a:normAutofit/>
          </a:bodyPr>
          <a:lstStyle/>
          <a:p>
            <a:r>
              <a:rPr lang="en-US"/>
              <a:t>Click to edit Master title style</a:t>
            </a:r>
          </a:p>
        </p:txBody>
      </p:sp>
      <p:sp>
        <p:nvSpPr>
          <p:cNvPr id="8" name="Picture Placeholder 7"/>
          <p:cNvSpPr>
            <a:spLocks noGrp="1"/>
          </p:cNvSpPr>
          <p:nvPr>
            <p:ph type="pic" sz="quarter" idx="12"/>
          </p:nvPr>
        </p:nvSpPr>
        <p:spPr>
          <a:xfrm>
            <a:off x="1248697" y="324465"/>
            <a:ext cx="9975793" cy="3588773"/>
          </a:xfrm>
          <a:prstGeom prst="rect">
            <a:avLst/>
          </a:prstGeom>
        </p:spPr>
        <p:txBody>
          <a:bodyPr/>
          <a:lstStyle>
            <a:lvl1pPr marL="0" indent="0" algn="ctr">
              <a:buNone/>
              <a:defRPr/>
            </a:lvl1pPr>
          </a:lstStyle>
          <a:p>
            <a:endParaRPr lang="en-US"/>
          </a:p>
        </p:txBody>
      </p:sp>
    </p:spTree>
    <p:extLst>
      <p:ext uri="{BB962C8B-B14F-4D97-AF65-F5344CB8AC3E}">
        <p14:creationId xmlns:p14="http://schemas.microsoft.com/office/powerpoint/2010/main" val="2781789054"/>
      </p:ext>
    </p:extLst>
  </p:cSld>
  <p:clrMapOvr>
    <a:masterClrMapping/>
  </p:clrMapOvr>
  <p:hf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764DE79-268F-4C1A-8933-263129D2AF90}" type="datetimeFigureOut">
              <a:rPr lang="en-US" smtClean="0"/>
              <a:t>6/14/2023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F63A3B-78C7-47BE-AE5E-E10140E04643}"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207074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p>
        </p:txBody>
      </p:sp>
      <p:sp>
        <p:nvSpPr>
          <p:cNvPr id="3" name="Content Placeholder 2"/>
          <p:cNvSpPr>
            <a:spLocks noGrp="1"/>
          </p:cNvSpPr>
          <p:nvPr>
            <p:ph sz="half" idx="1"/>
          </p:nvPr>
        </p:nvSpPr>
        <p:spPr>
          <a:xfrm>
            <a:off x="1097280" y="1845734"/>
            <a:ext cx="4937760" cy="402335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217920" y="1845735"/>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C764DE79-268F-4C1A-8933-263129D2AF90}" type="datetimeFigureOut">
              <a:rPr lang="en-US" smtClean="0"/>
              <a:t>6/14/2023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8F63A3B-78C7-47BE-AE5E-E10140E04643}" type="slidenum">
              <a:rPr lang="en-US" smtClean="0"/>
              <a:t>‹#›</a:t>
            </a:fld>
            <a:endParaRPr lang="en-US"/>
          </a:p>
        </p:txBody>
      </p:sp>
    </p:spTree>
    <p:extLst>
      <p:ext uri="{BB962C8B-B14F-4D97-AF65-F5344CB8AC3E}">
        <p14:creationId xmlns:p14="http://schemas.microsoft.com/office/powerpoint/2010/main" val="1368129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582335"/>
            <a:ext cx="4937760" cy="32867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920" y="2582334"/>
            <a:ext cx="4937760" cy="32867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C764DE79-268F-4C1A-8933-263129D2AF90}" type="datetimeFigureOut">
              <a:rPr lang="en-US" smtClean="0"/>
              <a:t>6/14/2023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8F63A3B-78C7-47BE-AE5E-E10140E04643}" type="slidenum">
              <a:rPr lang="en-US" smtClean="0"/>
              <a:t>‹#›</a:t>
            </a:fld>
            <a:endParaRPr lang="en-US"/>
          </a:p>
        </p:txBody>
      </p:sp>
    </p:spTree>
    <p:extLst>
      <p:ext uri="{BB962C8B-B14F-4D97-AF65-F5344CB8AC3E}">
        <p14:creationId xmlns:p14="http://schemas.microsoft.com/office/powerpoint/2010/main" val="41407204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C764DE79-268F-4C1A-8933-263129D2AF90}" type="datetimeFigureOut">
              <a:rPr lang="en-US" smtClean="0"/>
              <a:t>6/14/2023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8F63A3B-78C7-47BE-AE5E-E10140E04643}" type="slidenum">
              <a:rPr lang="en-US" smtClean="0"/>
              <a:t>‹#›</a:t>
            </a:fld>
            <a:endParaRPr lang="en-US"/>
          </a:p>
        </p:txBody>
      </p:sp>
    </p:spTree>
    <p:extLst>
      <p:ext uri="{BB962C8B-B14F-4D97-AF65-F5344CB8AC3E}">
        <p14:creationId xmlns:p14="http://schemas.microsoft.com/office/powerpoint/2010/main" val="2098059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C764DE79-268F-4C1A-8933-263129D2AF90}" type="datetimeFigureOut">
              <a:rPr lang="en-US" smtClean="0"/>
              <a:t>6/14/2023</a:t>
            </a:fld>
            <a:endParaRPr 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a:p>
        </p:txBody>
      </p:sp>
      <p:sp>
        <p:nvSpPr>
          <p:cNvPr id="9" name="Slide Number Placeholder 8"/>
          <p:cNvSpPr>
            <a:spLocks noGrp="1"/>
          </p:cNvSpPr>
          <p:nvPr>
            <p:ph type="sldNum" sz="quarter" idx="12"/>
          </p:nvPr>
        </p:nvSpPr>
        <p:spPr/>
        <p:txBody>
          <a:bodyPr/>
          <a:lstStyle/>
          <a:p>
            <a:fld id="{48F63A3B-78C7-47BE-AE5E-E10140E04643}" type="slidenum">
              <a:rPr lang="en-US" smtClean="0"/>
              <a:t>‹#›</a:t>
            </a:fld>
            <a:endParaRPr lang="en-US"/>
          </a:p>
        </p:txBody>
      </p:sp>
    </p:spTree>
    <p:extLst>
      <p:ext uri="{BB962C8B-B14F-4D97-AF65-F5344CB8AC3E}">
        <p14:creationId xmlns:p14="http://schemas.microsoft.com/office/powerpoint/2010/main" val="38194614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p>
        </p:txBody>
      </p:sp>
      <p:sp>
        <p:nvSpPr>
          <p:cNvPr id="3" name="Content Placeholder 2"/>
          <p:cNvSpPr>
            <a:spLocks noGrp="1"/>
          </p:cNvSpPr>
          <p:nvPr>
            <p:ph idx="1"/>
          </p:nvPr>
        </p:nvSpPr>
        <p:spPr>
          <a:xfrm>
            <a:off x="4800600" y="731520"/>
            <a:ext cx="6492240"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C764DE79-268F-4C1A-8933-263129D2AF90}" type="datetimeFigureOut">
              <a:rPr lang="en-US" smtClean="0"/>
              <a:t>6/14/2023</a:t>
            </a:fld>
            <a:endParaRPr lang="en-US"/>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48F63A3B-78C7-47BE-AE5E-E10140E04643}" type="slidenum">
              <a:rPr lang="en-US" smtClean="0"/>
              <a:t>‹#›</a:t>
            </a:fld>
            <a:endParaRPr lang="en-US"/>
          </a:p>
        </p:txBody>
      </p:sp>
    </p:spTree>
    <p:extLst>
      <p:ext uri="{BB962C8B-B14F-4D97-AF65-F5344CB8AC3E}">
        <p14:creationId xmlns:p14="http://schemas.microsoft.com/office/powerpoint/2010/main" val="33761239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tIns="0" bIns="0" anchor="b">
            <a:noAutofit/>
          </a:bodyPr>
          <a:lstStyle>
            <a:lvl1pPr>
              <a:defRPr sz="3600" b="0">
                <a:solidFill>
                  <a:srgbClr val="FFFFFF"/>
                </a:solidFill>
              </a:defRPr>
            </a:lvl1pPr>
          </a:lstStyle>
          <a:p>
            <a:r>
              <a:rPr lang="en-US"/>
              <a:t>Click to edit Master title style</a:t>
            </a:r>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764DE79-268F-4C1A-8933-263129D2AF90}" type="datetimeFigureOut">
              <a:rPr lang="en-US" smtClean="0"/>
              <a:t>6/14/2023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8F63A3B-78C7-47BE-AE5E-E10140E04643}" type="slidenum">
              <a:rPr lang="en-US" smtClean="0"/>
              <a:t>‹#›</a:t>
            </a:fld>
            <a:endParaRPr lang="en-US"/>
          </a:p>
        </p:txBody>
      </p:sp>
    </p:spTree>
    <p:extLst>
      <p:ext uri="{BB962C8B-B14F-4D97-AF65-F5344CB8AC3E}">
        <p14:creationId xmlns:p14="http://schemas.microsoft.com/office/powerpoint/2010/main" val="6802914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C764DE79-268F-4C1A-8933-263129D2AF90}" type="datetimeFigureOut">
              <a:rPr lang="en-US" smtClean="0"/>
              <a:t>6/14/2023</a:t>
            </a:fld>
            <a:endParaRPr lang="en-US"/>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48F63A3B-78C7-47BE-AE5E-E10140E04643}" type="slidenum">
              <a:rPr lang="en-US" smtClean="0"/>
              <a:t>‹#›</a:t>
            </a:fld>
            <a:endParaRPr lang="en-U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30856342"/>
      </p:ext>
    </p:extLst>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91985"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b="0" i="0" u="none"/>
          </a:p>
        </p:txBody>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8F171C90-0E31-4AFB-9673-F38E069DAA8D}" type="datetime1">
              <a:rPr lang="en-US" smtClean="0"/>
              <a:t>6/14/2023</a:t>
            </a:fld>
            <a:endParaRPr lang="en-US"/>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8CF074CD-934D-404A-ACFA-C89B8DACAFC4}" type="slidenum">
              <a:rPr lang="en-US" smtClean="0"/>
              <a:t>‹#›</a:t>
            </a:fld>
            <a:endParaRPr lang="en-U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51881228"/>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 id="2147483696" r:id="rId12"/>
  </p:sldLayoutIdLst>
  <p:hf hdr="0" ftr="0" dt="0"/>
  <p:txStyles>
    <p:titleStyle>
      <a:lvl1pPr algn="l" defTabSz="914400" rtl="0" eaLnBrk="1" latinLnBrk="0" hangingPunct="1">
        <a:lnSpc>
          <a:spcPct val="85000"/>
        </a:lnSpc>
        <a:spcBef>
          <a:spcPct val="0"/>
        </a:spcBef>
        <a:buNone/>
        <a:defRPr sz="4800" b="0" i="0" u="none"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25393" y="873971"/>
            <a:ext cx="10058400" cy="3408010"/>
          </a:xfrm>
        </p:spPr>
        <p:txBody>
          <a:bodyPr>
            <a:normAutofit fontScale="90000"/>
          </a:bodyPr>
          <a:lstStyle/>
          <a:p>
            <a:pPr algn="ctr">
              <a:spcBef>
                <a:spcPts val="0"/>
              </a:spcBef>
            </a:pPr>
            <a:r>
              <a:rPr lang="en-US" sz="5300" b="1" dirty="0">
                <a:cs typeface="Calibri Light"/>
              </a:rPr>
              <a:t>Agenda Item 2A</a:t>
            </a:r>
            <a:br>
              <a:rPr lang="en-US" sz="5300" b="1" dirty="0">
                <a:cs typeface="Calibri Light"/>
              </a:rPr>
            </a:br>
            <a:r>
              <a:rPr lang="en-US" sz="5300" dirty="0">
                <a:cs typeface="Calibri Light"/>
              </a:rPr>
              <a:t>Report to the Legislature</a:t>
            </a:r>
            <a:br>
              <a:rPr lang="en-US" sz="5300" b="1" dirty="0">
                <a:cs typeface="Calibri Light"/>
              </a:rPr>
            </a:br>
            <a:r>
              <a:rPr lang="en-US" sz="5300" dirty="0">
                <a:cs typeface="Calibri Light"/>
              </a:rPr>
              <a:t>Implementation of Senate Bill 488 Teacher Credentialing – </a:t>
            </a:r>
            <a:br>
              <a:rPr lang="en-US" sz="5300" dirty="0">
                <a:cs typeface="Calibri Light"/>
              </a:rPr>
            </a:br>
            <a:r>
              <a:rPr lang="en-US" sz="5300" dirty="0">
                <a:cs typeface="Calibri Light"/>
              </a:rPr>
              <a:t>Reading Instruction</a:t>
            </a:r>
            <a:endParaRPr lang="en-US" dirty="0"/>
          </a:p>
        </p:txBody>
      </p:sp>
    </p:spTree>
    <p:extLst>
      <p:ext uri="{BB962C8B-B14F-4D97-AF65-F5344CB8AC3E}">
        <p14:creationId xmlns:p14="http://schemas.microsoft.com/office/powerpoint/2010/main" val="1098572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654CFF-8698-4FB2-14AF-7D87CE4F3F2F}"/>
              </a:ext>
            </a:extLst>
          </p:cNvPr>
          <p:cNvSpPr>
            <a:spLocks noGrp="1"/>
          </p:cNvSpPr>
          <p:nvPr>
            <p:ph type="title"/>
          </p:nvPr>
        </p:nvSpPr>
        <p:spPr/>
        <p:txBody>
          <a:bodyPr/>
          <a:lstStyle/>
          <a:p>
            <a:r>
              <a:rPr lang="en-US" b="1">
                <a:cs typeface="Calibri Light"/>
              </a:rPr>
              <a:t>Senate Bill 488 Overview</a:t>
            </a:r>
            <a:endParaRPr lang="en-US" b="1"/>
          </a:p>
        </p:txBody>
      </p:sp>
      <p:sp>
        <p:nvSpPr>
          <p:cNvPr id="3" name="Content Placeholder 2">
            <a:extLst>
              <a:ext uri="{FF2B5EF4-FFF2-40B4-BE49-F238E27FC236}">
                <a16:creationId xmlns:a16="http://schemas.microsoft.com/office/drawing/2014/main" id="{2E1E3416-264C-B514-D6DD-D4F7B3CF0974}"/>
              </a:ext>
            </a:extLst>
          </p:cNvPr>
          <p:cNvSpPr>
            <a:spLocks noGrp="1"/>
          </p:cNvSpPr>
          <p:nvPr>
            <p:ph idx="1"/>
          </p:nvPr>
        </p:nvSpPr>
        <p:spPr>
          <a:xfrm>
            <a:off x="1097280" y="1845734"/>
            <a:ext cx="10123862" cy="4464973"/>
          </a:xfrm>
        </p:spPr>
        <p:txBody>
          <a:bodyPr vert="horz" lIns="0" tIns="45720" rIns="0" bIns="45720" rtlCol="0" anchor="t">
            <a:normAutofit fontScale="92500" lnSpcReduction="20000"/>
          </a:bodyPr>
          <a:lstStyle/>
          <a:p>
            <a:pPr marL="225425" indent="-225425">
              <a:buFont typeface="Arial" panose="020B0604020202020204" pitchFamily="34" charset="0"/>
              <a:buChar char="•"/>
            </a:pPr>
            <a:r>
              <a:rPr lang="en-US" sz="2800">
                <a:ea typeface="+mn-lt"/>
                <a:cs typeface="+mn-lt"/>
              </a:rPr>
              <a:t>Requires the Commission to complete a series of actions related to literacy instruction</a:t>
            </a:r>
          </a:p>
          <a:p>
            <a:pPr marL="225425" indent="-225425">
              <a:buFont typeface="Arial" panose="020B0604020202020204" pitchFamily="34" charset="0"/>
              <a:buChar char="•"/>
            </a:pPr>
            <a:r>
              <a:rPr lang="en-US" sz="2800">
                <a:ea typeface="+mn-lt"/>
                <a:cs typeface="+mn-lt"/>
              </a:rPr>
              <a:t>Update Program Standards and Teaching Performance Expectations (TPEs) to ensure alignment with the current State Board of Education (SBE) adopted </a:t>
            </a:r>
            <a:r>
              <a:rPr lang="en-US" sz="2800" i="1">
                <a:ea typeface="+mn-lt"/>
                <a:cs typeface="+mn-lt"/>
              </a:rPr>
              <a:t>English Language Arts/English Language Development Framework </a:t>
            </a:r>
            <a:r>
              <a:rPr lang="en-US" sz="2800">
                <a:ea typeface="+mn-lt"/>
                <a:cs typeface="+mn-lt"/>
              </a:rPr>
              <a:t>and to incorporate the </a:t>
            </a:r>
            <a:r>
              <a:rPr lang="en-US" sz="2800" i="1">
                <a:ea typeface="+mn-lt"/>
                <a:cs typeface="+mn-lt"/>
              </a:rPr>
              <a:t>California Dyslexia Guidelines</a:t>
            </a:r>
          </a:p>
          <a:p>
            <a:pPr marL="225425" indent="-225425">
              <a:buFont typeface="Arial" panose="020B0604020202020204" pitchFamily="34" charset="0"/>
              <a:buChar char="•"/>
            </a:pPr>
            <a:r>
              <a:rPr lang="en-US" sz="2800">
                <a:cs typeface="Calibri"/>
              </a:rPr>
              <a:t>Develop and implement a process for the Certification of programs</a:t>
            </a:r>
          </a:p>
          <a:p>
            <a:pPr marL="225425" indent="-225425">
              <a:buFont typeface="Arial" panose="020B0604020202020204" pitchFamily="34" charset="0"/>
              <a:buChar char="•"/>
            </a:pPr>
            <a:r>
              <a:rPr lang="en-US" sz="2800">
                <a:ea typeface="+mn-lt"/>
                <a:cs typeface="+mn-lt"/>
              </a:rPr>
              <a:t>Develop and implement a performance assessment in literacy instruction by July 1, 2025</a:t>
            </a:r>
          </a:p>
          <a:p>
            <a:pPr marL="225425" indent="-225425">
              <a:buFont typeface="Arial" panose="020B0604020202020204" pitchFamily="34" charset="0"/>
              <a:buChar char="•"/>
            </a:pPr>
            <a:r>
              <a:rPr lang="en-US" sz="2800">
                <a:ea typeface="+mn-lt"/>
                <a:cs typeface="+mn-lt"/>
              </a:rPr>
              <a:t>Report to the Legislature annually on progress in implementing  requirements in statute related to literacy instruction in teacher preparation and candidate assessment</a:t>
            </a:r>
            <a:endParaRPr lang="en-US" sz="2800">
              <a:cs typeface="Calibri"/>
            </a:endParaRPr>
          </a:p>
          <a:p>
            <a:pPr marL="225425" indent="-225425">
              <a:buFont typeface="Arial" panose="020B0604020202020204" pitchFamily="34" charset="0"/>
              <a:buChar char="•"/>
            </a:pPr>
            <a:endParaRPr lang="en-US" sz="2800">
              <a:cs typeface="Calibri"/>
            </a:endParaRPr>
          </a:p>
        </p:txBody>
      </p:sp>
      <p:sp>
        <p:nvSpPr>
          <p:cNvPr id="4" name="Slide Number Placeholder 3">
            <a:extLst>
              <a:ext uri="{FF2B5EF4-FFF2-40B4-BE49-F238E27FC236}">
                <a16:creationId xmlns:a16="http://schemas.microsoft.com/office/drawing/2014/main" id="{792624CF-3162-296B-9159-F062B9A2FE6C}"/>
              </a:ext>
            </a:extLst>
          </p:cNvPr>
          <p:cNvSpPr>
            <a:spLocks noGrp="1"/>
          </p:cNvSpPr>
          <p:nvPr>
            <p:ph type="sldNum" sz="quarter" idx="12"/>
          </p:nvPr>
        </p:nvSpPr>
        <p:spPr/>
        <p:txBody>
          <a:bodyPr/>
          <a:lstStyle/>
          <a:p>
            <a:fld id="{8CF074CD-934D-404A-ACFA-C89B8DACAFC4}" type="slidenum">
              <a:rPr lang="en-US" smtClean="0"/>
              <a:t>2</a:t>
            </a:fld>
            <a:endParaRPr lang="en-US"/>
          </a:p>
        </p:txBody>
      </p:sp>
    </p:spTree>
    <p:extLst>
      <p:ext uri="{BB962C8B-B14F-4D97-AF65-F5344CB8AC3E}">
        <p14:creationId xmlns:p14="http://schemas.microsoft.com/office/powerpoint/2010/main" val="38120424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D87BAF-495D-D17C-9B85-19CD65F7CBA5}"/>
              </a:ext>
            </a:extLst>
          </p:cNvPr>
          <p:cNvSpPr>
            <a:spLocks noGrp="1"/>
          </p:cNvSpPr>
          <p:nvPr>
            <p:ph type="title"/>
          </p:nvPr>
        </p:nvSpPr>
        <p:spPr/>
        <p:txBody>
          <a:bodyPr/>
          <a:lstStyle/>
          <a:p>
            <a:r>
              <a:rPr lang="en-US" b="1">
                <a:cs typeface="Calibri Light"/>
              </a:rPr>
              <a:t>Standards and TPEs Adopted -</a:t>
            </a:r>
          </a:p>
        </p:txBody>
      </p:sp>
      <p:sp>
        <p:nvSpPr>
          <p:cNvPr id="3" name="Content Placeholder 2">
            <a:extLst>
              <a:ext uri="{FF2B5EF4-FFF2-40B4-BE49-F238E27FC236}">
                <a16:creationId xmlns:a16="http://schemas.microsoft.com/office/drawing/2014/main" id="{6A087EDE-5536-8885-16A8-7623BFC4E6B0}"/>
              </a:ext>
            </a:extLst>
          </p:cNvPr>
          <p:cNvSpPr>
            <a:spLocks noGrp="1"/>
          </p:cNvSpPr>
          <p:nvPr>
            <p:ph idx="1"/>
          </p:nvPr>
        </p:nvSpPr>
        <p:spPr/>
        <p:txBody>
          <a:bodyPr vert="horz" lIns="0" tIns="45720" rIns="0" bIns="45720" rtlCol="0" anchor="t">
            <a:noAutofit/>
          </a:bodyPr>
          <a:lstStyle/>
          <a:p>
            <a:pPr>
              <a:buFont typeface="Arial" panose="020F0502020204030204" pitchFamily="34" charset="0"/>
              <a:buChar char="•"/>
            </a:pPr>
            <a:r>
              <a:rPr lang="en-US" sz="2800" dirty="0">
                <a:cs typeface="Calibri"/>
              </a:rPr>
              <a:t>Preliminary Multiple Subject and Single Subject (ELA) - </a:t>
            </a:r>
            <a:r>
              <a:rPr lang="en-US" sz="2800">
                <a:cs typeface="Calibri"/>
              </a:rPr>
              <a:t>Adopted October 2022</a:t>
            </a:r>
          </a:p>
          <a:p>
            <a:pPr>
              <a:buFont typeface="Arial" panose="020F0502020204030204" pitchFamily="34" charset="0"/>
              <a:buChar char="•"/>
            </a:pPr>
            <a:r>
              <a:rPr lang="en-US" sz="2800" dirty="0">
                <a:cs typeface="Calibri"/>
              </a:rPr>
              <a:t>Preliminary Education Specialist (MMSN and ESN) - </a:t>
            </a:r>
            <a:br>
              <a:rPr lang="en-US" sz="2800" dirty="0">
                <a:cs typeface="Calibri"/>
              </a:rPr>
            </a:br>
            <a:r>
              <a:rPr lang="en-US" sz="2800" dirty="0">
                <a:cs typeface="Calibri"/>
              </a:rPr>
              <a:t>Adopted </a:t>
            </a:r>
            <a:r>
              <a:rPr lang="en-US" sz="2800" dirty="0">
                <a:ea typeface="+mn-lt"/>
                <a:cs typeface="+mn-lt"/>
              </a:rPr>
              <a:t>October 2022</a:t>
            </a:r>
            <a:endParaRPr lang="en-US" sz="2800">
              <a:cs typeface="Calibri" panose="020F0502020204030204"/>
            </a:endParaRPr>
          </a:p>
          <a:p>
            <a:pPr>
              <a:buFont typeface="Arial" panose="020F0502020204030204" pitchFamily="34" charset="0"/>
              <a:buChar char="•"/>
            </a:pPr>
            <a:r>
              <a:rPr lang="en-US" sz="2800" dirty="0">
                <a:cs typeface="Calibri"/>
              </a:rPr>
              <a:t>Preliminary PK-3 ECE Specialist (New Credential) -</a:t>
            </a:r>
            <a:br>
              <a:rPr lang="en-US" sz="2800" dirty="0">
                <a:cs typeface="Calibri"/>
              </a:rPr>
            </a:br>
            <a:r>
              <a:rPr lang="en-US" sz="2800" dirty="0">
                <a:cs typeface="Calibri"/>
              </a:rPr>
              <a:t>Adopted October 2022 </a:t>
            </a:r>
            <a:r>
              <a:rPr lang="en-US" sz="2600" dirty="0">
                <a:cs typeface="Calibri"/>
              </a:rPr>
              <a:t>(Not required by statute-voluntary alignment)</a:t>
            </a:r>
          </a:p>
          <a:p>
            <a:pPr>
              <a:buFont typeface="Arial" panose="020F0502020204030204" pitchFamily="34" charset="0"/>
              <a:buChar char="•"/>
            </a:pPr>
            <a:r>
              <a:rPr lang="en-US" sz="2800">
                <a:cs typeface="Calibri"/>
              </a:rPr>
              <a:t>Preliminary </a:t>
            </a:r>
            <a:r>
              <a:rPr lang="en-US" sz="2800" dirty="0">
                <a:cs typeface="Calibri"/>
              </a:rPr>
              <a:t>Education Specialist (VI, DHH, and ECSE) - Adopted </a:t>
            </a:r>
            <a:r>
              <a:rPr lang="en-US" sz="2800" dirty="0">
                <a:ea typeface="+mn-lt"/>
                <a:cs typeface="+mn-lt"/>
              </a:rPr>
              <a:t>February 2023</a:t>
            </a:r>
            <a:endParaRPr lang="en-US" sz="2800">
              <a:cs typeface="Calibri" panose="020F0502020204030204"/>
            </a:endParaRPr>
          </a:p>
          <a:p>
            <a:pPr marL="0" indent="0">
              <a:buNone/>
            </a:pPr>
            <a:endParaRPr lang="en-US" sz="3200" dirty="0">
              <a:cs typeface="Calibri"/>
            </a:endParaRPr>
          </a:p>
        </p:txBody>
      </p:sp>
      <p:sp>
        <p:nvSpPr>
          <p:cNvPr id="4" name="Slide Number Placeholder 3">
            <a:extLst>
              <a:ext uri="{FF2B5EF4-FFF2-40B4-BE49-F238E27FC236}">
                <a16:creationId xmlns:a16="http://schemas.microsoft.com/office/drawing/2014/main" id="{B18F7959-8D5B-DC58-38E9-1CD8933F7B60}"/>
              </a:ext>
            </a:extLst>
          </p:cNvPr>
          <p:cNvSpPr>
            <a:spLocks noGrp="1"/>
          </p:cNvSpPr>
          <p:nvPr>
            <p:ph type="sldNum" sz="quarter" idx="12"/>
          </p:nvPr>
        </p:nvSpPr>
        <p:spPr/>
        <p:txBody>
          <a:bodyPr/>
          <a:lstStyle/>
          <a:p>
            <a:fld id="{8CF074CD-934D-404A-ACFA-C89B8DACAFC4}" type="slidenum">
              <a:rPr lang="en-US" smtClean="0"/>
              <a:t>3</a:t>
            </a:fld>
            <a:endParaRPr lang="en-US"/>
          </a:p>
        </p:txBody>
      </p:sp>
    </p:spTree>
    <p:extLst>
      <p:ext uri="{BB962C8B-B14F-4D97-AF65-F5344CB8AC3E}">
        <p14:creationId xmlns:p14="http://schemas.microsoft.com/office/powerpoint/2010/main" val="4807920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F5C31-A0D2-6285-9E5F-8D368870CDFC}"/>
              </a:ext>
            </a:extLst>
          </p:cNvPr>
          <p:cNvSpPr>
            <a:spLocks noGrp="1"/>
          </p:cNvSpPr>
          <p:nvPr>
            <p:ph type="title"/>
          </p:nvPr>
        </p:nvSpPr>
        <p:spPr/>
        <p:txBody>
          <a:bodyPr>
            <a:noAutofit/>
          </a:bodyPr>
          <a:lstStyle/>
          <a:p>
            <a:r>
              <a:rPr lang="en-US" sz="4000" b="1" dirty="0"/>
              <a:t>Development of the Literacy Performance Assessment- Multiple Subject, Education Specialist, and PK-3 Early Childhood Specialist </a:t>
            </a:r>
          </a:p>
        </p:txBody>
      </p:sp>
      <p:sp>
        <p:nvSpPr>
          <p:cNvPr id="3" name="Content Placeholder 2">
            <a:extLst>
              <a:ext uri="{FF2B5EF4-FFF2-40B4-BE49-F238E27FC236}">
                <a16:creationId xmlns:a16="http://schemas.microsoft.com/office/drawing/2014/main" id="{73D1527C-8263-6604-6571-94B56D8EACB7}"/>
              </a:ext>
            </a:extLst>
          </p:cNvPr>
          <p:cNvSpPr>
            <a:spLocks noGrp="1"/>
          </p:cNvSpPr>
          <p:nvPr>
            <p:ph idx="1"/>
          </p:nvPr>
        </p:nvSpPr>
        <p:spPr/>
        <p:txBody>
          <a:bodyPr vert="horz" lIns="0" tIns="45720" rIns="0" bIns="45720" rtlCol="0" anchor="t">
            <a:normAutofit/>
          </a:bodyPr>
          <a:lstStyle/>
          <a:p>
            <a:pPr>
              <a:lnSpc>
                <a:spcPct val="100000"/>
              </a:lnSpc>
              <a:buFont typeface="Arial" panose="020F0502020204030204" pitchFamily="34" charset="0"/>
              <a:buChar char="•"/>
            </a:pPr>
            <a:r>
              <a:rPr lang="en-US" sz="3000" dirty="0"/>
              <a:t>Literacy Design Team has met a total of four times</a:t>
            </a:r>
            <a:endParaRPr lang="en-US" sz="3000" dirty="0">
              <a:cs typeface="Calibri" panose="020F0502020204030204"/>
            </a:endParaRPr>
          </a:p>
          <a:p>
            <a:pPr>
              <a:lnSpc>
                <a:spcPct val="100000"/>
              </a:lnSpc>
              <a:buFont typeface="Arial" panose="020F0502020204030204" pitchFamily="34" charset="0"/>
              <a:buChar char="•"/>
            </a:pPr>
            <a:r>
              <a:rPr lang="en-US" sz="3000" dirty="0"/>
              <a:t>Priority Domain 7 TPEs will be measured in redeveloped Cycle 2</a:t>
            </a:r>
            <a:endParaRPr lang="en-US" sz="3000" dirty="0">
              <a:cs typeface="Calibri"/>
            </a:endParaRPr>
          </a:p>
          <a:p>
            <a:pPr>
              <a:lnSpc>
                <a:spcPct val="100000"/>
              </a:lnSpc>
              <a:buFont typeface="Arial" panose="020F0502020204030204" pitchFamily="34" charset="0"/>
              <a:buChar char="•"/>
            </a:pPr>
            <a:r>
              <a:rPr lang="en-US" sz="3000" dirty="0"/>
              <a:t>Overview of currently adopted version of the Commission's model, </a:t>
            </a:r>
            <a:r>
              <a:rPr lang="en-US" sz="3000" dirty="0" err="1"/>
              <a:t>CalTPA</a:t>
            </a:r>
            <a:r>
              <a:rPr lang="en-US" sz="3000" dirty="0"/>
              <a:t> Cycle 2  in Appendix E  </a:t>
            </a:r>
            <a:endParaRPr lang="en-US" sz="3000" dirty="0">
              <a:cs typeface="Calibri"/>
            </a:endParaRPr>
          </a:p>
          <a:p>
            <a:pPr>
              <a:lnSpc>
                <a:spcPct val="100000"/>
              </a:lnSpc>
              <a:buFont typeface="Arial" panose="020F0502020204030204" pitchFamily="34" charset="0"/>
              <a:buChar char="•"/>
            </a:pPr>
            <a:r>
              <a:rPr lang="en-US" sz="3000" dirty="0">
                <a:cs typeface="Calibri"/>
              </a:rPr>
              <a:t>Timeline for development of Literacy Performance Assessment available on pages 9-10 of report</a:t>
            </a:r>
          </a:p>
          <a:p>
            <a:pPr>
              <a:lnSpc>
                <a:spcPct val="100000"/>
              </a:lnSpc>
              <a:buFont typeface="Arial" panose="020F0502020204030204" pitchFamily="34" charset="0"/>
              <a:buChar char="•"/>
            </a:pPr>
            <a:endParaRPr lang="en-US" sz="2400">
              <a:cs typeface="Calibri"/>
            </a:endParaRPr>
          </a:p>
        </p:txBody>
      </p:sp>
    </p:spTree>
    <p:extLst>
      <p:ext uri="{BB962C8B-B14F-4D97-AF65-F5344CB8AC3E}">
        <p14:creationId xmlns:p14="http://schemas.microsoft.com/office/powerpoint/2010/main" val="27272564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A20FB3-DBF4-2796-82A4-E6217FD43783}"/>
              </a:ext>
            </a:extLst>
          </p:cNvPr>
          <p:cNvSpPr>
            <a:spLocks noGrp="1"/>
          </p:cNvSpPr>
          <p:nvPr>
            <p:ph type="title"/>
          </p:nvPr>
        </p:nvSpPr>
        <p:spPr/>
        <p:txBody>
          <a:bodyPr/>
          <a:lstStyle/>
          <a:p>
            <a:r>
              <a:rPr lang="en-US" b="1"/>
              <a:t>Next Steps</a:t>
            </a:r>
          </a:p>
        </p:txBody>
      </p:sp>
      <p:sp>
        <p:nvSpPr>
          <p:cNvPr id="3" name="Content Placeholder 2">
            <a:extLst>
              <a:ext uri="{FF2B5EF4-FFF2-40B4-BE49-F238E27FC236}">
                <a16:creationId xmlns:a16="http://schemas.microsoft.com/office/drawing/2014/main" id="{D6CEFA35-43BA-0C41-3FB0-C0C9E192D1F8}"/>
              </a:ext>
            </a:extLst>
          </p:cNvPr>
          <p:cNvSpPr>
            <a:spLocks noGrp="1"/>
          </p:cNvSpPr>
          <p:nvPr>
            <p:ph idx="1"/>
          </p:nvPr>
        </p:nvSpPr>
        <p:spPr>
          <a:xfrm>
            <a:off x="1097280" y="1845734"/>
            <a:ext cx="10058400" cy="4231178"/>
          </a:xfrm>
        </p:spPr>
        <p:txBody>
          <a:bodyPr vert="horz" lIns="0" tIns="45720" rIns="0" bIns="45720" rtlCol="0" anchor="t">
            <a:noAutofit/>
          </a:bodyPr>
          <a:lstStyle/>
          <a:p>
            <a:pPr>
              <a:buFont typeface="Arial" panose="020B0604020202020204" pitchFamily="34" charset="0"/>
              <a:buChar char="•"/>
            </a:pPr>
            <a:r>
              <a:rPr lang="en-US" sz="2800" dirty="0"/>
              <a:t>Literacy program standards and TPEs will replace the 2019 Literacy TPEs beginning July 1, 2024, and all existing credential programs will need to be aligned with these standards. All new program proposals are now being held to the new literacy standards and TPEs</a:t>
            </a:r>
            <a:endParaRPr lang="en-US" sz="2800" dirty="0">
              <a:cs typeface="Calibri" panose="020F0502020204030204"/>
            </a:endParaRPr>
          </a:p>
          <a:p>
            <a:pPr>
              <a:buFont typeface="Arial" panose="020B0604020202020204" pitchFamily="34" charset="0"/>
              <a:buChar char="•"/>
            </a:pPr>
            <a:r>
              <a:rPr lang="en-US" sz="2800" dirty="0">
                <a:cs typeface="Calibri" panose="020F0502020204030204"/>
              </a:rPr>
              <a:t>Certification process is in development and information on the process will be released in early Fall 2023 (Update to Report p. 5)</a:t>
            </a:r>
          </a:p>
          <a:p>
            <a:pPr>
              <a:buFont typeface="Arial" panose="020B0604020202020204" pitchFamily="34" charset="0"/>
              <a:buChar char="•"/>
            </a:pPr>
            <a:r>
              <a:rPr lang="en-US" sz="2800" dirty="0"/>
              <a:t>Staff will provide technical assistance to programs throughout 2023 and 2024 to ensure that all teacher preparation programs receive support for the Certification process as well as their transition to the new literacy program standards and TPEs</a:t>
            </a:r>
            <a:endParaRPr lang="en-US" sz="2400" dirty="0">
              <a:cs typeface="Calibri" panose="020F0502020204030204"/>
            </a:endParaRPr>
          </a:p>
          <a:p>
            <a:pPr>
              <a:buFont typeface="Arial" panose="020B0604020202020204" pitchFamily="34" charset="0"/>
              <a:buChar char="•"/>
            </a:pPr>
            <a:endParaRPr lang="en-US" sz="2400" dirty="0">
              <a:cs typeface="Calibri" panose="020F0502020204030204"/>
            </a:endParaRPr>
          </a:p>
        </p:txBody>
      </p:sp>
    </p:spTree>
    <p:extLst>
      <p:ext uri="{BB962C8B-B14F-4D97-AF65-F5344CB8AC3E}">
        <p14:creationId xmlns:p14="http://schemas.microsoft.com/office/powerpoint/2010/main" val="11509537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A20FB3-DBF4-2796-82A4-E6217FD43783}"/>
              </a:ext>
            </a:extLst>
          </p:cNvPr>
          <p:cNvSpPr>
            <a:spLocks noGrp="1"/>
          </p:cNvSpPr>
          <p:nvPr>
            <p:ph type="title"/>
          </p:nvPr>
        </p:nvSpPr>
        <p:spPr/>
        <p:txBody>
          <a:bodyPr/>
          <a:lstStyle/>
          <a:p>
            <a:r>
              <a:rPr lang="en-US" b="1"/>
              <a:t>Next Steps</a:t>
            </a:r>
          </a:p>
        </p:txBody>
      </p:sp>
      <p:sp>
        <p:nvSpPr>
          <p:cNvPr id="3" name="Content Placeholder 2">
            <a:extLst>
              <a:ext uri="{FF2B5EF4-FFF2-40B4-BE49-F238E27FC236}">
                <a16:creationId xmlns:a16="http://schemas.microsoft.com/office/drawing/2014/main" id="{D6CEFA35-43BA-0C41-3FB0-C0C9E192D1F8}"/>
              </a:ext>
            </a:extLst>
          </p:cNvPr>
          <p:cNvSpPr>
            <a:spLocks noGrp="1"/>
          </p:cNvSpPr>
          <p:nvPr>
            <p:ph idx="1"/>
          </p:nvPr>
        </p:nvSpPr>
        <p:spPr>
          <a:xfrm>
            <a:off x="1097280" y="1845734"/>
            <a:ext cx="10665618" cy="4023360"/>
          </a:xfrm>
        </p:spPr>
        <p:txBody>
          <a:bodyPr vert="horz" lIns="0" tIns="45720" rIns="0" bIns="45720" rtlCol="0" anchor="t">
            <a:noAutofit/>
          </a:bodyPr>
          <a:lstStyle/>
          <a:p>
            <a:pPr>
              <a:buFont typeface="Arial" panose="020B0604020202020204" pitchFamily="34" charset="0"/>
              <a:buChar char="•"/>
            </a:pPr>
            <a:r>
              <a:rPr lang="en-US" sz="2700" dirty="0"/>
              <a:t>Establish guidelines for participation in the </a:t>
            </a:r>
            <a:r>
              <a:rPr lang="en-US" sz="2700" dirty="0" err="1"/>
              <a:t>CalTPA</a:t>
            </a:r>
            <a:r>
              <a:rPr lang="en-US" sz="2700" dirty="0"/>
              <a:t> Cycle 2 pilot for the Multiple Subject, Education Specialist (MMSN, ESN, DHH, VI, and ECSE), and PK-3 ECE programs and candidates   </a:t>
            </a:r>
            <a:endParaRPr lang="en-US" sz="2700" dirty="0">
              <a:cs typeface="Calibri"/>
            </a:endParaRPr>
          </a:p>
          <a:p>
            <a:pPr>
              <a:buFont typeface="Arial" panose="020B0604020202020204" pitchFamily="34" charset="0"/>
              <a:buChar char="•"/>
            </a:pPr>
            <a:r>
              <a:rPr lang="en-US" sz="2700" dirty="0"/>
              <a:t>Continue to work with the Design Team to draft candidate assessment guides, including tasks and rubrics, for the Spring 2024 pilot   </a:t>
            </a:r>
            <a:endParaRPr lang="en-US" sz="2700" dirty="0">
              <a:cs typeface="Calibri"/>
            </a:endParaRPr>
          </a:p>
          <a:p>
            <a:pPr>
              <a:buFont typeface="Arial" panose="020B0604020202020204" pitchFamily="34" charset="0"/>
              <a:buChar char="•"/>
            </a:pPr>
            <a:r>
              <a:rPr lang="en-US" sz="2700" dirty="0"/>
              <a:t>Work with the Design Team to develop the program faculty guide and provide professional development and technical assistance for programs identified for the pilot </a:t>
            </a:r>
            <a:endParaRPr lang="en-US" sz="2700" dirty="0">
              <a:cs typeface="Calibri"/>
            </a:endParaRPr>
          </a:p>
          <a:p>
            <a:pPr>
              <a:buFont typeface="Arial" panose="020B0604020202020204" pitchFamily="34" charset="0"/>
              <a:buChar char="•"/>
            </a:pPr>
            <a:r>
              <a:rPr lang="en-US" sz="2700" dirty="0">
                <a:cs typeface="Calibri"/>
              </a:rPr>
              <a:t>Work with </a:t>
            </a:r>
            <a:r>
              <a:rPr lang="en-US" sz="2700" err="1">
                <a:cs typeface="Calibri"/>
              </a:rPr>
              <a:t>edTPA</a:t>
            </a:r>
            <a:r>
              <a:rPr lang="en-US" sz="2700" dirty="0">
                <a:cs typeface="Calibri"/>
              </a:rPr>
              <a:t> and FAST to support the development, pilot, and field tests of the other performance assessment models to comply with SB 488.</a:t>
            </a:r>
            <a:endParaRPr lang="en-US" sz="2700">
              <a:cs typeface="Calibri"/>
            </a:endParaRPr>
          </a:p>
        </p:txBody>
      </p:sp>
    </p:spTree>
    <p:extLst>
      <p:ext uri="{BB962C8B-B14F-4D97-AF65-F5344CB8AC3E}">
        <p14:creationId xmlns:p14="http://schemas.microsoft.com/office/powerpoint/2010/main" val="24357829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9DA6A3-0C26-5649-30EE-9AFA7FED9E59}"/>
              </a:ext>
            </a:extLst>
          </p:cNvPr>
          <p:cNvSpPr>
            <a:spLocks noGrp="1"/>
          </p:cNvSpPr>
          <p:nvPr>
            <p:ph type="title"/>
          </p:nvPr>
        </p:nvSpPr>
        <p:spPr/>
        <p:txBody>
          <a:bodyPr/>
          <a:lstStyle/>
          <a:p>
            <a:r>
              <a:rPr lang="en-US" b="1" dirty="0"/>
              <a:t>Recommended Action:</a:t>
            </a:r>
          </a:p>
        </p:txBody>
      </p:sp>
      <p:sp>
        <p:nvSpPr>
          <p:cNvPr id="3" name="Content Placeholder 2">
            <a:extLst>
              <a:ext uri="{FF2B5EF4-FFF2-40B4-BE49-F238E27FC236}">
                <a16:creationId xmlns:a16="http://schemas.microsoft.com/office/drawing/2014/main" id="{F70BE350-8AA7-EE0C-3F8B-F9C8560C16E7}"/>
              </a:ext>
            </a:extLst>
          </p:cNvPr>
          <p:cNvSpPr>
            <a:spLocks noGrp="1"/>
          </p:cNvSpPr>
          <p:nvPr>
            <p:ph idx="1"/>
          </p:nvPr>
        </p:nvSpPr>
        <p:spPr>
          <a:xfrm>
            <a:off x="1097280" y="1845734"/>
            <a:ext cx="10058400" cy="4372186"/>
          </a:xfrm>
        </p:spPr>
        <p:txBody>
          <a:bodyPr>
            <a:normAutofit lnSpcReduction="10000"/>
          </a:bodyPr>
          <a:lstStyle/>
          <a:p>
            <a:r>
              <a:rPr lang="en-US" sz="2400" b="0" i="0" u="none" strike="noStrike" baseline="0" dirty="0">
                <a:solidFill>
                  <a:srgbClr val="000000"/>
                </a:solidFill>
                <a:latin typeface="Calibri" panose="020F0502020204030204" pitchFamily="34" charset="0"/>
              </a:rPr>
              <a:t>That the Commission approve the Report to the Legislature on Senate Bill 488 Teacher Credentialing – Reading Instruction for transmittal to the Legislature with the following amendment:</a:t>
            </a:r>
          </a:p>
          <a:p>
            <a:r>
              <a:rPr lang="en-US" sz="2400" dirty="0">
                <a:solidFill>
                  <a:srgbClr val="000000"/>
                </a:solidFill>
                <a:latin typeface="Calibri" panose="020F0502020204030204" pitchFamily="34" charset="0"/>
              </a:rPr>
              <a:t>On page 5 of the agenda item, in the final sentence of the last paragraph under the section titled, “Updating Reading and Literacy Methods Courses in Teacher Preparation Programs” it states –</a:t>
            </a:r>
          </a:p>
          <a:p>
            <a:r>
              <a:rPr lang="en-US" sz="2400" dirty="0">
                <a:solidFill>
                  <a:srgbClr val="000000"/>
                </a:solidFill>
                <a:latin typeface="Calibri" panose="020F0502020204030204" pitchFamily="34" charset="0"/>
              </a:rPr>
              <a:t>“It is anticipated that more information about the certification process will be made available to programs in early </a:t>
            </a:r>
            <a:r>
              <a:rPr lang="en-US" sz="2400" dirty="0">
                <a:solidFill>
                  <a:srgbClr val="000000"/>
                </a:solidFill>
                <a:highlight>
                  <a:srgbClr val="FFFF00"/>
                </a:highlight>
                <a:latin typeface="Calibri" panose="020F0502020204030204" pitchFamily="34" charset="0"/>
              </a:rPr>
              <a:t>fall 2024</a:t>
            </a:r>
            <a:r>
              <a:rPr lang="en-US" sz="2400" dirty="0">
                <a:solidFill>
                  <a:srgbClr val="000000"/>
                </a:solidFill>
                <a:latin typeface="Calibri" panose="020F0502020204030204" pitchFamily="34" charset="0"/>
              </a:rPr>
              <a:t>.” </a:t>
            </a:r>
            <a:r>
              <a:rPr lang="en-US" sz="2400" b="0" i="0" u="none" strike="noStrike" baseline="0" dirty="0">
                <a:solidFill>
                  <a:srgbClr val="000000"/>
                </a:solidFill>
                <a:latin typeface="Calibri" panose="020F0502020204030204" pitchFamily="34" charset="0"/>
              </a:rPr>
              <a:t> </a:t>
            </a:r>
          </a:p>
          <a:p>
            <a:r>
              <a:rPr lang="en-US" sz="2400" dirty="0">
                <a:solidFill>
                  <a:srgbClr val="000000"/>
                </a:solidFill>
                <a:latin typeface="Calibri" panose="020F0502020204030204" pitchFamily="34" charset="0"/>
              </a:rPr>
              <a:t>The sentence should be amended to the following –</a:t>
            </a:r>
          </a:p>
          <a:p>
            <a:r>
              <a:rPr lang="en-US" sz="2400" dirty="0">
                <a:solidFill>
                  <a:srgbClr val="000000"/>
                </a:solidFill>
                <a:latin typeface="Calibri" panose="020F0502020204030204" pitchFamily="34" charset="0"/>
              </a:rPr>
              <a:t>“It is anticipated that more information about the certification process will be made available to programs in early </a:t>
            </a:r>
            <a:r>
              <a:rPr lang="en-US" sz="2400" dirty="0">
                <a:solidFill>
                  <a:srgbClr val="000000"/>
                </a:solidFill>
                <a:highlight>
                  <a:srgbClr val="FFFF00"/>
                </a:highlight>
                <a:latin typeface="Calibri" panose="020F0502020204030204" pitchFamily="34" charset="0"/>
              </a:rPr>
              <a:t>fall </a:t>
            </a:r>
            <a:r>
              <a:rPr lang="en-US" sz="2400" b="1" dirty="0">
                <a:solidFill>
                  <a:srgbClr val="000000"/>
                </a:solidFill>
                <a:highlight>
                  <a:srgbClr val="FFFF00"/>
                </a:highlight>
                <a:latin typeface="Calibri" panose="020F0502020204030204" pitchFamily="34" charset="0"/>
              </a:rPr>
              <a:t>2023</a:t>
            </a:r>
            <a:r>
              <a:rPr lang="en-US" sz="2400" dirty="0">
                <a:solidFill>
                  <a:srgbClr val="000000"/>
                </a:solidFill>
                <a:latin typeface="Calibri" panose="020F0502020204030204" pitchFamily="34" charset="0"/>
              </a:rPr>
              <a:t>.” </a:t>
            </a:r>
            <a:r>
              <a:rPr lang="en-US" sz="2400" b="0" i="0" u="none" strike="noStrike" baseline="0" dirty="0">
                <a:solidFill>
                  <a:srgbClr val="000000"/>
                </a:solidFill>
                <a:latin typeface="Calibri" panose="020F0502020204030204" pitchFamily="34" charset="0"/>
              </a:rPr>
              <a:t> </a:t>
            </a:r>
          </a:p>
          <a:p>
            <a:endParaRPr lang="en-US" dirty="0"/>
          </a:p>
        </p:txBody>
      </p:sp>
    </p:spTree>
    <p:extLst>
      <p:ext uri="{BB962C8B-B14F-4D97-AF65-F5344CB8AC3E}">
        <p14:creationId xmlns:p14="http://schemas.microsoft.com/office/powerpoint/2010/main" val="2921872483"/>
      </p:ext>
    </p:extLst>
  </p:cSld>
  <p:clrMapOvr>
    <a:masterClrMapping/>
  </p:clrMapOvr>
</p:sld>
</file>

<file path=ppt/theme/theme1.xml><?xml version="1.0" encoding="utf-8"?>
<a:theme xmlns:a="http://schemas.openxmlformats.org/drawingml/2006/main" name="Retrospect">
  <a:themeElements>
    <a:clrScheme name="Blue Warm">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9CC26709-368C-4D72-9060-94E5B3FF3CD6}"/>
    </a:ext>
  </a:extLst>
</a:theme>
</file>

<file path=ppt/theme/theme2.xml><?xml version="1.0" encoding="utf-8"?>
<a:theme xmlns:a="http://schemas.openxmlformats.org/drawingml/2006/main" name="Retrospect">
  <a:themeElements>
    <a:clrScheme name="Blue Warm">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02006FA4-1611-4B07-AF7F-85CF6D20EB3E}"/>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0468A02C299F2A44813C8D70D04E8F4C" ma:contentTypeVersion="14" ma:contentTypeDescription="Create a new document." ma:contentTypeScope="" ma:versionID="45dd12e4bc9b0521cddb74f32688d3f8">
  <xsd:schema xmlns:xsd="http://www.w3.org/2001/XMLSchema" xmlns:xs="http://www.w3.org/2001/XMLSchema" xmlns:p="http://schemas.microsoft.com/office/2006/metadata/properties" xmlns:ns2="022b67c8-990a-40c2-ace5-bc1b2f7dbf27" xmlns:ns3="5ac660f7-fca8-49e8-a999-ef67a5782d21" targetNamespace="http://schemas.microsoft.com/office/2006/metadata/properties" ma:root="true" ma:fieldsID="b6770b4101a18c1fb0a9a894a1bb34bf" ns2:_="" ns3:_="">
    <xsd:import namespace="022b67c8-990a-40c2-ace5-bc1b2f7dbf27"/>
    <xsd:import namespace="5ac660f7-fca8-49e8-a999-ef67a5782d21"/>
    <xsd:element name="properties">
      <xsd:complexType>
        <xsd:sequence>
          <xsd:element name="documentManagement">
            <xsd:complexType>
              <xsd:all>
                <xsd:element ref="ns2:Categories0" minOccurs="0"/>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element ref="ns3:SharedWithUsers" minOccurs="0"/>
                <xsd:element ref="ns3:SharedWithDetails" minOccurs="0"/>
                <xsd:element ref="ns2:MediaServiceDateTaken" minOccurs="0"/>
                <xsd:element ref="ns2:MediaLengthInSeconds"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22b67c8-990a-40c2-ace5-bc1b2f7dbf27" elementFormDefault="qualified">
    <xsd:import namespace="http://schemas.microsoft.com/office/2006/documentManagement/types"/>
    <xsd:import namespace="http://schemas.microsoft.com/office/infopath/2007/PartnerControls"/>
    <xsd:element name="Categories0" ma:index="8" nillable="true" ma:displayName="Categories" ma:default="Dashboard Accessibility" ma:format="Dropdown" ma:internalName="Categories0">
      <xsd:simpleType>
        <xsd:restriction base="dms:Choice">
          <xsd:enumeration value="Dashboard Accessibility"/>
          <xsd:enumeration value="Document Accessibility"/>
          <xsd:enumeration value="How To"/>
          <xsd:enumeration value="Project"/>
          <xsd:enumeration value="Web Page Accessibility"/>
          <xsd:enumeration value="Video Accessibility"/>
        </xsd:restriction>
      </xsd:simpleType>
    </xsd:element>
    <xsd:element name="MediaServiceMetadata" ma:index="9" nillable="true" ma:displayName="MediaServiceMetadata" ma:hidden="true" ma:internalName="MediaServiceMetadata" ma:readOnly="true">
      <xsd:simpleType>
        <xsd:restriction base="dms:Note"/>
      </xsd:simpleType>
    </xsd:element>
    <xsd:element name="MediaServiceFastMetadata" ma:index="10" nillable="true" ma:displayName="MediaServiceFastMetadata" ma:hidden="true" ma:internalName="MediaServiceFastMetadata" ma:readOnly="true">
      <xsd:simpleType>
        <xsd:restriction base="dms:Note"/>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DateTaken" ma:index="17" nillable="true" ma:displayName="MediaServiceDateTaken" ma:hidden="true" ma:indexed="true" ma:internalName="MediaServiceDateTaken" ma:readOnly="true">
      <xsd:simpleType>
        <xsd:restriction base="dms:Text"/>
      </xsd:simpleType>
    </xsd:element>
    <xsd:element name="MediaLengthInSeconds" ma:index="18" nillable="true" ma:displayName="MediaLengthInSeconds" ma:hidden="true" ma:internalName="MediaLengthInSeconds" ma:readOnly="true">
      <xsd:simpleType>
        <xsd:restriction base="dms:Unknown"/>
      </xsd:simpleType>
    </xsd:element>
    <xsd:element name="MediaServiceObjectDetectorVersions" ma:index="19"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5ac660f7-fca8-49e8-a999-ef67a5782d21" elementFormDefault="qualified">
    <xsd:import namespace="http://schemas.microsoft.com/office/2006/documentManagement/types"/>
    <xsd:import namespace="http://schemas.microsoft.com/office/infopath/2007/PartnerControls"/>
    <xsd:element name="SharedWithUsers" ma:index="15"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6"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9346D759-D8AD-4737-8573-C4CF875E170B}"/>
</file>

<file path=customXml/itemProps2.xml><?xml version="1.0" encoding="utf-8"?>
<ds:datastoreItem xmlns:ds="http://schemas.openxmlformats.org/officeDocument/2006/customXml" ds:itemID="{FB3FF097-611D-40B5-A412-04281FF884A2}"/>
</file>

<file path=docProps/app.xml><?xml version="1.0" encoding="utf-8"?>
<Properties xmlns="http://schemas.openxmlformats.org/officeDocument/2006/extended-properties" xmlns:vt="http://schemas.openxmlformats.org/officeDocument/2006/docPropsVTypes">
  <Template>Retrospect</Template>
  <TotalTime>3</TotalTime>
  <Words>712</Words>
  <Application>Microsoft Office PowerPoint</Application>
  <PresentationFormat>Widescreen</PresentationFormat>
  <Paragraphs>39</Paragraphs>
  <Slides>7</Slides>
  <Notes>3</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7</vt:i4>
      </vt:variant>
    </vt:vector>
  </HeadingPairs>
  <TitlesOfParts>
    <vt:vector size="12" baseType="lpstr">
      <vt:lpstr>Arial</vt:lpstr>
      <vt:lpstr>Calibri</vt:lpstr>
      <vt:lpstr>Calibri Light</vt:lpstr>
      <vt:lpstr>Retrospect</vt:lpstr>
      <vt:lpstr>Retrospect</vt:lpstr>
      <vt:lpstr>Agenda Item 2A Report to the Legislature Implementation of Senate Bill 488 Teacher Credentialing –  Reading Instruction</vt:lpstr>
      <vt:lpstr>Senate Bill 488 Overview</vt:lpstr>
      <vt:lpstr>Standards and TPEs Adopted -</vt:lpstr>
      <vt:lpstr>Development of the Literacy Performance Assessment- Multiple Subject, Education Specialist, and PK-3 Early Childhood Specialist </vt:lpstr>
      <vt:lpstr>Next Steps</vt:lpstr>
      <vt:lpstr>Next Steps</vt:lpstr>
      <vt:lpstr>Recommended Action: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Purdue, Roxann</dc:creator>
  <cp:lastModifiedBy>Theriault, Hai-Jue</cp:lastModifiedBy>
  <cp:revision>87</cp:revision>
  <dcterms:created xsi:type="dcterms:W3CDTF">2023-05-22T16:13:05Z</dcterms:created>
  <dcterms:modified xsi:type="dcterms:W3CDTF">2023-06-14T23:19:33Z</dcterms:modified>
</cp:coreProperties>
</file>