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265" r:id="rId4"/>
    <p:sldId id="291" r:id="rId5"/>
    <p:sldId id="299" r:id="rId6"/>
    <p:sldId id="278" r:id="rId7"/>
    <p:sldId id="300" r:id="rId8"/>
    <p:sldId id="267" r:id="rId9"/>
    <p:sldId id="301" r:id="rId10"/>
    <p:sldId id="302" r:id="rId11"/>
    <p:sldId id="298" r:id="rId12"/>
    <p:sldId id="268" r:id="rId13"/>
    <p:sldId id="269" r:id="rId14"/>
    <p:sldId id="283" r:id="rId15"/>
    <p:sldId id="281" r:id="rId16"/>
    <p:sldId id="284" r:id="rId17"/>
    <p:sldId id="296" r:id="rId18"/>
    <p:sldId id="295" r:id="rId19"/>
    <p:sldId id="297" r:id="rId20"/>
    <p:sldId id="290" r:id="rId21"/>
  </p:sldIdLst>
  <p:sldSz cx="12192000" cy="6858000"/>
  <p:notesSz cx="7315200" cy="96012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E4A06-CCFB-4044-9BFE-DCD24C4DC536}" v="8801" dt="2023-04-27T19:58:51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4" autoAdjust="0"/>
    <p:restoredTop sz="82961" autoAdjust="0"/>
  </p:normalViewPr>
  <p:slideViewPr>
    <p:cSldViewPr snapToGrid="0">
      <p:cViewPr>
        <p:scale>
          <a:sx n="80" d="100"/>
          <a:sy n="80" d="100"/>
        </p:scale>
        <p:origin x="924" y="8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08" y="-4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3EFC15-E4CA-4946-9DB3-FA1D26EAE27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CF5128D-62D6-47DE-A237-AAF281E5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29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6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7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6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68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1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2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99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10564"/>
            <a:ext cx="5852160" cy="3890486"/>
          </a:xfrm>
        </p:spPr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0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40556"/>
            <a:ext cx="5852160" cy="6690835"/>
          </a:xfrm>
        </p:spPr>
        <p:txBody>
          <a:bodyPr/>
          <a:lstStyle/>
          <a:p>
            <a:endParaRPr lang="en-US" sz="12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5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40556"/>
            <a:ext cx="5852160" cy="66908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2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980623"/>
          </a:xfrm>
        </p:spPr>
        <p:txBody>
          <a:bodyPr/>
          <a:lstStyle/>
          <a:p>
            <a:endParaRPr lang="en-US" sz="12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4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sz="1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E7B1-99B2-483C-8054-D82D419D336C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5394-0E87-4EF1-A43A-6CEB6D90AE72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FAC1-BD36-4620-B648-88E8D786A4CC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689-F9EA-477D-A8B6-C7D1760778DE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6B-D191-4F11-9255-EA34201C6AF7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9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BC1-E6D0-4B5B-B780-E09081F6DAC8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B802-1609-4F69-924E-9FB1AEFC1FF9}" type="datetime1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8D8-A3A3-4EF8-AB36-5062560F4B1E}" type="datetime1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1DAE-2C5F-451D-813B-8F386DC32CF6}" type="datetime1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6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C1F0E2-824B-46BD-A339-BD803F292235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5AAD-8C57-45E1-8513-F0303626E8C4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2019A4-8955-4E37-9880-C02609A90B85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tc.ca.gov/commission/reports/data/edu-supl-creds" TargetMode="Externa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commission/reports/data/state-trends" TargetMode="Externa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commission/reports/data/edu-supl-ipw" TargetMode="Externa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commission/reports/data/edu-supl-ipw" TargetMode="Externa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tc.ca.gov/commission/reports/data/edu-supl-land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tc.ca.gov/commission/reports/data/edu-supl-land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tc.ca.gov/commission/reports/data/edu-supl-landi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f.ca.gov/Forecasting/Demographics/Projections/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cde.ca.gov/ds/ad/enrolldowndata.as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ds/ad/staffdemo.asp" TargetMode="External"/><Relationship Id="rId5" Type="http://schemas.openxmlformats.org/officeDocument/2006/relationships/hyperlink" Target="https://www.ctc.ca.gov/commission/reports/data/state-trends" TargetMode="Externa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f.ca.gov/Forecasting/Demographics/Projections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cde.ca.gov/ds/ad/enrolldowndata.as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ca.gov/ds/ad/staffdemo.asp" TargetMode="External"/><Relationship Id="rId5" Type="http://schemas.openxmlformats.org/officeDocument/2006/relationships/hyperlink" Target="https://www.ctc.ca.gov/commission/reports/data/state-trends" TargetMode="Externa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f.ca.gov/Forecasting/Demographics/Projections/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www.cde.ca.gov/ds/ad/enrolldowndata.a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ca.gov/ds/ad/staffdemo.asp" TargetMode="External"/><Relationship Id="rId5" Type="http://schemas.openxmlformats.org/officeDocument/2006/relationships/hyperlink" Target="https://www.ctc.ca.gov/commission/reports/data/state-trends" TargetMode="Externa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commission/reports/data/edu-supl-landing" TargetMode="Externa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commission/reports/data/edu-supl-creds" TargetMode="Externa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tc.ca.gov/commission/reports/data/edu-supl-ipw" TargetMode="External"/><Relationship Id="rId4" Type="http://schemas.openxmlformats.org/officeDocument/2006/relationships/hyperlink" Target="https://www.ctc.ca.gov/docs/default-source/commission/agendas/2023-04/2023-04-5c.pdf?sfvrsn=79721b1_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4A72-961B-47FD-BB48-B2AEAF9C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2428"/>
            <a:ext cx="7606829" cy="429284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Teacher Supply in California, 2021-22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A Report to the Legislature</a:t>
            </a:r>
            <a:br>
              <a:rPr lang="en-US" sz="6000" b="1" dirty="0"/>
            </a:br>
            <a:br>
              <a:rPr lang="en-US" sz="6000" b="1" dirty="0"/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0EDCF-0854-47DF-85A4-7050953B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7"/>
            <a:ext cx="10058400" cy="180244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David Deguire, Director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Cara Mendoza, administrator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phi phi lau, Research data specialist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Professional Services Division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april 2023</a:t>
            </a:r>
          </a:p>
        </p:txBody>
      </p:sp>
      <p:pic>
        <p:nvPicPr>
          <p:cNvPr id="4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C48CCB9F-939F-4A3F-983C-1E7CD702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29" y="3024610"/>
            <a:ext cx="3365971" cy="33659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4988D-DC20-A998-5702-8FDBCC7D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1CA6-1F83-B61D-BAE3-62910C0D2C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45948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/>
              <a:t>Selected findings</a:t>
            </a:r>
            <a:r>
              <a:rPr lang="en-US" sz="4000" baseline="0" dirty="0"/>
              <a:t> from the 2021-22 report: </a:t>
            </a:r>
            <a:br>
              <a:rPr lang="en-US" sz="4000" baseline="0" dirty="0"/>
            </a:br>
            <a:r>
              <a:rPr lang="en-US" sz="4000" baseline="0" dirty="0"/>
              <a:t>New Intern Credentials Issued by Segment</a:t>
            </a:r>
            <a:endParaRPr lang="en-US" sz="4000" dirty="0"/>
          </a:p>
        </p:txBody>
      </p:sp>
      <p:pic>
        <p:nvPicPr>
          <p:cNvPr id="3" name="Picture 2" descr="This is a screenshot of an interactive data dashboard linked at the end of the slide.&#10;The data dashboard is labeled &quot;Selected findings from the 2021-22 report: New Intern Credentials Issued by Type&quot;.  The &quot;Trend of Intern Credentials Issued&quot; shows a highlight bar chart with the total and percent for the 2017-18, 2018-19, 2019-20, 2020-21, and 2021-22 year.  Below is a bar graph separated by year and IHE segment (California State University, University of California, and Private/Independent Institution).">
            <a:extLst>
              <a:ext uri="{FF2B5EF4-FFF2-40B4-BE49-F238E27FC236}">
                <a16:creationId xmlns:a16="http://schemas.microsoft.com/office/drawing/2014/main" id="{09CBFFA0-4C6A-5844-8DF8-7ACB79FAE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8" y="479253"/>
            <a:ext cx="11090787" cy="5436385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1A90E3BE-73D7-F988-6160-463F6CCB5284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 10, Table 5b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Teacher Supply: Credentials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3726A-42EA-E33D-9882-731D0AEF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E0AD-0B2C-5E3F-67F2-A76A840B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70008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 from the 2021-22 report: Annual Report Card (Title II) Teacher Preparation Program Total Enrollment</a:t>
            </a:r>
            <a:r>
              <a:rPr lang="en-US" sz="3600" baseline="0" dirty="0"/>
              <a:t> (Academic Year 2016-17 to 2020-21)</a:t>
            </a:r>
            <a:endParaRPr lang="en-US" sz="3600" dirty="0"/>
          </a:p>
        </p:txBody>
      </p:sp>
      <p:pic>
        <p:nvPicPr>
          <p:cNvPr id="7" name="Picture 6" descr="This is a screenshot of an interactive data dashboard linked at the end of the slide.&#10;The data dashboard is labeled &quot;Selected findings from the 2021-22 report: Annual Report Card (Title II): Teacher Preparation Program Total Enrollment (Academic Year 2016-17 to 2020-21&quot;.  The bar graph shows the total and percent change for the 2016-17, 2017-18, 2018-19, 2019-20, and 2020-21 year.  ">
            <a:extLst>
              <a:ext uri="{FF2B5EF4-FFF2-40B4-BE49-F238E27FC236}">
                <a16:creationId xmlns:a16="http://schemas.microsoft.com/office/drawing/2014/main" id="{55D921F5-AD09-1B3E-8193-CEC0D594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3" y="530942"/>
            <a:ext cx="11339621" cy="5586802"/>
          </a:xfrm>
          <a:prstGeom prst="rect">
            <a:avLst/>
          </a:prstGeom>
        </p:spPr>
      </p:pic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404BD665-A009-04C3-4AF2-80D964550FCF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 17, Table 8a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State Trends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D6D16-608C-675C-11B6-36E6B2F3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4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A5EB-7F12-FF6B-1BFB-6EDFF373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4594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the 2021-22 report: </a:t>
            </a:r>
            <a:br>
              <a:rPr lang="en-US" sz="3600" baseline="0" dirty="0"/>
            </a:br>
            <a:r>
              <a:rPr lang="en-US" sz="3600" baseline="0" dirty="0"/>
              <a:t>New Teaching Permits Issued</a:t>
            </a:r>
            <a:endParaRPr lang="en-US" sz="3600" dirty="0"/>
          </a:p>
        </p:txBody>
      </p:sp>
      <p:pic>
        <p:nvPicPr>
          <p:cNvPr id="10" name="Picture 9" descr="This is a screenshot of an interactive data dashboard linked at the end of the slide.&#10;The data dashboard is labeled &quot;Selected findings from the 2021-22 report: New Teaching Permits Issued&quot;.  The stacked bar graph shows the total separated by year and credential area (Multiple and Single subject and Education Specialist).">
            <a:extLst>
              <a:ext uri="{FF2B5EF4-FFF2-40B4-BE49-F238E27FC236}">
                <a16:creationId xmlns:a16="http://schemas.microsoft.com/office/drawing/2014/main" id="{46830674-19F1-EB6B-517F-5E8A3B814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8" y="467822"/>
            <a:ext cx="11248103" cy="5520366"/>
          </a:xfrm>
          <a:prstGeom prst="rect">
            <a:avLst/>
          </a:prstGeom>
        </p:spPr>
      </p:pic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79AADB75-5E69-8BE5-B3B0-E6C2780D063F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 23, Table 11a and page 24, Table 11c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Teacher Supply: Interns, Permits and Waivers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DFD05-5E88-6E46-654A-6EE5AECD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2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05E6-CF50-CE71-7F74-73C78455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45952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2021-22 report: </a:t>
            </a:r>
            <a:br>
              <a:rPr lang="en-US" sz="3600" baseline="0" dirty="0"/>
            </a:br>
            <a:r>
              <a:rPr lang="en-US" sz="3600" baseline="0" dirty="0"/>
              <a:t>New Teaching Waivers Issued</a:t>
            </a:r>
            <a:endParaRPr lang="en-US" sz="3600" dirty="0"/>
          </a:p>
        </p:txBody>
      </p:sp>
      <p:pic>
        <p:nvPicPr>
          <p:cNvPr id="4" name="Picture 3" descr="This is a screenshot of an interactive data dashboard linked at the end of the slide.&#10;The data dashboard is labeled &quot;Selected findings from the 2021-22 report: New Teaching Waivers Issued&quot;.  The &quot;Trend of Waivers Issued&quot; shows a highlight bar chart with the total and percent change for the 2017-18, 2018-19, 2019-20, 2020-21, and 2021-22 year.  The &quot;Number of Waivers Issued by Credential Area&quot; shows a stacked bar graph separated by year and credential area (Multiple and Single subject and Education Specialist).">
            <a:extLst>
              <a:ext uri="{FF2B5EF4-FFF2-40B4-BE49-F238E27FC236}">
                <a16:creationId xmlns:a16="http://schemas.microsoft.com/office/drawing/2014/main" id="{D4904D47-B731-009E-9095-DF9631E6E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659739"/>
            <a:ext cx="10411326" cy="5538521"/>
          </a:xfrm>
          <a:prstGeom prst="rect">
            <a:avLst/>
          </a:prstGeom>
        </p:spPr>
      </p:pic>
      <p:sp>
        <p:nvSpPr>
          <p:cNvPr id="5" name="TextBox 4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99030A75-A6B9-DA26-492C-7639B6DEEE61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 25, Table 11d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Teacher Supply: Interns, Permits and Waivers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0340-BEA2-9E0A-D966-8942FDA3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13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8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7F1-7144-604E-03FD-3A41593D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35" y="-1445948"/>
            <a:ext cx="11542651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 from the 2021-22</a:t>
            </a:r>
            <a:r>
              <a:rPr lang="en-US" sz="3600" baseline="0" dirty="0"/>
              <a:t> report: </a:t>
            </a:r>
            <a:br>
              <a:rPr lang="en-US" sz="3600" baseline="0" dirty="0"/>
            </a:br>
            <a:r>
              <a:rPr lang="en-US" sz="3600" baseline="0" dirty="0"/>
              <a:t>Intern, Permit and Waiver Documents issued by Region and County</a:t>
            </a:r>
            <a:endParaRPr lang="en-US" sz="3600" dirty="0"/>
          </a:p>
        </p:txBody>
      </p:sp>
      <p:pic>
        <p:nvPicPr>
          <p:cNvPr id="10" name="Picture 9" descr="This is a screenshot of an interactive data dashboard linked at the end of the slide.&#10;The data dashboard is labeled &quot;Selected findings from the 2021-22 report: Intern, Permit and Waiver Documents Issued by Region and County&quot; and shows a map of California broken up by regions as well as a listing of California counties.">
            <a:extLst>
              <a:ext uri="{FF2B5EF4-FFF2-40B4-BE49-F238E27FC236}">
                <a16:creationId xmlns:a16="http://schemas.microsoft.com/office/drawing/2014/main" id="{EEA75A5F-528D-7F07-8306-E57FDCCA8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35" y="422787"/>
            <a:ext cx="11542651" cy="5683214"/>
          </a:xfrm>
          <a:prstGeom prst="rect">
            <a:avLst/>
          </a:prstGeom>
        </p:spPr>
      </p:pic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11C24BE0-A571-D8E1-E4C9-274F47BA05A0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4"/>
              </a:rPr>
              <a:t>California Educator Supply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199A1-80E5-5AB5-EBD6-A8EC1069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14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3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2468-4DCE-6B09-5472-867BE82A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-1445950"/>
            <a:ext cx="10381881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the 2021-22 report: </a:t>
            </a:r>
            <a:br>
              <a:rPr lang="en-US" sz="3600" baseline="0" dirty="0"/>
            </a:br>
            <a:r>
              <a:rPr lang="en-US" sz="3600" baseline="0" dirty="0"/>
              <a:t>Statewide Snapshot of New Teaching Documents Issued (CA-prepared and Out-of-State/Country Prepared)</a:t>
            </a:r>
            <a:endParaRPr lang="en-US" sz="3600" dirty="0"/>
          </a:p>
        </p:txBody>
      </p:sp>
      <p:pic>
        <p:nvPicPr>
          <p:cNvPr id="7" name="Picture 6" descr="This is a screenshot of an interactive data dashboard linked at the end of the slide.&#10;The data dashboard is labeled &quot;Selected findings from the 2021-22 report: Statewide Snapshot of New Teaching Documents Issued (CA-prepared and Out-of-State/Country Prepared)&quot; and shows four stacked bars separated by type of Credential (Preliminary and Clear, Intern, Permits, Waivers) and then name of Credential (Multiple Subject, Single Subject, Education Specialist).">
            <a:extLst>
              <a:ext uri="{FF2B5EF4-FFF2-40B4-BE49-F238E27FC236}">
                <a16:creationId xmlns:a16="http://schemas.microsoft.com/office/drawing/2014/main" id="{29F0B06E-B885-28B5-D47F-824332E7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38" y="510103"/>
            <a:ext cx="10766323" cy="5300871"/>
          </a:xfrm>
          <a:prstGeom prst="rect">
            <a:avLst/>
          </a:prstGeom>
        </p:spPr>
      </p:pic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A23328C8-2583-7EF5-B7BD-3EFD0A54D203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4"/>
              </a:rPr>
              <a:t>California Educator Supply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1E5FF-1ADC-5F29-479D-E73F3E33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15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B64F-9456-3760-C8B7-8A80C519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45952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the 2021-22 report: </a:t>
            </a:r>
            <a:br>
              <a:rPr lang="en-US" sz="3600" baseline="0" dirty="0"/>
            </a:br>
            <a:r>
              <a:rPr lang="en-US" sz="3600" baseline="0" dirty="0"/>
              <a:t>Trend of Math, Science and Education Specialist Documents Issued</a:t>
            </a:r>
            <a:endParaRPr lang="en-US" sz="3600" dirty="0"/>
          </a:p>
        </p:txBody>
      </p:sp>
      <p:pic>
        <p:nvPicPr>
          <p:cNvPr id="11" name="Picture 10" descr="This is a screenshot of an interactive data dashboard linked at the end of the slide.&#10;The data dashboard is labeled &quot;Selected findings from the 2021-22 report: Trend of Math, Science and Education Specialist Documents Issued&quot; and shows a bar graph and line graph for each of &quot;Mathematics Issued in the Last 5 Years,&quot; &quot;Science Issued in the Last 5 Years,&quot; and &quot;Education Specialist Issued in the Last 5 Years.&quot;  The bar graph represents Totals for Preliminary and Clear Credentials, and the line graph represents totals for Interns, Permits and Waivers.">
            <a:extLst>
              <a:ext uri="{FF2B5EF4-FFF2-40B4-BE49-F238E27FC236}">
                <a16:creationId xmlns:a16="http://schemas.microsoft.com/office/drawing/2014/main" id="{A166AE52-F4FB-4C81-886E-D1B80C62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18" y="258086"/>
            <a:ext cx="11072656" cy="5966672"/>
          </a:xfrm>
          <a:prstGeom prst="rect">
            <a:avLst/>
          </a:prstGeom>
        </p:spPr>
      </p:pic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37DA35ED-8990-194F-36A6-A80FDA622CA4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4"/>
              </a:rPr>
              <a:t>California Educator Supply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CAD78-F36E-51DB-81EF-3C96F547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8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45948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5-Year Trend of Demographic Data:</a:t>
            </a:r>
            <a:r>
              <a:rPr lang="en-US" sz="3600" baseline="0" dirty="0">
                <a:solidFill>
                  <a:schemeClr val="tx1"/>
                </a:solidFill>
              </a:rPr>
              <a:t> State Population, Enrolled K-12 Students, Full-Time Equivalent (FTE) Teachers, and New Enrolled Teacher Candidates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This is a screenshot of an interactive data dashboard linked at the end of the slide.&#10;The data dashboard is labeled &quot;5-Year Trend of Demographic Data: State Population, Enrolled K-12 Students, Full-Time Equivalent (FTE) Teachers, and New Enrolled Candidates.&quot;  The chart shows four line graphs with data points by year.  Chart titles are State Population (in millions), Enrolled K-12 Students (in millions), Full-Time Equivalent Teachers (in millions), New Enrolled Teacher Candidates (in thousands).">
            <a:extLst>
              <a:ext uri="{FF2B5EF4-FFF2-40B4-BE49-F238E27FC236}">
                <a16:creationId xmlns:a16="http://schemas.microsoft.com/office/drawing/2014/main" id="{87F4BE9C-D751-13DF-8D6E-1D89683E9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1" y="276205"/>
            <a:ext cx="11013475" cy="5957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C342C4-295C-1168-990E-0197F2DB649D}"/>
              </a:ext>
            </a:extLst>
          </p:cNvPr>
          <p:cNvSpPr txBox="1"/>
          <p:nvPr/>
        </p:nvSpPr>
        <p:spPr>
          <a:xfrm>
            <a:off x="621292" y="6858000"/>
            <a:ext cx="11094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pages 31-34, Table 13a, Table 13b, Table 13c, Table 13d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Title II: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State Trends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FTE Teachers: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CDE Staff Demographic Data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K-12 Student Enrollment: CDE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Annual Enrollment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California Population: : Department of Finance: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Report P-2D: Total Population by Total Hispanic and Non-Hispanic Race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E2857-5377-208B-4809-19AF15D2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17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26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DB08-5489-D0E0-65A1-16E3784E5F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45948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/>
              <a:t>5-Year Trend of Demographic Data: State Population, Enrolled K-12 Students, Full-Time Equivalent (FTE) Teachers, and New Enrolled Teacher Candidates by Gender Identity</a:t>
            </a:r>
          </a:p>
        </p:txBody>
      </p:sp>
      <p:pic>
        <p:nvPicPr>
          <p:cNvPr id="4" name="Picture 3" descr="This is a screenshot of an interactive data dashboard linked at the end of the slide.&#10;The data dashboard is labeled &quot;5-Year Trend of Demographic Data: State Population, Enrolled K-12 Students, Full-Time Equivalent (FTE) Teachers, and New Enrolled Teacher Candidates by Gender Identity.&quot;  The dashboard shows bar charts separated by year and by State Population, Enrolled K-12 Students, Full-Time Equivalent Teachers, New Enrolled Teacher Candidates (Title II).">
            <a:extLst>
              <a:ext uri="{FF2B5EF4-FFF2-40B4-BE49-F238E27FC236}">
                <a16:creationId xmlns:a16="http://schemas.microsoft.com/office/drawing/2014/main" id="{A90BB988-FB18-536E-ABA2-16EA8D860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09" y="494530"/>
            <a:ext cx="11307097" cy="5577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1F6BDF-2CF6-6E31-BDDB-ED94E98C3377}"/>
              </a:ext>
            </a:extLst>
          </p:cNvPr>
          <p:cNvSpPr txBox="1"/>
          <p:nvPr/>
        </p:nvSpPr>
        <p:spPr>
          <a:xfrm>
            <a:off x="621292" y="6858000"/>
            <a:ext cx="11094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pages 31-34, Table 13a, Table 13b, Table 13c, Table 13d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Title II: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State Trends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FTE Teachers: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CDE Staff Demographic Data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K-12 Student Enrollment: CDE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Annual Enrollment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California Population: : Department of Finance: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Report P-2D: Total Population by Total Hispanic and Non-Hispanic Race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BD022-8C4F-F185-E3EF-2B64847C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87E2-A242-FED7-D614-CA68C183DD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45952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/>
              <a:t>5-Year Trend of Demographic Data: State Population, Enrolled K-12 Students, Full-Time Equivalent (FTE) Teachers, and New Enrolled Teacher Candidates by Race/Ethnicity</a:t>
            </a:r>
          </a:p>
        </p:txBody>
      </p:sp>
      <p:pic>
        <p:nvPicPr>
          <p:cNvPr id="6" name="Picture 5" descr="This is a screenshot of an interactive data dashboard linked at the end of the slide.&#10;The data dashboard is labeled “5-Year Trend of Demographic Data: State Population, Enrolled K-12 Students, Full-Time Equivalent (FTE) Teachers, and New Enrolled Teacher Candidates  by Race/Ethnicity.”  The dashboard shows a stacked bar chart separated by year and by State Population, Enrolled K-12 Students, Full-Time Equivalent Teachers, New Enrolled Teacher Candidates (Title II).">
            <a:extLst>
              <a:ext uri="{FF2B5EF4-FFF2-40B4-BE49-F238E27FC236}">
                <a16:creationId xmlns:a16="http://schemas.microsoft.com/office/drawing/2014/main" id="{08B83A90-7762-587C-64CE-B673C4DA3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2" y="485329"/>
            <a:ext cx="10805652" cy="53100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AD18E5-ABDC-C1EB-1DB1-7767C89788F7}"/>
              </a:ext>
            </a:extLst>
          </p:cNvPr>
          <p:cNvSpPr txBox="1"/>
          <p:nvPr/>
        </p:nvSpPr>
        <p:spPr>
          <a:xfrm>
            <a:off x="621292" y="6858000"/>
            <a:ext cx="11094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pages 31-34, Table 13a, Table 13b, Table 13c, Table 13d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Title II: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State Trends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FTE Teachers: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CDE Staff Demographic Data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K-12 Student Enrollment: CDE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Annual Enrollment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California Population: : Department of Finance: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Report P-2D: Total Population by Total Hispanic and Non-Hispanic Race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48292-CAB4-CE69-26E4-FB0F77FA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5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516835"/>
            <a:ext cx="3702449" cy="5772840"/>
          </a:xfrm>
        </p:spPr>
        <p:txBody>
          <a:bodyPr anchor="ctr"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Background – Why do we submit the report every April?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Teacher Supply annual reporting came out of Assembly Bill 471&#10;&#10;Ed Code 44225.6 requires that the Commission report on number of teachers who received teaching documents&#10;&#10;Teaching documents include Multiple Subject, Single Subject, and Education Specialist credentials, permits and waivers&#10;">
            <a:extLst>
              <a:ext uri="{FF2B5EF4-FFF2-40B4-BE49-F238E27FC236}">
                <a16:creationId xmlns:a16="http://schemas.microsoft.com/office/drawing/2014/main" id="{71503599-31B8-C2C3-A3B2-5FCA79D46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72" y="592631"/>
            <a:ext cx="7354064" cy="569704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60BF726-2CB0-9763-30C7-6B2B8085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62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4025-F113-47BF-B511-CDB6558B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EB1C-2090-4A28-9E7B-777F2423A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18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800" b="1" dirty="0">
                <a:solidFill>
                  <a:srgbClr val="0070C0"/>
                </a:solidFill>
              </a:rPr>
              <a:t>State mandate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Commission transmitted the Teacher Supply Report to the Governor and Legislature by April 15, 2023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800" b="1" dirty="0">
                <a:solidFill>
                  <a:srgbClr val="0070C0"/>
                </a:solidFill>
              </a:rPr>
              <a:t>2021-22 report highlights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Decrease of new teaching credentials issued via the California IHE-Prepared and California </a:t>
            </a:r>
            <a:r>
              <a:rPr lang="en-US" dirty="0">
                <a:solidFill>
                  <a:schemeClr val="tx1"/>
                </a:solidFill>
              </a:rPr>
              <a:t>LEA</a:t>
            </a:r>
            <a:r>
              <a:rPr lang="en-US" sz="2000" dirty="0">
                <a:solidFill>
                  <a:schemeClr val="tx1"/>
                </a:solidFill>
              </a:rPr>
              <a:t>-Prepared program sponsors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Increase of new teaching credentials issued via Out-of-State/Country prepared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Change in the proportion of teaching credentials issued by IHEs in the past five years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Increase of intern credentials issued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Increase of STSPs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sz="2000" dirty="0">
                <a:solidFill>
                  <a:schemeClr val="tx1"/>
                </a:solidFill>
              </a:rPr>
              <a:t>PIPs issued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Decrease of Limited Assignment permits and waivers issued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Overall increase of intern credentials, permits and waivers issued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CF75D-F531-DD0C-5549-A5F2E99B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20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7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543EF2-0AE5-EE65-7D00-B9D96844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92" y="-1082841"/>
            <a:ext cx="11094720" cy="1047727"/>
          </a:xfrm>
        </p:spPr>
        <p:txBody>
          <a:bodyPr>
            <a:norm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the 2021-22 report: </a:t>
            </a:r>
            <a:br>
              <a:rPr lang="en-US" sz="3600" baseline="0" dirty="0"/>
            </a:br>
            <a:r>
              <a:rPr lang="en-US" sz="3600" baseline="0" dirty="0"/>
              <a:t>New Teaching Credentials Issued</a:t>
            </a:r>
            <a:endParaRPr lang="en-US" sz="3600" dirty="0"/>
          </a:p>
        </p:txBody>
      </p:sp>
      <p:pic>
        <p:nvPicPr>
          <p:cNvPr id="6" name="Picture 5" descr="This is a screenshot of an interactive data dashboard linked at the end of the slide.&#10;The data dashboard is labeled &quot;Selected findings from 2021-22 report: New Teaching Credentials Issued&quot;.  The &quot;Trend of New Credentials Issued&quot; shows a highlight bar of total and percent change for the 2017-18, 2018-19, 2019-20, 2020-21, and 2021-22 years.  Below is the &quot;Number of New Credentials by Preparation&quot;, and shows a line graph separated by year and the 3 types of preparation.">
            <a:extLst>
              <a:ext uri="{FF2B5EF4-FFF2-40B4-BE49-F238E27FC236}">
                <a16:creationId xmlns:a16="http://schemas.microsoft.com/office/drawing/2014/main" id="{D58797A5-842A-6D46-BFE2-7151B382C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6" y="464883"/>
            <a:ext cx="11316012" cy="5573070"/>
          </a:xfrm>
          <a:prstGeom prst="rect">
            <a:avLst/>
          </a:prstGeom>
        </p:spPr>
      </p:pic>
      <p:sp>
        <p:nvSpPr>
          <p:cNvPr id="2" name="TextBox 1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3543C586-CDFE-45BF-325F-24A3EDB8F224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 5, Table 1a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California Educator Supply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98BF23-4A2F-A607-8DF0-84ECC5BB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2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C5B859-77BD-DBF0-F908-F2F85A28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45957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Selected findings from the 2021-22 report: </a:t>
            </a:r>
            <a:br>
              <a:rPr lang="en-US" sz="3600" dirty="0"/>
            </a:br>
            <a:r>
              <a:rPr lang="en-US" sz="3600" dirty="0"/>
              <a:t>New</a:t>
            </a:r>
            <a:r>
              <a:rPr lang="en-US" sz="3600" baseline="0" dirty="0"/>
              <a:t> Teaching Credentials Issued</a:t>
            </a:r>
            <a:endParaRPr lang="en-US" sz="3600" dirty="0"/>
          </a:p>
        </p:txBody>
      </p:sp>
      <p:pic>
        <p:nvPicPr>
          <p:cNvPr id="8" name="Picture 7" descr="This is a screenshot of an interactive data dashboard linked at the end of the slide.&#10;The data dashboard is labeled &quot;Selected findings from 2021-22 report: New Teaching Credentials Issued&quot;.  The &quot;Trend of New Credentials Issued&quot; shows a highlight bar of total and percent change for the 2017-18, 2018-19, 2019-20, 2020-21, and 2021-22 years.  Below is the &quot;Number of New Credentials Issued by Credential Name&quot;, and shows a bar graph separated by year, credential name, and credential type.">
            <a:extLst>
              <a:ext uri="{FF2B5EF4-FFF2-40B4-BE49-F238E27FC236}">
                <a16:creationId xmlns:a16="http://schemas.microsoft.com/office/drawing/2014/main" id="{9942AB4A-0580-3001-36B0-CE16A4351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95" y="452283"/>
            <a:ext cx="11548622" cy="5700753"/>
          </a:xfrm>
          <a:prstGeom prst="rect">
            <a:avLst/>
          </a:prstGeom>
        </p:spPr>
      </p:pic>
      <p:sp>
        <p:nvSpPr>
          <p:cNvPr id="5" name="TextBox 4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0447B9C5-95D3-7A44-CE1D-16B66F46476E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 7, Table 2a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Teacher Supply: Credentials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F1333-8777-D658-B8EA-0B54CCCD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8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2080-C686-F87A-FCB6-DC9C52AB5F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45952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Selected</a:t>
            </a:r>
            <a:r>
              <a:rPr lang="en-US" sz="3600" baseline="0" dirty="0"/>
              <a:t> findings from the 2021-22 report: </a:t>
            </a:r>
            <a:br>
              <a:rPr lang="en-US" sz="3600" baseline="0" dirty="0"/>
            </a:br>
            <a:r>
              <a:rPr lang="en-US" sz="3600" baseline="0" dirty="0"/>
              <a:t>New Teaching Credentials Issued</a:t>
            </a:r>
            <a:endParaRPr lang="en-US" sz="3600" dirty="0"/>
          </a:p>
        </p:txBody>
      </p:sp>
      <p:pic>
        <p:nvPicPr>
          <p:cNvPr id="4" name="Picture 3" descr="This is a screenshot of an interactive data dashboard linked at the end of the slide.&#10;The data dashboard is labeled &quot;Selected findings from 2021-22 report: New Teaching Credentials Issued&quot;.  The &quot;Trend of New Credentials Issued&quot; shows a highlight bar of total and percent change for the 2017-18, 2018-19, 2019-20, 2020-21, and 2021-22 years.  Below is the &quot;Percent of Total New Credentials by Credential Name&quot;, and shows a bar graph separated by year and credential name.">
            <a:extLst>
              <a:ext uri="{FF2B5EF4-FFF2-40B4-BE49-F238E27FC236}">
                <a16:creationId xmlns:a16="http://schemas.microsoft.com/office/drawing/2014/main" id="{778E321C-194A-361C-F96E-7602B9293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71" y="807387"/>
            <a:ext cx="10640300" cy="5243225"/>
          </a:xfrm>
          <a:prstGeom prst="rect">
            <a:avLst/>
          </a:prstGeom>
        </p:spPr>
      </p:pic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7EB72F0B-DAA0-0724-A7E5-2F301EBCFF1C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 7, Table 2b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149E0-AB4F-1C69-C9B4-AA3EA80E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3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3F42-AC3C-2501-B1F7-D99DB46A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798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Selected</a:t>
            </a:r>
            <a:r>
              <a:rPr lang="en-US" sz="3600" baseline="0" dirty="0"/>
              <a:t> findings from the 2021-22 report: </a:t>
            </a:r>
            <a:br>
              <a:rPr lang="en-US" sz="3600" baseline="0" dirty="0"/>
            </a:br>
            <a:r>
              <a:rPr lang="en-US" sz="3600" baseline="0" dirty="0"/>
              <a:t>Distribution of Credentials Issued by Preparation</a:t>
            </a:r>
            <a:endParaRPr lang="en-US" sz="3600" dirty="0"/>
          </a:p>
        </p:txBody>
      </p:sp>
      <p:pic>
        <p:nvPicPr>
          <p:cNvPr id="5" name="Picture 4" descr="This is a screenshot of an interactive data dashboard linked at the end of the slide.&#10;The data dashboard is labeled &quot;Selected findings from the 2021-22 report: Distribution of Credentials Issued by Preparation&quot;. The &quot;New Teaching Credentials Issued by Preparation in 2021-22&quot; shows a pie chart by the types of preparation.">
            <a:extLst>
              <a:ext uri="{FF2B5EF4-FFF2-40B4-BE49-F238E27FC236}">
                <a16:creationId xmlns:a16="http://schemas.microsoft.com/office/drawing/2014/main" id="{899E555E-73A4-6FC1-C36F-9CBCFD155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2" y="538520"/>
            <a:ext cx="11080955" cy="5463526"/>
          </a:xfrm>
          <a:prstGeom prst="rect">
            <a:avLst/>
          </a:prstGeom>
        </p:spPr>
      </p:pic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0A7130E5-2275-F702-919B-734651A2EABE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 8, Table 3a and 3b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880D1-6B87-B283-7D56-24D669CC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5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0A44-12FD-24BF-3594-4F2CF5553D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4595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/>
              <a:t>Selected findings from the 2021-22 report: Distribution of Credentials by Preparation</a:t>
            </a:r>
          </a:p>
        </p:txBody>
      </p:sp>
      <p:pic>
        <p:nvPicPr>
          <p:cNvPr id="4" name="Picture 3" descr="This is a screenshot of an interactive data dashboard linked at the end of the slide.&#10;The data dashboard is labeled &quot;Selected findings from the 2021-22 report: Distribution of Credentials Issued by Preparation&quot;. The &quot;New Teaching Credentials Issued by Preparation in the Last 5 Years&quot; shows a stacked bar chart by the types of preparation and year.">
            <a:extLst>
              <a:ext uri="{FF2B5EF4-FFF2-40B4-BE49-F238E27FC236}">
                <a16:creationId xmlns:a16="http://schemas.microsoft.com/office/drawing/2014/main" id="{B14FA3E7-B7CF-8126-6C4F-E6789FB28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14" y="648929"/>
            <a:ext cx="10794337" cy="5325456"/>
          </a:xfrm>
          <a:prstGeom prst="rect">
            <a:avLst/>
          </a:prstGeom>
        </p:spPr>
      </p:pic>
      <p:sp>
        <p:nvSpPr>
          <p:cNvPr id="3" name="TextBox 2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4F4259D2-3F69-DE57-3D16-E601D5B16A85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 8, Table 3a and 3b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C3EAF-B240-255B-0362-228F3B67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4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4EA1-A762-F17F-F024-C47B3E25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7983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/>
              <a:t>Selected findings</a:t>
            </a:r>
            <a:r>
              <a:rPr lang="en-US" sz="3600" baseline="0" dirty="0"/>
              <a:t> from the 2021-22 report: </a:t>
            </a:r>
            <a:br>
              <a:rPr lang="en-US" sz="3600" baseline="0" dirty="0"/>
            </a:br>
            <a:r>
              <a:rPr lang="en-US" sz="3600" baseline="0" dirty="0"/>
              <a:t>Change in the Proportion of New Credentials Issued by IHE-prepared Segments</a:t>
            </a:r>
            <a:endParaRPr lang="en-US" sz="3600" dirty="0"/>
          </a:p>
        </p:txBody>
      </p:sp>
      <p:pic>
        <p:nvPicPr>
          <p:cNvPr id="3" name="Picture 2" descr="This is a screenshot of an interactive data dashboard linked at the end of the slide.&#10;The data dashboard is labeled &quot;Selected findings from the 2021-22 report: Change in the Proportion of new credentials issued by IHE-prepared Segments&quot;.  The bar graph shows fifteen bars separated by year and type of IHE.  ">
            <a:extLst>
              <a:ext uri="{FF2B5EF4-FFF2-40B4-BE49-F238E27FC236}">
                <a16:creationId xmlns:a16="http://schemas.microsoft.com/office/drawing/2014/main" id="{C2CA29C0-38D4-6F9F-CB49-564381D47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01" y="491613"/>
            <a:ext cx="11405854" cy="5633820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9CB67F29-2C7A-F499-0845-CFB9CEF32914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 9, Table 4a and 4b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EFF5E-55FE-1D59-5438-571A043F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z="1200" smtClean="0">
                <a:solidFill>
                  <a:schemeClr val="tx1"/>
                </a:solidFill>
              </a:rPr>
              <a:t>8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4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3C0C-7E4B-B675-B608-A854B20833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4595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Selected findings from the 2021-22</a:t>
            </a:r>
            <a:r>
              <a:rPr lang="en-US" sz="3600" baseline="0" dirty="0"/>
              <a:t> report: </a:t>
            </a:r>
            <a:br>
              <a:rPr lang="en-US" sz="3600" baseline="0" dirty="0"/>
            </a:br>
            <a:r>
              <a:rPr lang="en-US" sz="3600" baseline="0" dirty="0"/>
              <a:t>New Intern Credentials Issued by Type</a:t>
            </a:r>
            <a:endParaRPr lang="en-US" sz="3600" dirty="0"/>
          </a:p>
        </p:txBody>
      </p:sp>
      <p:pic>
        <p:nvPicPr>
          <p:cNvPr id="3" name="Picture 2" descr="This is a screenshot of an interactive data dashboard linked at the end of the slide.&#10;The data dashboard is labeled &quot;Selected findings from the 2021-22 report: New Intern Credentials Issued by Type&quot;.  The &quot;Trend of Intern Credentials Issued&quot; shows a highlight bar chart with the total and percent for the 2017-18, 2018-19, 2019-20, 2020-21, and 2021-22 year.  Below is a bar graph separated by year and document type (University Intern, District Intern).">
            <a:extLst>
              <a:ext uri="{FF2B5EF4-FFF2-40B4-BE49-F238E27FC236}">
                <a16:creationId xmlns:a16="http://schemas.microsoft.com/office/drawing/2014/main" id="{1F952A89-CE4D-687C-A747-A7B6C6EDB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2" y="429700"/>
            <a:ext cx="11385755" cy="5588056"/>
          </a:xfrm>
          <a:prstGeom prst="rect">
            <a:avLst/>
          </a:prstGeom>
        </p:spPr>
      </p:pic>
      <p:sp>
        <p:nvSpPr>
          <p:cNvPr id="4" name="TextBox 3" descr="This is a screenshot of an interactive data dashboard linked at the end of the slide.&#10;The screenshot is labeled &quot;Selected findings from 2021-22 report: New Teaching Credentials Issued.&quot;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0DE071D5-E10F-BE30-13D7-928A42E46880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2023 Commission Agenda item 5C </a:t>
            </a:r>
            <a:r>
              <a:rPr lang="en-US" dirty="0"/>
              <a:t>– page 10, Table 5a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Teacher Supply: Interns, Permits and Waivers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081AD-BE5B-84DC-4369-081766BD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89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eacher Supply in California, 2021-22 A Report to the Legislature  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Background – Why do we submit the report every April?&amp;quot;&quot;/&gt;&lt;property id=&quot;20307&quot; value=&quot;258&quot;/&gt;&lt;/object&gt;&lt;object type=&quot;3&quot; unique_id=&quot;10007&quot;&gt;&lt;property id=&quot;20148&quot; value=&quot;5&quot;/&gt;&lt;property id=&quot;20300&quot; value=&quot;Slide 6 - &amp;quot;Selected findings from the 2021-22 report:  Distribution of Credentials Issued by Preparation&amp;quot;&quot;/&gt;&lt;property id=&quot;20307&quot; value=&quot;278&quot;/&gt;&lt;/object&gt;&lt;object type=&quot;3&quot; unique_id=&quot;10008&quot;&gt;&lt;property id=&quot;20148&quot; value=&quot;5&quot;/&gt;&lt;property id=&quot;20300&quot; value=&quot;Slide 8 - &amp;quot;Selected findings from the 2021-22 report:  Change in the Proportion of New Credentials Issued by IHE-prepared Segm&quot;/&gt;&lt;property id=&quot;20307&quot; value=&quot;267&quot;/&gt;&lt;/object&gt;&lt;object type=&quot;3&quot; unique_id=&quot;10010&quot;&gt;&lt;property id=&quot;20148&quot; value=&quot;5&quot;/&gt;&lt;property id=&quot;20300&quot; value=&quot;Slide 12 - &amp;quot;Selected findings from the 2021-22 report:  New Teaching Permits Issued&amp;quot;&quot;/&gt;&lt;property id=&quot;20307&quot; value=&quot;268&quot;/&gt;&lt;/object&gt;&lt;object type=&quot;3&quot; unique_id=&quot;10012&quot;&gt;&lt;property id=&quot;20148&quot; value=&quot;5&quot;/&gt;&lt;property id=&quot;20300&quot; value=&quot;Slide 13 - &amp;quot;Selected findings from 2021-22 report:  New Teaching Waivers Issued&amp;quot;&quot;/&gt;&lt;property id=&quot;20307&quot; value=&quot;269&quot;/&gt;&lt;/object&gt;&lt;object type=&quot;3&quot; unique_id=&quot;10014&quot;&gt;&lt;property id=&quot;20148&quot; value=&quot;5&quot;/&gt;&lt;property id=&quot;20300&quot; value=&quot;Slide 15 - &amp;quot;Selected findings from the 2021-22 report:  Statewide Snapshot of New Teaching Documents Issued (CA-prepared and O&quot;/&gt;&lt;property id=&quot;20307&quot; value=&quot;281&quot;/&gt;&lt;/object&gt;&lt;object type=&quot;3&quot; unique_id=&quot;10019&quot;&gt;&lt;property id=&quot;20148&quot; value=&quot;5&quot;/&gt;&lt;property id=&quot;20300&quot; value=&quot;Slide 14 - &amp;quot;Selected findings from the 2021-22 report:  Intern, Permit and Waiver Documents issued by Region and County&amp;quot;&quot;/&gt;&lt;property id=&quot;20307&quot; value=&quot;283&quot;/&gt;&lt;/object&gt;&lt;object type=&quot;3&quot; unique_id=&quot;10020&quot;&gt;&lt;property id=&quot;20148&quot; value=&quot;5&quot;/&gt;&lt;property id=&quot;20300&quot; value=&quot;Slide 16 - &amp;quot;Selected findings from the 2021-22 report:  Trend of Math, Science and Education Specialist Documents Issued&amp;quot;&quot;/&gt;&lt;property id=&quot;20307&quot; value=&quot;284&quot;/&gt;&lt;/object&gt;&lt;object type=&quot;3&quot; unique_id=&quot;10111&quot;&gt;&lt;property id=&quot;20148&quot; value=&quot;5&quot;/&gt;&lt;property id=&quot;20300&quot; value=&quot;Slide 20 - &amp;quot;Summary&amp;quot;&quot;/&gt;&lt;property id=&quot;20307&quot; value=&quot;290&quot;/&gt;&lt;/object&gt;&lt;object type=&quot;3&quot; unique_id=&quot;10249&quot;&gt;&lt;property id=&quot;20148&quot; value=&quot;5&quot;/&gt;&lt;property id=&quot;20300&quot; value=&quot;Slide 4 - &amp;quot;Selected findings from the 2021-22 report:  New Teaching Credentials Issued&amp;quot;&quot;/&gt;&lt;property id=&quot;20307&quot; value=&quot;291&quot;/&gt;&lt;/object&gt;&lt;object type=&quot;3&quot; unique_id=&quot;17303&quot;&gt;&lt;property id=&quot;20148&quot; value=&quot;5&quot;/&gt;&lt;property id=&quot;20300&quot; value=&quot;Slide 18 - &amp;quot;5-Year Trend of Demographic Data: State Population, Enrolled K-12 Students, Full-Time Equivalent (FTE) Teachers, a&quot;/&gt;&lt;property id=&quot;20307&quot; value=&quot;295&quot;/&gt;&lt;/object&gt;&lt;object type=&quot;3&quot; unique_id=&quot;17358&quot;&gt;&lt;property id=&quot;20148&quot; value=&quot;5&quot;/&gt;&lt;property id=&quot;20300&quot; value=&quot;Slide 17 - &amp;quot;5-Year Trend of Demographic Data: State Population, Enrolled K-12 Students, Full-Time Equivalent (FTE) Teachers, a&quot;/&gt;&lt;property id=&quot;20307&quot; value=&quot;296&quot;/&gt;&lt;/object&gt;&lt;object type=&quot;3&quot; unique_id=&quot;21084&quot;&gt;&lt;property id=&quot;20148&quot; value=&quot;5&quot;/&gt;&lt;property id=&quot;20300&quot; value=&quot;Slide 19 - &amp;quot;5-Year Trend of Demographic Data: State Population, Enrolled K-12 Students, Full-Time Equivalent (FTE) Teachers, a&quot;/&gt;&lt;property id=&quot;20307&quot; value=&quot;297&quot;/&gt;&lt;/object&gt;&lt;object type=&quot;3&quot; unique_id=&quot;21206&quot;&gt;&lt;property id=&quot;20148&quot; value=&quot;5&quot;/&gt;&lt;property id=&quot;20300&quot; value=&quot;Slide 11 - &amp;quot;Selected findings from the 2021-22 report: Annual Report Card (Title II) Teacher Preparation Program Total Enrollm&quot;/&gt;&lt;property id=&quot;20307&quot; value=&quot;298&quot;/&gt;&lt;/object&gt;&lt;object type=&quot;3&quot; unique_id=&quot;22867&quot;&gt;&lt;property id=&quot;20148&quot; value=&quot;5&quot;/&gt;&lt;property id=&quot;20300&quot; value=&quot;Slide 9 - &amp;quot;Selected findings from the 2021-22 report:  New Intern Credentials Issued by Type&amp;quot;&quot;/&gt;&lt;property id=&quot;20307&quot; value=&quot;301&quot;/&gt;&lt;/object&gt;&lt;object type=&quot;3&quot; unique_id=&quot;22935&quot;&gt;&lt;property id=&quot;20148&quot; value=&quot;5&quot;/&gt;&lt;property id=&quot;20300&quot; value=&quot;Slide 10 - &amp;quot;Selected findings from the 2021-22 report:  New Intern Credentials Issued by Segment&amp;quot;&quot;/&gt;&lt;property id=&quot;20307&quot; value=&quot;302&quot;/&gt;&lt;/object&gt;&lt;object type=&quot;3&quot; unique_id=&quot;23258&quot;&gt;&lt;property id=&quot;20148&quot; value=&quot;5&quot;/&gt;&lt;property id=&quot;20300&quot; value=&quot;Slide 3 - &amp;quot;Selected findings from the 2021-22 report:  New Teaching Credentials Issued&amp;quot;&quot;/&gt;&lt;property id=&quot;20307&quot; value=&quot;265&quot;/&gt;&lt;/object&gt;&lt;object type=&quot;3&quot; unique_id=&quot;23649&quot;&gt;&lt;property id=&quot;20148&quot; value=&quot;5&quot;/&gt;&lt;property id=&quot;20300&quot; value=&quot;Slide 5 - &amp;quot;Selected findings from the 2021-22 report:  New Teaching Credentials Issued&amp;quot;&quot;/&gt;&lt;property id=&quot;20307&quot; value=&quot;299&quot;/&gt;&lt;/object&gt;&lt;object type=&quot;3&quot; unique_id=&quot;23894&quot;&gt;&lt;property id=&quot;20148&quot; value=&quot;5&quot;/&gt;&lt;property id=&quot;20300&quot; value=&quot;Slide 7 - &amp;quot;Selected findings from the 2021-22 report: Distribution of Credentials by Preparation&amp;quot;&quot;/&gt;&lt;property id=&quot;20307&quot; value=&quot;300&quot;/&gt;&lt;/object&gt;&lt;/object&gt;&lt;object type=&quot;8&quot; unique_id=&quot;10044&quot;&gt;&lt;/object&gt;&lt;/object&gt;&lt;/database&gt;"/>
</p:tagLst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8A02C299F2A44813C8D70D04E8F4C" ma:contentTypeVersion="13" ma:contentTypeDescription="Create a new document." ma:contentTypeScope="" ma:versionID="5a649e438ae800ad702ea0b6b9bb5098">
  <xsd:schema xmlns:xsd="http://www.w3.org/2001/XMLSchema" xmlns:xs="http://www.w3.org/2001/XMLSchema" xmlns:p="http://schemas.microsoft.com/office/2006/metadata/properties" xmlns:ns2="022b67c8-990a-40c2-ace5-bc1b2f7dbf27" xmlns:ns3="5ac660f7-fca8-49e8-a999-ef67a5782d21" targetNamespace="http://schemas.microsoft.com/office/2006/metadata/properties" ma:root="true" ma:fieldsID="442203774de1987c63dc6d310deb16dc" ns2:_="" ns3:_="">
    <xsd:import namespace="022b67c8-990a-40c2-ace5-bc1b2f7dbf27"/>
    <xsd:import namespace="5ac660f7-fca8-49e8-a999-ef67a5782d21"/>
    <xsd:element name="properties">
      <xsd:complexType>
        <xsd:sequence>
          <xsd:element name="documentManagement">
            <xsd:complexType>
              <xsd:all>
                <xsd:element ref="ns2:Categories0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b67c8-990a-40c2-ace5-bc1b2f7dbf27" elementFormDefault="qualified">
    <xsd:import namespace="http://schemas.microsoft.com/office/2006/documentManagement/types"/>
    <xsd:import namespace="http://schemas.microsoft.com/office/infopath/2007/PartnerControls"/>
    <xsd:element name="Categories0" ma:index="8" nillable="true" ma:displayName="Categories" ma:default="Dashboard Accessibility" ma:format="Dropdown" ma:internalName="Categories0">
      <xsd:simpleType>
        <xsd:restriction base="dms:Choice">
          <xsd:enumeration value="Dashboard Accessibility"/>
          <xsd:enumeration value="Document Accessibility"/>
          <xsd:enumeration value="How To"/>
          <xsd:enumeration value="Project"/>
          <xsd:enumeration value="Web Page Accessibility"/>
          <xsd:enumeration value="Video Accessibility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660f7-fca8-49e8-a999-ef67a5782d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s0 xmlns="022b67c8-990a-40c2-ace5-bc1b2f7dbf27">Dashboard Accessibility</Categories0>
    <SharedWithUsers xmlns="5ac660f7-fca8-49e8-a999-ef67a5782d2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C093B9D-3BA2-4C7C-B8A5-2C21C3380777}"/>
</file>

<file path=customXml/itemProps2.xml><?xml version="1.0" encoding="utf-8"?>
<ds:datastoreItem xmlns:ds="http://schemas.openxmlformats.org/officeDocument/2006/customXml" ds:itemID="{881FC561-570A-462F-B69A-F193A044B47F}"/>
</file>

<file path=customXml/itemProps3.xml><?xml version="1.0" encoding="utf-8"?>
<ds:datastoreItem xmlns:ds="http://schemas.openxmlformats.org/officeDocument/2006/customXml" ds:itemID="{F438E398-0BEF-4101-B2E9-03C486E75D0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862</Words>
  <Application>Microsoft Office PowerPoint</Application>
  <PresentationFormat>Widescreen</PresentationFormat>
  <Paragraphs>128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Retrospect</vt:lpstr>
      <vt:lpstr>Teacher Supply in California, 2021-22 A Report to the Legislature  </vt:lpstr>
      <vt:lpstr>Background – Why do we submit the report every April?</vt:lpstr>
      <vt:lpstr>Selected findings from the 2021-22 report:  New Teaching Credentials Issued</vt:lpstr>
      <vt:lpstr>Selected findings from the 2021-22 report:  New Teaching Credentials Issued</vt:lpstr>
      <vt:lpstr>Selected findings from the 2021-22 report:  New Teaching Credentials Issued</vt:lpstr>
      <vt:lpstr>Selected findings from the 2021-22 report:  Distribution of Credentials Issued by Preparation</vt:lpstr>
      <vt:lpstr>Selected findings from the 2021-22 report: Distribution of Credentials by Preparation</vt:lpstr>
      <vt:lpstr>Selected findings from the 2021-22 report:  Change in the Proportion of New Credentials Issued by IHE-prepared Segments</vt:lpstr>
      <vt:lpstr>Selected findings from the 2021-22 report:  New Intern Credentials Issued by Type</vt:lpstr>
      <vt:lpstr>Selected findings from the 2021-22 report:  New Intern Credentials Issued by Segment</vt:lpstr>
      <vt:lpstr>Selected findings from the 2021-22 report: Annual Report Card (Title II) Teacher Preparation Program Total Enrollment (Academic Year 2016-17 to 2020-21)</vt:lpstr>
      <vt:lpstr>Selected findings from the 2021-22 report:  New Teaching Permits Issued</vt:lpstr>
      <vt:lpstr>Selected findings from 2021-22 report:  New Teaching Waivers Issued</vt:lpstr>
      <vt:lpstr>Selected findings from the 2021-22 report:  Intern, Permit and Waiver Documents issued by Region and County</vt:lpstr>
      <vt:lpstr>Selected findings from the 2021-22 report:  Statewide Snapshot of New Teaching Documents Issued (CA-prepared and Out-of-State/Country Prepared)</vt:lpstr>
      <vt:lpstr>Selected findings from the 2021-22 report:  Trend of Math, Science and Education Specialist Documents Issued</vt:lpstr>
      <vt:lpstr>5-Year Trend of Demographic Data: State Population, Enrolled K-12 Students, Full-Time Equivalent (FTE) Teachers, and New Enrolled Teacher Candidates</vt:lpstr>
      <vt:lpstr>5-Year Trend of Demographic Data: State Population, Enrolled K-12 Students, Full-Time Equivalent (FTE) Teachers, and New Enrolled Teacher Candidates by Gender Identity</vt:lpstr>
      <vt:lpstr>5-Year Trend of Demographic Data: State Population, Enrolled K-12 Students, Full-Time Equivalent (FTE) Teachers, and New Enrolled Teacher Candidates by Race/Ethnicity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2023 Commission Agenda Item 5C</dc:title>
  <dc:creator/>
  <cp:lastModifiedBy/>
  <cp:revision>1</cp:revision>
  <dcterms:created xsi:type="dcterms:W3CDTF">2023-04-27T19:56:14Z</dcterms:created>
  <dcterms:modified xsi:type="dcterms:W3CDTF">2023-04-27T19:58:51Z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0x0101000468A02C299F2A44813C8D70D04E8F4C</vt:lpwstr>
  </property>
  <property fmtid="{D5CDD505-2E9C-101B-9397-08002B2CF9AE}" pid="3" name="Order">
    <vt:r8>1030000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_ColorHex">
    <vt:lpwstr/>
  </property>
  <property fmtid="{D5CDD505-2E9C-101B-9397-08002B2CF9AE}" pid="10" name="_Emoji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_ColorTag">
    <vt:lpwstr/>
  </property>
</Properties>
</file>