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12"/>
  </p:notesMasterIdLst>
  <p:sldIdLst>
    <p:sldId id="263" r:id="rId2"/>
    <p:sldId id="276" r:id="rId3"/>
    <p:sldId id="279" r:id="rId4"/>
    <p:sldId id="272" r:id="rId5"/>
    <p:sldId id="292" r:id="rId6"/>
    <p:sldId id="287" r:id="rId7"/>
    <p:sldId id="281" r:id="rId8"/>
    <p:sldId id="294" r:id="rId9"/>
    <p:sldId id="280" r:id="rId10"/>
    <p:sldId id="293"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94C8CF-CFF9-49EA-BD4B-158221E95525}" v="5" dt="2023-05-24T22:47:18.2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54" autoAdjust="0"/>
    <p:restoredTop sz="78261" autoAdjust="0"/>
  </p:normalViewPr>
  <p:slideViewPr>
    <p:cSldViewPr snapToGrid="0">
      <p:cViewPr varScale="1">
        <p:scale>
          <a:sx n="83" d="100"/>
          <a:sy n="83" d="100"/>
        </p:scale>
        <p:origin x="444"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4B067BE-94E8-426B-9D5A-47D900E9D52C}" type="datetimeFigureOut">
              <a:t>5/24/2023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F8B217A-4ED0-4F70-A70B-B36F778FF08A}" type="slidenum">
              <a:t>‹#›</a:t>
            </a:fld>
            <a:endParaRPr lang="en-US"/>
          </a:p>
        </p:txBody>
      </p:sp>
    </p:spTree>
    <p:extLst>
      <p:ext uri="{BB962C8B-B14F-4D97-AF65-F5344CB8AC3E}">
        <p14:creationId xmlns:p14="http://schemas.microsoft.com/office/powerpoint/2010/main" val="882310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1</a:t>
            </a:fld>
            <a:endParaRPr lang="en-US"/>
          </a:p>
        </p:txBody>
      </p:sp>
    </p:spTree>
    <p:extLst>
      <p:ext uri="{BB962C8B-B14F-4D97-AF65-F5344CB8AC3E}">
        <p14:creationId xmlns:p14="http://schemas.microsoft.com/office/powerpoint/2010/main" val="3419528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10</a:t>
            </a:fld>
            <a:endParaRPr lang="en-US"/>
          </a:p>
        </p:txBody>
      </p:sp>
    </p:spTree>
    <p:extLst>
      <p:ext uri="{BB962C8B-B14F-4D97-AF65-F5344CB8AC3E}">
        <p14:creationId xmlns:p14="http://schemas.microsoft.com/office/powerpoint/2010/main" val="3686046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2</a:t>
            </a:fld>
            <a:endParaRPr lang="en-US"/>
          </a:p>
        </p:txBody>
      </p:sp>
    </p:spTree>
    <p:extLst>
      <p:ext uri="{BB962C8B-B14F-4D97-AF65-F5344CB8AC3E}">
        <p14:creationId xmlns:p14="http://schemas.microsoft.com/office/powerpoint/2010/main" val="291195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3</a:t>
            </a:fld>
            <a:endParaRPr lang="en-US"/>
          </a:p>
        </p:txBody>
      </p:sp>
    </p:spTree>
    <p:extLst>
      <p:ext uri="{BB962C8B-B14F-4D97-AF65-F5344CB8AC3E}">
        <p14:creationId xmlns:p14="http://schemas.microsoft.com/office/powerpoint/2010/main" val="4034110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4</a:t>
            </a:fld>
            <a:endParaRPr lang="en-US"/>
          </a:p>
        </p:txBody>
      </p:sp>
    </p:spTree>
    <p:extLst>
      <p:ext uri="{BB962C8B-B14F-4D97-AF65-F5344CB8AC3E}">
        <p14:creationId xmlns:p14="http://schemas.microsoft.com/office/powerpoint/2010/main" val="2635734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5</a:t>
            </a:fld>
            <a:endParaRPr lang="en-US"/>
          </a:p>
        </p:txBody>
      </p:sp>
    </p:spTree>
    <p:extLst>
      <p:ext uri="{BB962C8B-B14F-4D97-AF65-F5344CB8AC3E}">
        <p14:creationId xmlns:p14="http://schemas.microsoft.com/office/powerpoint/2010/main" val="2529763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F5128D-62D6-47DE-A237-AAF281E5FD51}" type="slidenum">
              <a:rPr lang="en-US" smtClean="0"/>
              <a:t>6</a:t>
            </a:fld>
            <a:endParaRPr lang="en-US"/>
          </a:p>
        </p:txBody>
      </p:sp>
    </p:spTree>
    <p:extLst>
      <p:ext uri="{BB962C8B-B14F-4D97-AF65-F5344CB8AC3E}">
        <p14:creationId xmlns:p14="http://schemas.microsoft.com/office/powerpoint/2010/main" val="1277236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7</a:t>
            </a:fld>
            <a:endParaRPr lang="en-US"/>
          </a:p>
        </p:txBody>
      </p:sp>
    </p:spTree>
    <p:extLst>
      <p:ext uri="{BB962C8B-B14F-4D97-AF65-F5344CB8AC3E}">
        <p14:creationId xmlns:p14="http://schemas.microsoft.com/office/powerpoint/2010/main" val="2198622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US"/>
          </a:p>
        </p:txBody>
      </p:sp>
      <p:sp>
        <p:nvSpPr>
          <p:cNvPr id="4" name="Slide Number Placeholder 3"/>
          <p:cNvSpPr>
            <a:spLocks noGrp="1"/>
          </p:cNvSpPr>
          <p:nvPr>
            <p:ph type="sldNum" sz="quarter" idx="5"/>
          </p:nvPr>
        </p:nvSpPr>
        <p:spPr/>
        <p:txBody>
          <a:bodyPr/>
          <a:lstStyle/>
          <a:p>
            <a:fld id="{3F8B217A-4ED0-4F70-A70B-B36F778FF08A}" type="slidenum">
              <a:rPr lang="en-US"/>
              <a:t>8</a:t>
            </a:fld>
            <a:endParaRPr lang="en-US"/>
          </a:p>
        </p:txBody>
      </p:sp>
    </p:spTree>
    <p:extLst>
      <p:ext uri="{BB962C8B-B14F-4D97-AF65-F5344CB8AC3E}">
        <p14:creationId xmlns:p14="http://schemas.microsoft.com/office/powerpoint/2010/main" val="132678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8B217A-4ED0-4F70-A70B-B36F778FF08A}" type="slidenum">
              <a:rPr lang="en-US"/>
              <a:t>9</a:t>
            </a:fld>
            <a:endParaRPr lang="en-US"/>
          </a:p>
        </p:txBody>
      </p:sp>
    </p:spTree>
    <p:extLst>
      <p:ext uri="{BB962C8B-B14F-4D97-AF65-F5344CB8AC3E}">
        <p14:creationId xmlns:p14="http://schemas.microsoft.com/office/powerpoint/2010/main" val="449812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E67AA60C-0677-48C3-B06E-74446A375BD3}"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975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248F9A-7BE9-442C-8FAA-11FDD53E37E1}"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16508857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231492-8ED7-4C39-903B-1980D1C30D92}"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203426872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Opener">
    <p:spTree>
      <p:nvGrpSpPr>
        <p:cNvPr id="1" name=""/>
        <p:cNvGrpSpPr/>
        <p:nvPr/>
      </p:nvGrpSpPr>
      <p:grpSpPr>
        <a:xfrm>
          <a:off x="0" y="0"/>
          <a:ext cx="0" cy="0"/>
          <a:chOff x="0" y="0"/>
          <a:chExt cx="0" cy="0"/>
        </a:xfrm>
      </p:grpSpPr>
      <p:cxnSp>
        <p:nvCxnSpPr>
          <p:cNvPr id="5" name="Straight Connector 4"/>
          <p:cNvCxnSpPr/>
          <p:nvPr userDrawn="1"/>
        </p:nvCxnSpPr>
        <p:spPr>
          <a:xfrm>
            <a:off x="0" y="4170795"/>
            <a:ext cx="12192000" cy="0"/>
          </a:xfrm>
          <a:prstGeom prst="line">
            <a:avLst/>
          </a:prstGeom>
          <a:ln w="50800" cmpd="sng">
            <a:solidFill>
              <a:srgbClr val="4F7681"/>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11224490" y="6192408"/>
            <a:ext cx="628073" cy="365125"/>
          </a:xfrm>
          <a:prstGeom prst="rect">
            <a:avLst/>
          </a:prstGeom>
        </p:spPr>
        <p:txBody>
          <a:bodyPr vert="horz" lIns="91440" tIns="45720" rIns="91440" bIns="45720" rtlCol="0" anchor="ctr"/>
          <a:lstStyle>
            <a:lvl1pPr algn="r">
              <a:defRPr sz="1200">
                <a:solidFill>
                  <a:srgbClr val="4F7681"/>
                </a:solidFill>
              </a:defRPr>
            </a:lvl1pPr>
          </a:lstStyle>
          <a:p>
            <a:fld id="{3A51E27E-02B7-431C-94F3-7BAF2238D496}" type="slidenum">
              <a:rPr lang="en-US" smtClean="0"/>
              <a:pPr/>
              <a:t>‹#›</a:t>
            </a:fld>
            <a:endParaRPr lang="en-US"/>
          </a:p>
        </p:txBody>
      </p:sp>
      <p:sp>
        <p:nvSpPr>
          <p:cNvPr id="7" name="Title Placeholder 13"/>
          <p:cNvSpPr>
            <a:spLocks noGrp="1"/>
          </p:cNvSpPr>
          <p:nvPr>
            <p:ph type="title"/>
          </p:nvPr>
        </p:nvSpPr>
        <p:spPr>
          <a:xfrm>
            <a:off x="314633" y="4347853"/>
            <a:ext cx="11537930" cy="1325563"/>
          </a:xfrm>
          <a:prstGeom prst="rect">
            <a:avLst/>
          </a:prstGeom>
        </p:spPr>
        <p:txBody>
          <a:bodyPr vert="horz" lIns="91440" tIns="45720" rIns="91440" bIns="45720" rtlCol="0" anchor="ctr">
            <a:normAutofit/>
          </a:bodyPr>
          <a:lstStyle/>
          <a:p>
            <a:r>
              <a:rPr lang="en-US"/>
              <a:t>Click to edit Master title style</a:t>
            </a:r>
          </a:p>
        </p:txBody>
      </p:sp>
      <p:sp>
        <p:nvSpPr>
          <p:cNvPr id="8" name="Picture Placeholder 7"/>
          <p:cNvSpPr>
            <a:spLocks noGrp="1"/>
          </p:cNvSpPr>
          <p:nvPr>
            <p:ph type="pic" sz="quarter" idx="12"/>
          </p:nvPr>
        </p:nvSpPr>
        <p:spPr>
          <a:xfrm>
            <a:off x="1248697" y="324465"/>
            <a:ext cx="9975793" cy="3588773"/>
          </a:xfrm>
          <a:prstGeom prst="rect">
            <a:avLst/>
          </a:prstGeom>
        </p:spPr>
        <p:txBody>
          <a:bodyPr/>
          <a:lstStyle>
            <a:lvl1pPr marL="0" indent="0" algn="ctr">
              <a:buNone/>
              <a:defRPr/>
            </a:lvl1pPr>
          </a:lstStyle>
          <a:p>
            <a:endParaRPr lang="en-US"/>
          </a:p>
        </p:txBody>
      </p:sp>
    </p:spTree>
    <p:extLst>
      <p:ext uri="{BB962C8B-B14F-4D97-AF65-F5344CB8AC3E}">
        <p14:creationId xmlns:p14="http://schemas.microsoft.com/office/powerpoint/2010/main" val="278178905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1A76E6-FD7B-4114-B09D-43BBC7AD841C}"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1068189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0B51CC-40C3-494F-8F28-081C236BAA44}"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074CD-934D-404A-ACFA-C89B8DACAF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99729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97033A-0B4E-40D9-96D2-063DC23041AE}" type="datetime1">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45860990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55CB32-742E-4149-803A-2917062170C1}"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152585732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B554CB-A83C-48E4-A815-1CCD1C83775F}" type="datetime1">
              <a:rPr lang="en-US" smtClean="0"/>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3013527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7988558-BEDF-417A-AEE5-C9B4D39409F0}" type="datetime1">
              <a:rPr lang="en-US" smtClean="0"/>
              <a:t>5/24/2023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265386908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ECD635F-FC3C-431B-A621-361C4F4F1306}" type="datetime1">
              <a:rPr lang="en-US" smtClean="0"/>
              <a:t>5/24/2023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F074CD-934D-404A-ACFA-C89B8DACAFC4}" type="slidenum">
              <a:rPr lang="en-US" smtClean="0"/>
              <a:t>‹#›</a:t>
            </a:fld>
            <a:endParaRPr lang="en-US"/>
          </a:p>
        </p:txBody>
      </p:sp>
    </p:spTree>
    <p:extLst>
      <p:ext uri="{BB962C8B-B14F-4D97-AF65-F5344CB8AC3E}">
        <p14:creationId xmlns:p14="http://schemas.microsoft.com/office/powerpoint/2010/main" val="102561831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D983C8-9551-40AD-BB94-7F8386C735E7}" type="datetime1">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074CD-934D-404A-ACFA-C89B8DACAFC4}" type="slidenum">
              <a:rPr lang="en-US" smtClean="0"/>
              <a:t>‹#›</a:t>
            </a:fld>
            <a:endParaRPr lang="en-US"/>
          </a:p>
        </p:txBody>
      </p:sp>
    </p:spTree>
    <p:extLst>
      <p:ext uri="{BB962C8B-B14F-4D97-AF65-F5344CB8AC3E}">
        <p14:creationId xmlns:p14="http://schemas.microsoft.com/office/powerpoint/2010/main" val="134954066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171C90-0E31-4AFB-9673-F38E069DAA8D}" type="datetime1">
              <a:rPr lang="en-US" smtClean="0"/>
              <a:t>5/24/2023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F074CD-934D-404A-ACFA-C89B8DACAFC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881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defTabSz="914400" rtl="0" eaLnBrk="1" latinLnBrk="0" hangingPunct="1">
        <a:lnSpc>
          <a:spcPct val="85000"/>
        </a:lnSpc>
        <a:spcBef>
          <a:spcPct val="0"/>
        </a:spcBef>
        <a:buNone/>
        <a:defRPr sz="4800" b="0" i="0" u="none"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577B2-8C6D-9DF0-5FB9-C97C1151C048}"/>
              </a:ext>
            </a:extLst>
          </p:cNvPr>
          <p:cNvSpPr>
            <a:spLocks noGrp="1"/>
          </p:cNvSpPr>
          <p:nvPr>
            <p:ph type="ctrTitle"/>
          </p:nvPr>
        </p:nvSpPr>
        <p:spPr>
          <a:xfrm>
            <a:off x="1097280" y="758952"/>
            <a:ext cx="10058400" cy="3649276"/>
          </a:xfrm>
        </p:spPr>
        <p:txBody>
          <a:bodyPr>
            <a:normAutofit/>
          </a:bodyPr>
          <a:lstStyle/>
          <a:p>
            <a:r>
              <a:rPr lang="en-US" sz="4800" dirty="0">
                <a:latin typeface="Calibri"/>
                <a:cs typeface="Calibri"/>
              </a:rPr>
              <a:t>Proposed Adoption of Literacy Standards and Teaching Performance Expectations Pursuant to Senate Bill 488 for Education Specialist Low-Incidence Disability Areas</a:t>
            </a:r>
            <a:endParaRPr lang="en-US" dirty="0"/>
          </a:p>
        </p:txBody>
      </p:sp>
      <p:sp>
        <p:nvSpPr>
          <p:cNvPr id="3" name="TextBox 2">
            <a:extLst>
              <a:ext uri="{FF2B5EF4-FFF2-40B4-BE49-F238E27FC236}">
                <a16:creationId xmlns:a16="http://schemas.microsoft.com/office/drawing/2014/main" id="{0C835129-1886-2AAC-C573-51BE11E98A21}"/>
              </a:ext>
            </a:extLst>
          </p:cNvPr>
          <p:cNvSpPr txBox="1"/>
          <p:nvPr/>
        </p:nvSpPr>
        <p:spPr>
          <a:xfrm>
            <a:off x="1101086" y="1140178"/>
            <a:ext cx="3036711" cy="584775"/>
          </a:xfrm>
          <a:prstGeom prst="rect">
            <a:avLst/>
          </a:prstGeom>
          <a:noFill/>
        </p:spPr>
        <p:txBody>
          <a:bodyPr wrap="square" rtlCol="0">
            <a:spAutoFit/>
          </a:bodyPr>
          <a:lstStyle/>
          <a:p>
            <a:r>
              <a:rPr lang="en-US" sz="3200" b="1" dirty="0">
                <a:latin typeface="+mj-lt"/>
              </a:rPr>
              <a:t>Agenda Item 4C</a:t>
            </a:r>
          </a:p>
        </p:txBody>
      </p:sp>
      <p:sp>
        <p:nvSpPr>
          <p:cNvPr id="4" name="Slide Number Placeholder 3">
            <a:extLst>
              <a:ext uri="{FF2B5EF4-FFF2-40B4-BE49-F238E27FC236}">
                <a16:creationId xmlns:a16="http://schemas.microsoft.com/office/drawing/2014/main" id="{7FF5A9C3-A4C1-78CD-6FC8-2FC6AF26A617}"/>
              </a:ext>
            </a:extLst>
          </p:cNvPr>
          <p:cNvSpPr>
            <a:spLocks noGrp="1"/>
          </p:cNvSpPr>
          <p:nvPr>
            <p:ph type="sldNum" sz="quarter" idx="12"/>
          </p:nvPr>
        </p:nvSpPr>
        <p:spPr/>
        <p:txBody>
          <a:bodyPr/>
          <a:lstStyle/>
          <a:p>
            <a:fld id="{8CF074CD-934D-404A-ACFA-C89B8DACAFC4}" type="slidenum">
              <a:rPr lang="en-US" smtClean="0"/>
              <a:t>1</a:t>
            </a:fld>
            <a:endParaRPr lang="en-US"/>
          </a:p>
        </p:txBody>
      </p:sp>
    </p:spTree>
    <p:extLst>
      <p:ext uri="{BB962C8B-B14F-4D97-AF65-F5344CB8AC3E}">
        <p14:creationId xmlns:p14="http://schemas.microsoft.com/office/powerpoint/2010/main" val="2260709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p:txBody>
          <a:bodyPr/>
          <a:lstStyle/>
          <a:p>
            <a:r>
              <a:rPr lang="en-US" b="1" dirty="0">
                <a:cs typeface="Calibri Light"/>
              </a:rPr>
              <a:t>Staff Recommendations for Action</a:t>
            </a:r>
            <a:endParaRPr lang="en-US" dirty="0"/>
          </a:p>
        </p:txBody>
      </p:sp>
      <p:sp>
        <p:nvSpPr>
          <p:cNvPr id="3" name="Content Placeholder 2">
            <a:extLst>
              <a:ext uri="{FF2B5EF4-FFF2-40B4-BE49-F238E27FC236}">
                <a16:creationId xmlns:a16="http://schemas.microsoft.com/office/drawing/2014/main" id="{2E1E3416-264C-B514-D6DD-D4F7B3CF0974}"/>
              </a:ext>
            </a:extLst>
          </p:cNvPr>
          <p:cNvSpPr>
            <a:spLocks noGrp="1"/>
          </p:cNvSpPr>
          <p:nvPr>
            <p:ph idx="1"/>
          </p:nvPr>
        </p:nvSpPr>
        <p:spPr>
          <a:xfrm>
            <a:off x="1097280" y="1949939"/>
            <a:ext cx="10406098" cy="3439889"/>
          </a:xfrm>
        </p:spPr>
        <p:txBody>
          <a:bodyPr vert="horz" lIns="0" tIns="45720" rIns="0" bIns="45720" rtlCol="0" anchor="t">
            <a:noAutofit/>
          </a:bodyPr>
          <a:lstStyle/>
          <a:p>
            <a:pPr marL="229870" indent="-229870">
              <a:lnSpc>
                <a:spcPct val="100000"/>
              </a:lnSpc>
              <a:spcBef>
                <a:spcPts val="0"/>
              </a:spcBef>
              <a:spcAft>
                <a:spcPts val="600"/>
              </a:spcAft>
              <a:buFont typeface="Arial" panose="020F0502020204030204" pitchFamily="34" charset="0"/>
              <a:buChar char="•"/>
            </a:pPr>
            <a:r>
              <a:rPr lang="en-US" sz="2800" dirty="0">
                <a:ea typeface="+mn-lt"/>
                <a:cs typeface="+mn-lt"/>
              </a:rPr>
              <a:t>That the Commission require that all currently approved Education Specialist VI, DHH, &amp; ECSE programs transition to the new Literacy Standards &amp; TPEs by July 1, 2024. </a:t>
            </a:r>
          </a:p>
          <a:p>
            <a:pPr marL="229870" indent="-229870">
              <a:lnSpc>
                <a:spcPct val="100000"/>
              </a:lnSpc>
              <a:spcBef>
                <a:spcPts val="0"/>
              </a:spcBef>
              <a:spcAft>
                <a:spcPts val="600"/>
              </a:spcAft>
              <a:buFont typeface="Arial" panose="020F0502020204030204" pitchFamily="34" charset="0"/>
              <a:buChar char="•"/>
            </a:pPr>
            <a:r>
              <a:rPr lang="en-US" sz="2800" dirty="0">
                <a:cs typeface="Calibri" panose="020F0502020204030204"/>
              </a:rPr>
              <a:t>That all new Education Specialist VI, DHH, &amp; ECSE programs demonstrate alignment to the new Literacy Standards &amp; TPEs. </a:t>
            </a:r>
            <a:endParaRPr lang="en-US" sz="2800" dirty="0">
              <a:ea typeface="+mn-lt"/>
              <a:cs typeface="+mn-lt"/>
            </a:endParaRPr>
          </a:p>
          <a:p>
            <a:pPr marL="229870" indent="-229870">
              <a:lnSpc>
                <a:spcPct val="100000"/>
              </a:lnSpc>
              <a:spcBef>
                <a:spcPts val="0"/>
              </a:spcBef>
              <a:spcAft>
                <a:spcPts val="600"/>
              </a:spcAft>
              <a:buFont typeface="Arial" panose="020F0502020204030204" pitchFamily="34" charset="0"/>
              <a:buChar char="•"/>
            </a:pPr>
            <a:endParaRPr lang="en-US" sz="2800" dirty="0">
              <a:ea typeface="+mn-lt"/>
              <a:cs typeface="+mn-lt"/>
            </a:endParaRPr>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smtClean="0"/>
              <a:t>10</a:t>
            </a:fld>
            <a:endParaRPr lang="en-US"/>
          </a:p>
        </p:txBody>
      </p:sp>
    </p:spTree>
    <p:extLst>
      <p:ext uri="{BB962C8B-B14F-4D97-AF65-F5344CB8AC3E}">
        <p14:creationId xmlns:p14="http://schemas.microsoft.com/office/powerpoint/2010/main" val="2023828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p:txBody>
          <a:bodyPr/>
          <a:lstStyle/>
          <a:p>
            <a:r>
              <a:rPr lang="en-US" b="1" dirty="0">
                <a:cs typeface="Calibri Light"/>
              </a:rPr>
              <a:t>Senate Bill 488 Overview</a:t>
            </a:r>
            <a:endParaRPr lang="en-US" b="1" dirty="0"/>
          </a:p>
        </p:txBody>
      </p:sp>
      <p:sp>
        <p:nvSpPr>
          <p:cNvPr id="3" name="Content Placeholder 2">
            <a:extLst>
              <a:ext uri="{FF2B5EF4-FFF2-40B4-BE49-F238E27FC236}">
                <a16:creationId xmlns:a16="http://schemas.microsoft.com/office/drawing/2014/main" id="{2E1E3416-264C-B514-D6DD-D4F7B3CF0974}"/>
              </a:ext>
            </a:extLst>
          </p:cNvPr>
          <p:cNvSpPr>
            <a:spLocks noGrp="1"/>
          </p:cNvSpPr>
          <p:nvPr>
            <p:ph idx="1"/>
          </p:nvPr>
        </p:nvSpPr>
        <p:spPr>
          <a:xfrm>
            <a:off x="1097280" y="1845734"/>
            <a:ext cx="10115203" cy="4023360"/>
          </a:xfrm>
        </p:spPr>
        <p:txBody>
          <a:bodyPr vert="horz" lIns="0" tIns="45720" rIns="0" bIns="45720" rtlCol="0" anchor="t">
            <a:normAutofit/>
          </a:bodyPr>
          <a:lstStyle/>
          <a:p>
            <a:pPr marL="225425" indent="-225425">
              <a:buFont typeface="Arial" panose="020B0604020202020204" pitchFamily="34" charset="0"/>
              <a:buChar char="•"/>
            </a:pPr>
            <a:r>
              <a:rPr lang="en-US" sz="2800" dirty="0">
                <a:ea typeface="+mn-lt"/>
                <a:cs typeface="+mn-lt"/>
              </a:rPr>
              <a:t>Requires the Commission to complete a series of actions related to literacy instruction</a:t>
            </a:r>
          </a:p>
          <a:p>
            <a:pPr marL="225425" indent="-225425">
              <a:buFont typeface="Arial" panose="020B0604020202020204" pitchFamily="34" charset="0"/>
              <a:buChar char="•"/>
            </a:pPr>
            <a:r>
              <a:rPr lang="en-US" sz="2800" dirty="0">
                <a:ea typeface="+mn-lt"/>
                <a:cs typeface="+mn-lt"/>
              </a:rPr>
              <a:t>Update Program Standards and Teaching Performance Expectations (TPEs) to ensure alignment with the current State Board of Education (SBE) adopted </a:t>
            </a:r>
            <a:r>
              <a:rPr lang="en-US" sz="2800" i="1" dirty="0">
                <a:ea typeface="+mn-lt"/>
                <a:cs typeface="+mn-lt"/>
              </a:rPr>
              <a:t>English Language Arts/English Language Development Framework </a:t>
            </a:r>
            <a:r>
              <a:rPr lang="en-US" sz="2800" dirty="0">
                <a:ea typeface="+mn-lt"/>
                <a:cs typeface="+mn-lt"/>
              </a:rPr>
              <a:t>and to incorporate the </a:t>
            </a:r>
            <a:r>
              <a:rPr lang="en-US" sz="2800" i="1" dirty="0">
                <a:ea typeface="+mn-lt"/>
                <a:cs typeface="+mn-lt"/>
              </a:rPr>
              <a:t>California Dyslexia Guidelines</a:t>
            </a:r>
            <a:endParaRPr lang="en-US" sz="2800" i="1" dirty="0">
              <a:cs typeface="Calibri"/>
            </a:endParaRPr>
          </a:p>
          <a:p>
            <a:pPr marL="225425" indent="-225425">
              <a:buFont typeface="Arial" panose="020B0604020202020204" pitchFamily="34" charset="0"/>
              <a:buChar char="•"/>
            </a:pPr>
            <a:r>
              <a:rPr lang="en-US" sz="2800" dirty="0">
                <a:ea typeface="+mn-lt"/>
                <a:cs typeface="+mn-lt"/>
              </a:rPr>
              <a:t>Develop and implement a performance </a:t>
            </a:r>
            <a:r>
              <a:rPr lang="en-US" sz="2800">
                <a:ea typeface="+mn-lt"/>
                <a:cs typeface="+mn-lt"/>
              </a:rPr>
              <a:t>assessment in literacy </a:t>
            </a:r>
            <a:r>
              <a:rPr lang="en-US" sz="2800" dirty="0">
                <a:ea typeface="+mn-lt"/>
                <a:cs typeface="+mn-lt"/>
              </a:rPr>
              <a:t>instruction by July 1, 2025</a:t>
            </a:r>
            <a:endParaRPr lang="en-US" dirty="0">
              <a:cs typeface="Calibri"/>
            </a:endParaRPr>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smtClean="0"/>
              <a:t>2</a:t>
            </a:fld>
            <a:endParaRPr lang="en-US"/>
          </a:p>
        </p:txBody>
      </p:sp>
    </p:spTree>
    <p:extLst>
      <p:ext uri="{BB962C8B-B14F-4D97-AF65-F5344CB8AC3E}">
        <p14:creationId xmlns:p14="http://schemas.microsoft.com/office/powerpoint/2010/main" val="3646129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a:xfrm>
            <a:off x="875607" y="225155"/>
            <a:ext cx="10651375" cy="1450757"/>
          </a:xfrm>
        </p:spPr>
        <p:txBody>
          <a:bodyPr>
            <a:normAutofit/>
          </a:bodyPr>
          <a:lstStyle/>
          <a:p>
            <a:r>
              <a:rPr lang="en-US" b="1" dirty="0">
                <a:cs typeface="Calibri Light"/>
              </a:rPr>
              <a:t>Development Process</a:t>
            </a:r>
            <a:endParaRPr lang="en-US" dirty="0">
              <a:cs typeface="Calibri Light"/>
            </a:endParaRPr>
          </a:p>
        </p:txBody>
      </p:sp>
      <p:sp>
        <p:nvSpPr>
          <p:cNvPr id="3" name="Content Placeholder 2">
            <a:extLst>
              <a:ext uri="{FF2B5EF4-FFF2-40B4-BE49-F238E27FC236}">
                <a16:creationId xmlns:a16="http://schemas.microsoft.com/office/drawing/2014/main" id="{2E1E3416-264C-B514-D6DD-D4F7B3CF0974}"/>
              </a:ext>
            </a:extLst>
          </p:cNvPr>
          <p:cNvSpPr>
            <a:spLocks noGrp="1"/>
          </p:cNvSpPr>
          <p:nvPr>
            <p:ph idx="1"/>
          </p:nvPr>
        </p:nvSpPr>
        <p:spPr>
          <a:xfrm>
            <a:off x="1097280" y="1845733"/>
            <a:ext cx="10429702" cy="4444231"/>
          </a:xfrm>
        </p:spPr>
        <p:txBody>
          <a:bodyPr vert="horz" lIns="0" tIns="45720" rIns="0" bIns="45720" rtlCol="0" anchor="t">
            <a:normAutofit/>
          </a:bodyPr>
          <a:lstStyle/>
          <a:p>
            <a:pPr marL="229870" indent="-229870">
              <a:lnSpc>
                <a:spcPct val="100000"/>
              </a:lnSpc>
              <a:spcBef>
                <a:spcPts val="0"/>
              </a:spcBef>
              <a:spcAft>
                <a:spcPts val="400"/>
              </a:spcAft>
              <a:buFont typeface="Arial" panose="020F0502020204030204" pitchFamily="34" charset="0"/>
              <a:buChar char="•"/>
            </a:pPr>
            <a:r>
              <a:rPr lang="en-US" sz="3200" dirty="0">
                <a:cs typeface="Calibri"/>
              </a:rPr>
              <a:t>Held meetings with experts August – December:</a:t>
            </a:r>
            <a:endParaRPr lang="en-US" dirty="0"/>
          </a:p>
          <a:p>
            <a:pPr marL="683895" lvl="1" indent="-342900">
              <a:lnSpc>
                <a:spcPct val="120000"/>
              </a:lnSpc>
              <a:spcBef>
                <a:spcPts val="0"/>
              </a:spcBef>
              <a:buFont typeface="Calibri" panose="020F0502020204030204" pitchFamily="34" charset="0"/>
              <a:buChar char="‒"/>
            </a:pPr>
            <a:r>
              <a:rPr lang="en-US" sz="2600" dirty="0">
                <a:cs typeface="Calibri"/>
              </a:rPr>
              <a:t>Visual Impairments (VI)</a:t>
            </a:r>
          </a:p>
          <a:p>
            <a:pPr marL="683895" lvl="1" indent="-342900">
              <a:lnSpc>
                <a:spcPct val="120000"/>
              </a:lnSpc>
              <a:spcBef>
                <a:spcPts val="0"/>
              </a:spcBef>
              <a:buFont typeface="Calibri" panose="020F0502020204030204" pitchFamily="34" charset="0"/>
              <a:buChar char="‒"/>
            </a:pPr>
            <a:r>
              <a:rPr lang="en-US" sz="2600" dirty="0">
                <a:cs typeface="Calibri"/>
              </a:rPr>
              <a:t>Deaf and Hard of Hearing (DHH)</a:t>
            </a:r>
          </a:p>
          <a:p>
            <a:pPr marL="683895" lvl="1" indent="-342900">
              <a:lnSpc>
                <a:spcPct val="120000"/>
              </a:lnSpc>
              <a:spcBef>
                <a:spcPts val="0"/>
              </a:spcBef>
              <a:buFont typeface="Calibri" panose="020F0502020204030204" pitchFamily="34" charset="0"/>
              <a:buChar char="‒"/>
            </a:pPr>
            <a:r>
              <a:rPr lang="en-US" sz="2600" dirty="0">
                <a:cs typeface="Calibri"/>
              </a:rPr>
              <a:t>Early Childhood Special Education (ECSE)</a:t>
            </a:r>
          </a:p>
          <a:p>
            <a:pPr marL="229870" indent="-229870">
              <a:lnSpc>
                <a:spcPct val="100000"/>
              </a:lnSpc>
              <a:spcBef>
                <a:spcPts val="0"/>
              </a:spcBef>
              <a:spcAft>
                <a:spcPts val="1200"/>
              </a:spcAft>
              <a:buFont typeface="Arial" panose="020F0502020204030204" pitchFamily="34" charset="0"/>
              <a:buChar char="•"/>
            </a:pPr>
            <a:r>
              <a:rPr lang="en-US" sz="3200" dirty="0">
                <a:cs typeface="Calibri"/>
              </a:rPr>
              <a:t>Developed a separate Literacy Program Standard and unique TPE elements for each credential</a:t>
            </a:r>
          </a:p>
          <a:p>
            <a:pPr marL="229870" indent="-229870">
              <a:lnSpc>
                <a:spcPct val="100000"/>
              </a:lnSpc>
              <a:spcBef>
                <a:spcPts val="0"/>
              </a:spcBef>
              <a:spcAft>
                <a:spcPts val="1200"/>
              </a:spcAft>
              <a:buFont typeface="Arial" panose="020F0502020204030204" pitchFamily="34" charset="0"/>
              <a:buChar char="•"/>
            </a:pPr>
            <a:r>
              <a:rPr lang="en-US" sz="3200" dirty="0">
                <a:cs typeface="Calibri"/>
              </a:rPr>
              <a:t>Held input sessions in January for each credential</a:t>
            </a:r>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dirty="0" smtClean="0"/>
              <a:t>3</a:t>
            </a:fld>
            <a:endParaRPr lang="en-US"/>
          </a:p>
        </p:txBody>
      </p:sp>
    </p:spTree>
    <p:extLst>
      <p:ext uri="{BB962C8B-B14F-4D97-AF65-F5344CB8AC3E}">
        <p14:creationId xmlns:p14="http://schemas.microsoft.com/office/powerpoint/2010/main" val="144397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3A958-030F-4F11-868A-466972B3BFE8}"/>
              </a:ext>
            </a:extLst>
          </p:cNvPr>
          <p:cNvSpPr>
            <a:spLocks noGrp="1"/>
          </p:cNvSpPr>
          <p:nvPr>
            <p:ph type="title"/>
          </p:nvPr>
        </p:nvSpPr>
        <p:spPr>
          <a:xfrm>
            <a:off x="966873" y="276441"/>
            <a:ext cx="9978216" cy="1424927"/>
          </a:xfrm>
        </p:spPr>
        <p:txBody>
          <a:bodyPr/>
          <a:lstStyle/>
          <a:p>
            <a:r>
              <a:rPr lang="en-US" b="1" dirty="0">
                <a:cs typeface="Calibri Light"/>
              </a:rPr>
              <a:t>Structure of Literacy Program Standards</a:t>
            </a:r>
          </a:p>
        </p:txBody>
      </p:sp>
      <p:sp>
        <p:nvSpPr>
          <p:cNvPr id="3" name="Content Placeholder 2">
            <a:extLst>
              <a:ext uri="{FF2B5EF4-FFF2-40B4-BE49-F238E27FC236}">
                <a16:creationId xmlns:a16="http://schemas.microsoft.com/office/drawing/2014/main" id="{E0E3EA92-BF2C-EF34-F018-AC21A724F3B6}"/>
              </a:ext>
            </a:extLst>
          </p:cNvPr>
          <p:cNvSpPr>
            <a:spLocks noGrp="1"/>
          </p:cNvSpPr>
          <p:nvPr>
            <p:ph sz="half" idx="1"/>
          </p:nvPr>
        </p:nvSpPr>
        <p:spPr>
          <a:xfrm>
            <a:off x="966873" y="1882682"/>
            <a:ext cx="4998722" cy="4370339"/>
          </a:xfrm>
        </p:spPr>
        <p:txBody>
          <a:bodyPr vert="horz" lIns="0" tIns="45720" rIns="0" bIns="45720" rtlCol="0" anchor="t">
            <a:noAutofit/>
          </a:bodyPr>
          <a:lstStyle/>
          <a:p>
            <a:pPr marL="0" indent="0">
              <a:lnSpc>
                <a:spcPct val="100000"/>
              </a:lnSpc>
              <a:spcBef>
                <a:spcPts val="0"/>
              </a:spcBef>
              <a:spcAft>
                <a:spcPts val="900"/>
              </a:spcAft>
              <a:buNone/>
            </a:pPr>
            <a:r>
              <a:rPr lang="en-US" sz="2600" dirty="0">
                <a:cs typeface="Calibri"/>
              </a:rPr>
              <a:t>Introduction &amp; Overarching Concepts</a:t>
            </a:r>
          </a:p>
          <a:p>
            <a:pPr marL="0" indent="0">
              <a:lnSpc>
                <a:spcPct val="100000"/>
              </a:lnSpc>
              <a:spcBef>
                <a:spcPts val="0"/>
              </a:spcBef>
              <a:spcAft>
                <a:spcPts val="900"/>
              </a:spcAft>
              <a:buNone/>
            </a:pPr>
            <a:r>
              <a:rPr lang="en-US" sz="2600" dirty="0">
                <a:cs typeface="Calibri"/>
              </a:rPr>
              <a:t>Crosscutting Themes of the </a:t>
            </a:r>
            <a:r>
              <a:rPr lang="en-US" sz="2600" i="1" dirty="0">
                <a:cs typeface="Calibri"/>
              </a:rPr>
              <a:t>ELA/ELD Framework</a:t>
            </a:r>
            <a:r>
              <a:rPr lang="en-US" sz="2600" dirty="0">
                <a:cs typeface="Calibri"/>
              </a:rPr>
              <a:t>:</a:t>
            </a:r>
          </a:p>
          <a:p>
            <a:pPr marL="463550" lvl="2" indent="-463550">
              <a:lnSpc>
                <a:spcPct val="100000"/>
              </a:lnSpc>
              <a:spcBef>
                <a:spcPts val="0"/>
              </a:spcBef>
              <a:spcAft>
                <a:spcPts val="900"/>
              </a:spcAft>
              <a:buSzPct val="100000"/>
              <a:buNone/>
            </a:pPr>
            <a:r>
              <a:rPr lang="en-US" sz="2600" dirty="0">
                <a:cs typeface="Calibri"/>
              </a:rPr>
              <a:t>7a. Foundational Skills</a:t>
            </a:r>
          </a:p>
          <a:p>
            <a:pPr marL="463550" lvl="2" indent="-463550">
              <a:lnSpc>
                <a:spcPct val="100000"/>
              </a:lnSpc>
              <a:spcBef>
                <a:spcPts val="0"/>
              </a:spcBef>
              <a:spcAft>
                <a:spcPts val="900"/>
              </a:spcAft>
              <a:buSzPct val="100000"/>
              <a:buNone/>
            </a:pPr>
            <a:r>
              <a:rPr lang="en-US" sz="2600" dirty="0">
                <a:cs typeface="Calibri"/>
              </a:rPr>
              <a:t>7b. Meaning Making</a:t>
            </a:r>
          </a:p>
          <a:p>
            <a:pPr marL="463550" lvl="2" indent="-463550">
              <a:lnSpc>
                <a:spcPct val="100000"/>
              </a:lnSpc>
              <a:spcBef>
                <a:spcPts val="0"/>
              </a:spcBef>
              <a:spcAft>
                <a:spcPts val="900"/>
              </a:spcAft>
              <a:buSzPct val="100000"/>
              <a:buNone/>
            </a:pPr>
            <a:r>
              <a:rPr lang="en-US" sz="2600" dirty="0">
                <a:cs typeface="Calibri"/>
              </a:rPr>
              <a:t>7c. Language Development</a:t>
            </a:r>
          </a:p>
          <a:p>
            <a:pPr marL="463550" lvl="2" indent="-463550">
              <a:lnSpc>
                <a:spcPct val="100000"/>
              </a:lnSpc>
              <a:spcBef>
                <a:spcPts val="0"/>
              </a:spcBef>
              <a:spcAft>
                <a:spcPts val="900"/>
              </a:spcAft>
              <a:buSzPct val="100000"/>
              <a:buNone/>
            </a:pPr>
            <a:r>
              <a:rPr lang="en-US" sz="2600" dirty="0">
                <a:cs typeface="Calibri"/>
              </a:rPr>
              <a:t>7d. Effective Expression</a:t>
            </a:r>
          </a:p>
          <a:p>
            <a:pPr marL="463550" lvl="2" indent="-463550">
              <a:lnSpc>
                <a:spcPct val="100000"/>
              </a:lnSpc>
              <a:spcBef>
                <a:spcPts val="0"/>
              </a:spcBef>
              <a:spcAft>
                <a:spcPts val="900"/>
              </a:spcAft>
              <a:buSzPct val="100000"/>
              <a:buNone/>
            </a:pPr>
            <a:r>
              <a:rPr lang="en-US" sz="2600" dirty="0">
                <a:cs typeface="Calibri"/>
              </a:rPr>
              <a:t>7e. Content Knowledge</a:t>
            </a:r>
          </a:p>
          <a:p>
            <a:endParaRPr lang="en-US" dirty="0">
              <a:cs typeface="Calibri" panose="020F0502020204030204"/>
            </a:endParaRPr>
          </a:p>
        </p:txBody>
      </p:sp>
      <p:sp>
        <p:nvSpPr>
          <p:cNvPr id="5" name="Content Placeholder 4">
            <a:extLst>
              <a:ext uri="{FF2B5EF4-FFF2-40B4-BE49-F238E27FC236}">
                <a16:creationId xmlns:a16="http://schemas.microsoft.com/office/drawing/2014/main" id="{2B61E5B1-C8F7-B833-8842-B7E969B878E1}"/>
              </a:ext>
            </a:extLst>
          </p:cNvPr>
          <p:cNvSpPr>
            <a:spLocks noGrp="1"/>
          </p:cNvSpPr>
          <p:nvPr>
            <p:ph sz="half" idx="2"/>
          </p:nvPr>
        </p:nvSpPr>
        <p:spPr>
          <a:xfrm>
            <a:off x="6570136" y="1882682"/>
            <a:ext cx="4998721" cy="4023360"/>
          </a:xfrm>
        </p:spPr>
        <p:txBody>
          <a:bodyPr vert="horz" lIns="0" tIns="45720" rIns="0" bIns="45720" rtlCol="0" anchor="t">
            <a:normAutofit/>
          </a:bodyPr>
          <a:lstStyle/>
          <a:p>
            <a:pPr marL="463550" indent="-463550">
              <a:lnSpc>
                <a:spcPct val="100000"/>
              </a:lnSpc>
              <a:spcBef>
                <a:spcPts val="0"/>
              </a:spcBef>
              <a:spcAft>
                <a:spcPts val="900"/>
              </a:spcAft>
              <a:buNone/>
            </a:pPr>
            <a:r>
              <a:rPr lang="en-US" sz="2600" dirty="0">
                <a:cs typeface="Calibri"/>
              </a:rPr>
              <a:t>7f. 	Literacy Instruction for Students/ Children with Disabilities</a:t>
            </a:r>
          </a:p>
          <a:p>
            <a:pPr marL="463550" indent="-463550">
              <a:lnSpc>
                <a:spcPct val="100000"/>
              </a:lnSpc>
              <a:spcBef>
                <a:spcPts val="0"/>
              </a:spcBef>
              <a:spcAft>
                <a:spcPts val="900"/>
              </a:spcAft>
              <a:buNone/>
            </a:pPr>
            <a:r>
              <a:rPr lang="en-US" sz="2600" dirty="0">
                <a:cs typeface="Calibri"/>
              </a:rPr>
              <a:t>7g. Integrated and Designated English Language Development</a:t>
            </a:r>
          </a:p>
          <a:p>
            <a:pPr marL="463550" indent="-463550">
              <a:lnSpc>
                <a:spcPct val="100000"/>
              </a:lnSpc>
              <a:spcBef>
                <a:spcPts val="0"/>
              </a:spcBef>
              <a:spcAft>
                <a:spcPts val="900"/>
              </a:spcAft>
              <a:buNone/>
            </a:pPr>
            <a:r>
              <a:rPr lang="en-US" sz="2600" dirty="0">
                <a:cs typeface="Calibri"/>
              </a:rPr>
              <a:t>7h. Literacy Teaching Performance Expectations and Clinical Practice</a:t>
            </a:r>
          </a:p>
        </p:txBody>
      </p:sp>
      <p:sp>
        <p:nvSpPr>
          <p:cNvPr id="4" name="Slide Number Placeholder 3">
            <a:extLst>
              <a:ext uri="{FF2B5EF4-FFF2-40B4-BE49-F238E27FC236}">
                <a16:creationId xmlns:a16="http://schemas.microsoft.com/office/drawing/2014/main" id="{AA3CC9EE-48D5-100D-1837-D62069B3A364}"/>
              </a:ext>
            </a:extLst>
          </p:cNvPr>
          <p:cNvSpPr>
            <a:spLocks noGrp="1"/>
          </p:cNvSpPr>
          <p:nvPr>
            <p:ph type="sldNum" sz="quarter" idx="12"/>
          </p:nvPr>
        </p:nvSpPr>
        <p:spPr/>
        <p:txBody>
          <a:bodyPr/>
          <a:lstStyle/>
          <a:p>
            <a:fld id="{8CF074CD-934D-404A-ACFA-C89B8DACAFC4}" type="slidenum">
              <a:rPr lang="en-US" smtClean="0"/>
              <a:t>4</a:t>
            </a:fld>
            <a:endParaRPr lang="en-US"/>
          </a:p>
        </p:txBody>
      </p:sp>
    </p:spTree>
    <p:extLst>
      <p:ext uri="{BB962C8B-B14F-4D97-AF65-F5344CB8AC3E}">
        <p14:creationId xmlns:p14="http://schemas.microsoft.com/office/powerpoint/2010/main" val="961118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1ABD3-1B49-2CD7-5383-D5A37E0ACAF7}"/>
              </a:ext>
            </a:extLst>
          </p:cNvPr>
          <p:cNvSpPr>
            <a:spLocks noGrp="1"/>
          </p:cNvSpPr>
          <p:nvPr>
            <p:ph type="title"/>
          </p:nvPr>
        </p:nvSpPr>
        <p:spPr>
          <a:xfrm>
            <a:off x="955988" y="333664"/>
            <a:ext cx="10340981" cy="1450757"/>
          </a:xfrm>
        </p:spPr>
        <p:txBody>
          <a:bodyPr>
            <a:normAutofit/>
          </a:bodyPr>
          <a:lstStyle/>
          <a:p>
            <a:r>
              <a:rPr lang="en-US" sz="4400" b="1" dirty="0">
                <a:cs typeface="Calibri Light"/>
              </a:rPr>
              <a:t>Literacy Program Standards &amp; Teaching Performance Expectations (TPE)</a:t>
            </a:r>
          </a:p>
        </p:txBody>
      </p:sp>
      <p:sp>
        <p:nvSpPr>
          <p:cNvPr id="4" name="Slide Number Placeholder 3">
            <a:extLst>
              <a:ext uri="{FF2B5EF4-FFF2-40B4-BE49-F238E27FC236}">
                <a16:creationId xmlns:a16="http://schemas.microsoft.com/office/drawing/2014/main" id="{67FE8192-1691-AE83-AE5A-35B3C0FE0826}"/>
              </a:ext>
            </a:extLst>
          </p:cNvPr>
          <p:cNvSpPr>
            <a:spLocks noGrp="1"/>
          </p:cNvSpPr>
          <p:nvPr>
            <p:ph type="sldNum" sz="quarter" idx="12"/>
          </p:nvPr>
        </p:nvSpPr>
        <p:spPr/>
        <p:txBody>
          <a:bodyPr/>
          <a:lstStyle/>
          <a:p>
            <a:fld id="{8CF074CD-934D-404A-ACFA-C89B8DACAFC4}" type="slidenum">
              <a:rPr lang="en-US" smtClean="0"/>
              <a:t>5</a:t>
            </a:fld>
            <a:endParaRPr lang="en-US"/>
          </a:p>
        </p:txBody>
      </p:sp>
      <p:graphicFrame>
        <p:nvGraphicFramePr>
          <p:cNvPr id="5" name="Table 5">
            <a:extLst>
              <a:ext uri="{FF2B5EF4-FFF2-40B4-BE49-F238E27FC236}">
                <a16:creationId xmlns:a16="http://schemas.microsoft.com/office/drawing/2014/main" id="{0F6FF1E0-2793-1B3A-0D76-944B920407D3}"/>
              </a:ext>
            </a:extLst>
          </p:cNvPr>
          <p:cNvGraphicFramePr>
            <a:graphicFrameLocks noGrp="1"/>
          </p:cNvGraphicFramePr>
          <p:nvPr>
            <p:extLst>
              <p:ext uri="{D42A27DB-BD31-4B8C-83A1-F6EECF244321}">
                <p14:modId xmlns:p14="http://schemas.microsoft.com/office/powerpoint/2010/main" val="3696438734"/>
              </p:ext>
            </p:extLst>
          </p:nvPr>
        </p:nvGraphicFramePr>
        <p:xfrm>
          <a:off x="550753" y="1970067"/>
          <a:ext cx="11090495" cy="4206240"/>
        </p:xfrm>
        <a:graphic>
          <a:graphicData uri="http://schemas.openxmlformats.org/drawingml/2006/table">
            <a:tbl>
              <a:tblPr firstRow="1" bandRow="1">
                <a:tableStyleId>{5C22544A-7EE6-4342-B048-85BDC9FD1C3A}</a:tableStyleId>
              </a:tblPr>
              <a:tblGrid>
                <a:gridCol w="4212976">
                  <a:extLst>
                    <a:ext uri="{9D8B030D-6E8A-4147-A177-3AD203B41FA5}">
                      <a16:colId xmlns:a16="http://schemas.microsoft.com/office/drawing/2014/main" val="1363673875"/>
                    </a:ext>
                  </a:extLst>
                </a:gridCol>
                <a:gridCol w="2354875">
                  <a:extLst>
                    <a:ext uri="{9D8B030D-6E8A-4147-A177-3AD203B41FA5}">
                      <a16:colId xmlns:a16="http://schemas.microsoft.com/office/drawing/2014/main" val="3946983963"/>
                    </a:ext>
                  </a:extLst>
                </a:gridCol>
                <a:gridCol w="2261322">
                  <a:extLst>
                    <a:ext uri="{9D8B030D-6E8A-4147-A177-3AD203B41FA5}">
                      <a16:colId xmlns:a16="http://schemas.microsoft.com/office/drawing/2014/main" val="989526886"/>
                    </a:ext>
                  </a:extLst>
                </a:gridCol>
                <a:gridCol w="2261322">
                  <a:extLst>
                    <a:ext uri="{9D8B030D-6E8A-4147-A177-3AD203B41FA5}">
                      <a16:colId xmlns:a16="http://schemas.microsoft.com/office/drawing/2014/main" val="350624725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mn-lt"/>
                          <a:ea typeface="+mn-ea"/>
                          <a:cs typeface="+mn-cs"/>
                        </a:rPr>
                        <a:t>Education Specialist Credential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mn-lt"/>
                          <a:ea typeface="+mn-ea"/>
                          <a:cs typeface="+mn-cs"/>
                        </a:rPr>
                        <a:t>Program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mn-lt"/>
                          <a:ea typeface="+mn-ea"/>
                          <a:cs typeface="+mn-cs"/>
                        </a:rPr>
                        <a:t>TPE Domain 7 Elements: Universal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mn-lt"/>
                          <a:ea typeface="+mn-ea"/>
                          <a:cs typeface="+mn-cs"/>
                        </a:rPr>
                        <a:t>TPE Domain 7 Elements: Unique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119720"/>
                  </a:ext>
                </a:extLst>
              </a:tr>
              <a:tr h="370840">
                <a:tc>
                  <a:txBody>
                    <a:bodyPr/>
                    <a:lstStyle/>
                    <a:p>
                      <a:r>
                        <a:rPr lang="en-US" sz="2400" dirty="0"/>
                        <a:t>Mild to Moderate Support Needs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7206820"/>
                  </a:ext>
                </a:extLst>
              </a:tr>
              <a:tr h="370840">
                <a:tc>
                  <a:txBody>
                    <a:bodyPr/>
                    <a:lstStyle/>
                    <a:p>
                      <a:r>
                        <a:rPr lang="en-US" sz="2400" dirty="0"/>
                        <a:t>Extensive Support Needs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5566346"/>
                  </a:ext>
                </a:extLst>
              </a:tr>
              <a:tr h="370840">
                <a:tc>
                  <a:txBody>
                    <a:bodyPr/>
                    <a:lstStyle/>
                    <a:p>
                      <a:r>
                        <a:rPr lang="en-US" sz="2400" dirty="0"/>
                        <a:t>Visual Impairments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865987"/>
                  </a:ext>
                </a:extLst>
              </a:tr>
              <a:tr h="370840">
                <a:tc>
                  <a:txBody>
                    <a:bodyPr/>
                    <a:lstStyle/>
                    <a:p>
                      <a:r>
                        <a:rPr lang="en-US" sz="2400" dirty="0"/>
                        <a:t>Deaf and Hard of Hearing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9092804"/>
                  </a:ext>
                </a:extLst>
              </a:tr>
              <a:tr h="370840">
                <a:tc>
                  <a:txBody>
                    <a:bodyPr/>
                    <a:lstStyle/>
                    <a:p>
                      <a:r>
                        <a:rPr lang="en-US" sz="2400" dirty="0"/>
                        <a:t>Early Childhood Special Education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6432449"/>
                  </a:ext>
                </a:extLst>
              </a:tr>
            </a:tbl>
          </a:graphicData>
        </a:graphic>
      </p:graphicFrame>
    </p:spTree>
    <p:extLst>
      <p:ext uri="{BB962C8B-B14F-4D97-AF65-F5344CB8AC3E}">
        <p14:creationId xmlns:p14="http://schemas.microsoft.com/office/powerpoint/2010/main" val="13386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B40AB-70F8-4558-F609-C09999F89563}"/>
              </a:ext>
            </a:extLst>
          </p:cNvPr>
          <p:cNvSpPr>
            <a:spLocks noGrp="1"/>
          </p:cNvSpPr>
          <p:nvPr>
            <p:ph type="title"/>
          </p:nvPr>
        </p:nvSpPr>
        <p:spPr/>
        <p:txBody>
          <a:bodyPr>
            <a:normAutofit/>
          </a:bodyPr>
          <a:lstStyle/>
          <a:p>
            <a:r>
              <a:rPr lang="en-US" b="1" dirty="0">
                <a:cs typeface="Calibri Light"/>
              </a:rPr>
              <a:t>Examples of Unique Features</a:t>
            </a:r>
          </a:p>
        </p:txBody>
      </p:sp>
      <p:sp>
        <p:nvSpPr>
          <p:cNvPr id="3" name="Content Placeholder 2">
            <a:extLst>
              <a:ext uri="{FF2B5EF4-FFF2-40B4-BE49-F238E27FC236}">
                <a16:creationId xmlns:a16="http://schemas.microsoft.com/office/drawing/2014/main" id="{0561FAE5-8514-3B60-570E-3B3F5C327EC2}"/>
              </a:ext>
            </a:extLst>
          </p:cNvPr>
          <p:cNvSpPr>
            <a:spLocks noGrp="1"/>
          </p:cNvSpPr>
          <p:nvPr>
            <p:ph idx="1"/>
          </p:nvPr>
        </p:nvSpPr>
        <p:spPr>
          <a:xfrm>
            <a:off x="1282930" y="1919624"/>
            <a:ext cx="9626139" cy="3950597"/>
          </a:xfrm>
        </p:spPr>
        <p:txBody>
          <a:bodyPr vert="horz" lIns="0" tIns="45720" rIns="0" bIns="45720" rtlCol="0" anchor="t">
            <a:normAutofit/>
          </a:bodyPr>
          <a:lstStyle/>
          <a:p>
            <a:pPr marL="0" indent="0">
              <a:lnSpc>
                <a:spcPct val="100000"/>
              </a:lnSpc>
              <a:spcBef>
                <a:spcPts val="0"/>
              </a:spcBef>
              <a:spcAft>
                <a:spcPts val="600"/>
              </a:spcAft>
              <a:buNone/>
            </a:pPr>
            <a:r>
              <a:rPr lang="en-US" sz="3000" dirty="0">
                <a:cs typeface="Calibri"/>
              </a:rPr>
              <a:t>Addressed unique aspect of teaching literacy in each low-incidence area:</a:t>
            </a:r>
          </a:p>
          <a:p>
            <a:pPr marL="230188" indent="-230188">
              <a:lnSpc>
                <a:spcPct val="100000"/>
              </a:lnSpc>
              <a:spcBef>
                <a:spcPts val="0"/>
              </a:spcBef>
              <a:spcAft>
                <a:spcPts val="600"/>
              </a:spcAft>
              <a:buFont typeface="Arial" panose="020F0502020204030204" pitchFamily="34" charset="0"/>
              <a:buChar char="•"/>
            </a:pPr>
            <a:r>
              <a:rPr lang="en-US" sz="3000" dirty="0">
                <a:cs typeface="Calibri"/>
              </a:rPr>
              <a:t>Braille (VI)</a:t>
            </a:r>
          </a:p>
          <a:p>
            <a:pPr marL="230188" indent="-230188">
              <a:lnSpc>
                <a:spcPct val="100000"/>
              </a:lnSpc>
              <a:spcBef>
                <a:spcPts val="0"/>
              </a:spcBef>
              <a:spcAft>
                <a:spcPts val="600"/>
              </a:spcAft>
              <a:buFont typeface="Arial" panose="020F0502020204030204" pitchFamily="34" charset="0"/>
              <a:buChar char="•"/>
            </a:pPr>
            <a:r>
              <a:rPr lang="en-US" sz="3000" dirty="0">
                <a:cs typeface="Calibri"/>
              </a:rPr>
              <a:t>American Sign Language (DHH)</a:t>
            </a:r>
          </a:p>
          <a:p>
            <a:pPr marL="230188" indent="-230188">
              <a:lnSpc>
                <a:spcPct val="100000"/>
              </a:lnSpc>
              <a:spcBef>
                <a:spcPts val="0"/>
              </a:spcBef>
              <a:spcAft>
                <a:spcPts val="600"/>
              </a:spcAft>
              <a:buFont typeface="Arial" panose="020F0502020204030204" pitchFamily="34" charset="0"/>
              <a:buChar char="•"/>
            </a:pPr>
            <a:r>
              <a:rPr lang="en-US" sz="3000" dirty="0">
                <a:cs typeface="Calibri"/>
              </a:rPr>
              <a:t>Augmentative &amp; Alternative Communication technologies for children with complex communication needs (ECSE)</a:t>
            </a:r>
          </a:p>
        </p:txBody>
      </p:sp>
      <p:sp>
        <p:nvSpPr>
          <p:cNvPr id="4" name="Slide Number Placeholder 3">
            <a:extLst>
              <a:ext uri="{FF2B5EF4-FFF2-40B4-BE49-F238E27FC236}">
                <a16:creationId xmlns:a16="http://schemas.microsoft.com/office/drawing/2014/main" id="{1701718B-3776-8F26-278D-44AD6EF243D9}"/>
              </a:ext>
            </a:extLst>
          </p:cNvPr>
          <p:cNvSpPr>
            <a:spLocks noGrp="1"/>
          </p:cNvSpPr>
          <p:nvPr>
            <p:ph type="sldNum" sz="quarter" idx="12"/>
          </p:nvPr>
        </p:nvSpPr>
        <p:spPr/>
        <p:txBody>
          <a:bodyPr/>
          <a:lstStyle/>
          <a:p>
            <a:fld id="{8CF074CD-934D-404A-ACFA-C89B8DACAFC4}" type="slidenum">
              <a:rPr lang="en-US" smtClean="0"/>
              <a:t>6</a:t>
            </a:fld>
            <a:endParaRPr lang="en-US"/>
          </a:p>
        </p:txBody>
      </p:sp>
    </p:spTree>
    <p:extLst>
      <p:ext uri="{BB962C8B-B14F-4D97-AF65-F5344CB8AC3E}">
        <p14:creationId xmlns:p14="http://schemas.microsoft.com/office/powerpoint/2010/main" val="97279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a:xfrm>
            <a:off x="1114852" y="926677"/>
            <a:ext cx="10058400" cy="784815"/>
          </a:xfrm>
        </p:spPr>
        <p:txBody>
          <a:bodyPr/>
          <a:lstStyle/>
          <a:p>
            <a:r>
              <a:rPr lang="en-US" b="1" dirty="0">
                <a:cs typeface="Calibri Light"/>
              </a:rPr>
              <a:t>Next Steps</a:t>
            </a:r>
            <a:endParaRPr lang="en-US" dirty="0"/>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smtClean="0"/>
              <a:t>7</a:t>
            </a:fld>
            <a:endParaRPr lang="en-US"/>
          </a:p>
        </p:txBody>
      </p:sp>
      <p:sp>
        <p:nvSpPr>
          <p:cNvPr id="6" name="Content Placeholder 5">
            <a:extLst>
              <a:ext uri="{FF2B5EF4-FFF2-40B4-BE49-F238E27FC236}">
                <a16:creationId xmlns:a16="http://schemas.microsoft.com/office/drawing/2014/main" id="{65565D01-72DD-AD58-FDEF-418CD96718B1}"/>
              </a:ext>
            </a:extLst>
          </p:cNvPr>
          <p:cNvSpPr>
            <a:spLocks noGrp="1"/>
          </p:cNvSpPr>
          <p:nvPr>
            <p:ph idx="1"/>
          </p:nvPr>
        </p:nvSpPr>
        <p:spPr>
          <a:xfrm>
            <a:off x="1221459" y="1845734"/>
            <a:ext cx="10058400" cy="4023360"/>
          </a:xfrm>
        </p:spPr>
        <p:txBody>
          <a:bodyPr vert="horz" lIns="0" tIns="45720" rIns="0" bIns="45720" rtlCol="0" anchor="t">
            <a:noAutofit/>
          </a:bodyPr>
          <a:lstStyle/>
          <a:p>
            <a:pPr marL="282575" indent="-273050">
              <a:lnSpc>
                <a:spcPct val="100000"/>
              </a:lnSpc>
              <a:spcBef>
                <a:spcPts val="0"/>
              </a:spcBef>
              <a:spcAft>
                <a:spcPts val="1200"/>
              </a:spcAft>
              <a:buFont typeface="Arial" panose="020F0502020204030204" pitchFamily="34" charset="0"/>
              <a:buChar char="•"/>
            </a:pPr>
            <a:r>
              <a:rPr lang="en-US" sz="2800" dirty="0">
                <a:cs typeface="Calibri" panose="020F0502020204030204"/>
              </a:rPr>
              <a:t>Replace the 2019 Literacy TPEs beginning July 1, 2024.</a:t>
            </a:r>
            <a:endParaRPr lang="en-US" sz="2800" dirty="0"/>
          </a:p>
          <a:p>
            <a:pPr marL="282575" indent="-273050">
              <a:lnSpc>
                <a:spcPct val="100000"/>
              </a:lnSpc>
              <a:spcBef>
                <a:spcPts val="0"/>
              </a:spcBef>
              <a:spcAft>
                <a:spcPts val="1200"/>
              </a:spcAft>
              <a:buFont typeface="Arial" panose="020F0502020204030204" pitchFamily="34" charset="0"/>
              <a:buChar char="•"/>
            </a:pPr>
            <a:r>
              <a:rPr lang="en-US" sz="2800" dirty="0">
                <a:cs typeface="Calibri" panose="020F0502020204030204"/>
              </a:rPr>
              <a:t>Credential programs aligned with these standards by July 1, 2024. </a:t>
            </a:r>
            <a:endParaRPr lang="en-US" sz="2800" dirty="0"/>
          </a:p>
          <a:p>
            <a:pPr marL="282575" indent="-273050">
              <a:lnSpc>
                <a:spcPct val="100000"/>
              </a:lnSpc>
              <a:spcBef>
                <a:spcPts val="0"/>
              </a:spcBef>
              <a:spcAft>
                <a:spcPts val="1200"/>
              </a:spcAft>
              <a:buFont typeface="Arial" panose="020F0502020204030204" pitchFamily="34" charset="0"/>
              <a:buChar char="•"/>
            </a:pPr>
            <a:r>
              <a:rPr lang="en-US" sz="2800" dirty="0">
                <a:cs typeface="Calibri" panose="020F0502020204030204"/>
              </a:rPr>
              <a:t>Technical assistance to programs throughout 2023 and 2024.</a:t>
            </a:r>
          </a:p>
          <a:p>
            <a:pPr marL="282575" indent="-273050">
              <a:lnSpc>
                <a:spcPct val="100000"/>
              </a:lnSpc>
              <a:spcBef>
                <a:spcPts val="0"/>
              </a:spcBef>
              <a:spcAft>
                <a:spcPts val="600"/>
              </a:spcAft>
              <a:buFont typeface="Arial" panose="020F0502020204030204" pitchFamily="34" charset="0"/>
              <a:buChar char="•"/>
            </a:pPr>
            <a:r>
              <a:rPr lang="en-US" sz="2800" dirty="0">
                <a:cs typeface="Calibri" panose="020F0502020204030204"/>
              </a:rPr>
              <a:t>All three types of programs would participate in a certification process, as required by SB 488, in the 2024-25 academic year.</a:t>
            </a:r>
          </a:p>
        </p:txBody>
      </p:sp>
    </p:spTree>
    <p:extLst>
      <p:ext uri="{BB962C8B-B14F-4D97-AF65-F5344CB8AC3E}">
        <p14:creationId xmlns:p14="http://schemas.microsoft.com/office/powerpoint/2010/main" val="194031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a:xfrm>
            <a:off x="1092274" y="926677"/>
            <a:ext cx="10058400" cy="784815"/>
          </a:xfrm>
        </p:spPr>
        <p:txBody>
          <a:bodyPr/>
          <a:lstStyle/>
          <a:p>
            <a:r>
              <a:rPr lang="en-US" b="1" dirty="0">
                <a:cs typeface="Calibri Light"/>
              </a:rPr>
              <a:t>Next Steps</a:t>
            </a:r>
            <a:endParaRPr lang="en-US" dirty="0"/>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smtClean="0"/>
              <a:t>8</a:t>
            </a:fld>
            <a:endParaRPr lang="en-US"/>
          </a:p>
        </p:txBody>
      </p:sp>
      <p:sp>
        <p:nvSpPr>
          <p:cNvPr id="6" name="Content Placeholder 5">
            <a:extLst>
              <a:ext uri="{FF2B5EF4-FFF2-40B4-BE49-F238E27FC236}">
                <a16:creationId xmlns:a16="http://schemas.microsoft.com/office/drawing/2014/main" id="{65565D01-72DD-AD58-FDEF-418CD96718B1}"/>
              </a:ext>
            </a:extLst>
          </p:cNvPr>
          <p:cNvSpPr>
            <a:spLocks noGrp="1"/>
          </p:cNvSpPr>
          <p:nvPr>
            <p:ph idx="1"/>
          </p:nvPr>
        </p:nvSpPr>
        <p:spPr>
          <a:xfrm>
            <a:off x="1232748" y="1845734"/>
            <a:ext cx="10058400" cy="4023360"/>
          </a:xfrm>
        </p:spPr>
        <p:txBody>
          <a:bodyPr vert="horz" lIns="0" tIns="45720" rIns="0" bIns="45720" rtlCol="0" anchor="t">
            <a:noAutofit/>
          </a:bodyPr>
          <a:lstStyle/>
          <a:p>
            <a:pPr marL="228600" indent="-228600">
              <a:lnSpc>
                <a:spcPct val="100000"/>
              </a:lnSpc>
              <a:spcBef>
                <a:spcPts val="0"/>
              </a:spcBef>
              <a:spcAft>
                <a:spcPts val="600"/>
              </a:spcAft>
              <a:buFont typeface="Arial" panose="020F0502020204030204" pitchFamily="34" charset="0"/>
              <a:buChar char="•"/>
            </a:pPr>
            <a:r>
              <a:rPr lang="en-US" sz="2800" dirty="0">
                <a:cs typeface="Calibri" panose="020F0502020204030204"/>
              </a:rPr>
              <a:t>The Commission’s Literacy Performance Assessment Design Team will work with the Commission’s staff and Evaluation Systems group of Pearson on updating the Commission’s performance assessments to include literacy instruction as required by SB 488. </a:t>
            </a:r>
          </a:p>
          <a:p>
            <a:pPr marL="228600" indent="-228600">
              <a:lnSpc>
                <a:spcPct val="100000"/>
              </a:lnSpc>
              <a:spcBef>
                <a:spcPts val="0"/>
              </a:spcBef>
              <a:spcAft>
                <a:spcPts val="600"/>
              </a:spcAft>
              <a:buFont typeface="Arial" panose="020F0502020204030204" pitchFamily="34" charset="0"/>
              <a:buChar char="•"/>
            </a:pPr>
            <a:r>
              <a:rPr lang="en-US" sz="2800" dirty="0">
                <a:cs typeface="Calibri" panose="020F0502020204030204"/>
              </a:rPr>
              <a:t>Performance assessments that include the new literacy TPEs will be pilot tested in spring 2024 and field tested during the 2024-25 academic year.</a:t>
            </a:r>
          </a:p>
        </p:txBody>
      </p:sp>
    </p:spTree>
    <p:extLst>
      <p:ext uri="{BB962C8B-B14F-4D97-AF65-F5344CB8AC3E}">
        <p14:creationId xmlns:p14="http://schemas.microsoft.com/office/powerpoint/2010/main" val="162802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4CFF-8698-4FB2-14AF-7D87CE4F3F2F}"/>
              </a:ext>
            </a:extLst>
          </p:cNvPr>
          <p:cNvSpPr>
            <a:spLocks noGrp="1"/>
          </p:cNvSpPr>
          <p:nvPr>
            <p:ph type="title"/>
          </p:nvPr>
        </p:nvSpPr>
        <p:spPr/>
        <p:txBody>
          <a:bodyPr/>
          <a:lstStyle/>
          <a:p>
            <a:r>
              <a:rPr lang="en-US" b="1" dirty="0">
                <a:cs typeface="Calibri Light"/>
              </a:rPr>
              <a:t>Staff Recommendations for Action</a:t>
            </a:r>
            <a:endParaRPr lang="en-US" dirty="0"/>
          </a:p>
        </p:txBody>
      </p:sp>
      <p:sp>
        <p:nvSpPr>
          <p:cNvPr id="3" name="Content Placeholder 2">
            <a:extLst>
              <a:ext uri="{FF2B5EF4-FFF2-40B4-BE49-F238E27FC236}">
                <a16:creationId xmlns:a16="http://schemas.microsoft.com/office/drawing/2014/main" id="{2E1E3416-264C-B514-D6DD-D4F7B3CF0974}"/>
              </a:ext>
            </a:extLst>
          </p:cNvPr>
          <p:cNvSpPr>
            <a:spLocks noGrp="1"/>
          </p:cNvSpPr>
          <p:nvPr>
            <p:ph idx="1"/>
          </p:nvPr>
        </p:nvSpPr>
        <p:spPr>
          <a:xfrm>
            <a:off x="1097280" y="1962976"/>
            <a:ext cx="10406098" cy="3884670"/>
          </a:xfrm>
        </p:spPr>
        <p:txBody>
          <a:bodyPr vert="horz" lIns="0" tIns="45720" rIns="0" bIns="45720" rtlCol="0" anchor="t">
            <a:noAutofit/>
          </a:bodyPr>
          <a:lstStyle/>
          <a:p>
            <a:pPr marL="229870" indent="-229870">
              <a:lnSpc>
                <a:spcPct val="100000"/>
              </a:lnSpc>
              <a:spcBef>
                <a:spcPts val="0"/>
              </a:spcBef>
              <a:spcAft>
                <a:spcPts val="600"/>
              </a:spcAft>
              <a:buFont typeface="Arial" panose="020F0502020204030204" pitchFamily="34" charset="0"/>
              <a:buChar char="•"/>
            </a:pPr>
            <a:r>
              <a:rPr lang="en-US" sz="2800" dirty="0">
                <a:ea typeface="+mn-lt"/>
                <a:cs typeface="+mn-lt"/>
              </a:rPr>
              <a:t>That the Commission adopt the proposed Literacy Program Standard &amp; TPE elements for </a:t>
            </a:r>
            <a:r>
              <a:rPr lang="en-US" sz="2800" b="1" dirty="0">
                <a:ea typeface="+mn-lt"/>
                <a:cs typeface="+mn-lt"/>
              </a:rPr>
              <a:t>Education Specialist: </a:t>
            </a:r>
            <a:r>
              <a:rPr lang="en-US" sz="2800" b="1" dirty="0">
                <a:cs typeface="Calibri"/>
              </a:rPr>
              <a:t>Visual Impairments </a:t>
            </a:r>
            <a:r>
              <a:rPr lang="en-US" sz="2800" dirty="0">
                <a:ea typeface="+mn-lt"/>
                <a:cs typeface="+mn-lt"/>
              </a:rPr>
              <a:t>credential</a:t>
            </a:r>
          </a:p>
          <a:p>
            <a:pPr marL="229870" indent="-229870">
              <a:lnSpc>
                <a:spcPct val="100000"/>
              </a:lnSpc>
              <a:spcBef>
                <a:spcPts val="0"/>
              </a:spcBef>
              <a:spcAft>
                <a:spcPts val="600"/>
              </a:spcAft>
              <a:buFont typeface="Arial" panose="020F0502020204030204" pitchFamily="34" charset="0"/>
              <a:buChar char="•"/>
            </a:pPr>
            <a:r>
              <a:rPr lang="en-US" sz="2800" dirty="0">
                <a:ea typeface="+mn-lt"/>
                <a:cs typeface="+mn-lt"/>
              </a:rPr>
              <a:t>That the Commission adopt the proposed Literacy Program Standard &amp; TPE elements for </a:t>
            </a:r>
            <a:r>
              <a:rPr lang="en-US" sz="2800" b="1" dirty="0">
                <a:ea typeface="+mn-lt"/>
                <a:cs typeface="+mn-lt"/>
              </a:rPr>
              <a:t>Education Specialist: </a:t>
            </a:r>
            <a:r>
              <a:rPr lang="en-US" sz="2800" b="1" dirty="0">
                <a:cs typeface="Calibri"/>
              </a:rPr>
              <a:t>Deaf and Hard of Hearing </a:t>
            </a:r>
            <a:r>
              <a:rPr lang="en-US" sz="2800" dirty="0">
                <a:ea typeface="+mn-lt"/>
                <a:cs typeface="+mn-lt"/>
              </a:rPr>
              <a:t>credential</a:t>
            </a:r>
          </a:p>
          <a:p>
            <a:pPr marL="229870" indent="-229870">
              <a:lnSpc>
                <a:spcPct val="100000"/>
              </a:lnSpc>
              <a:spcBef>
                <a:spcPts val="0"/>
              </a:spcBef>
              <a:spcAft>
                <a:spcPts val="600"/>
              </a:spcAft>
              <a:buFont typeface="Arial" panose="020F0502020204030204" pitchFamily="34" charset="0"/>
              <a:buChar char="•"/>
            </a:pPr>
            <a:r>
              <a:rPr lang="en-US" sz="2800" dirty="0">
                <a:ea typeface="+mn-lt"/>
                <a:cs typeface="+mn-lt"/>
              </a:rPr>
              <a:t>That the Commission adopt the proposed Literacy Program Standard &amp; TPE elements for </a:t>
            </a:r>
            <a:r>
              <a:rPr lang="en-US" sz="2800" b="1" dirty="0">
                <a:ea typeface="+mn-lt"/>
                <a:cs typeface="+mn-lt"/>
              </a:rPr>
              <a:t>Education Specialist: </a:t>
            </a:r>
            <a:r>
              <a:rPr lang="en-US" sz="2800" b="1" dirty="0">
                <a:cs typeface="Calibri"/>
              </a:rPr>
              <a:t>Early Childhood Special Education</a:t>
            </a:r>
            <a:r>
              <a:rPr lang="en-US" sz="2800" dirty="0">
                <a:cs typeface="Calibri"/>
              </a:rPr>
              <a:t> </a:t>
            </a:r>
            <a:r>
              <a:rPr lang="en-US" sz="2800" dirty="0">
                <a:ea typeface="+mn-lt"/>
                <a:cs typeface="+mn-lt"/>
              </a:rPr>
              <a:t>credential</a:t>
            </a:r>
          </a:p>
        </p:txBody>
      </p:sp>
      <p:sp>
        <p:nvSpPr>
          <p:cNvPr id="4" name="Slide Number Placeholder 3">
            <a:extLst>
              <a:ext uri="{FF2B5EF4-FFF2-40B4-BE49-F238E27FC236}">
                <a16:creationId xmlns:a16="http://schemas.microsoft.com/office/drawing/2014/main" id="{792624CF-3162-296B-9159-F062B9A2FE6C}"/>
              </a:ext>
            </a:extLst>
          </p:cNvPr>
          <p:cNvSpPr>
            <a:spLocks noGrp="1"/>
          </p:cNvSpPr>
          <p:nvPr>
            <p:ph type="sldNum" sz="quarter" idx="12"/>
          </p:nvPr>
        </p:nvSpPr>
        <p:spPr/>
        <p:txBody>
          <a:bodyPr/>
          <a:lstStyle/>
          <a:p>
            <a:fld id="{8CF074CD-934D-404A-ACFA-C89B8DACAFC4}" type="slidenum">
              <a:rPr lang="en-US" smtClean="0"/>
              <a:t>9</a:t>
            </a:fld>
            <a:endParaRPr lang="en-US"/>
          </a:p>
        </p:txBody>
      </p:sp>
    </p:spTree>
    <p:extLst>
      <p:ext uri="{BB962C8B-B14F-4D97-AF65-F5344CB8AC3E}">
        <p14:creationId xmlns:p14="http://schemas.microsoft.com/office/powerpoint/2010/main" val="3283128709"/>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68A02C299F2A44813C8D70D04E8F4C" ma:contentTypeVersion="13" ma:contentTypeDescription="Create a new document." ma:contentTypeScope="" ma:versionID="b9f90f7d65b0029647420c627c406c72">
  <xsd:schema xmlns:xsd="http://www.w3.org/2001/XMLSchema" xmlns:xs="http://www.w3.org/2001/XMLSchema" xmlns:p="http://schemas.microsoft.com/office/2006/metadata/properties" xmlns:ns2="022b67c8-990a-40c2-ace5-bc1b2f7dbf27" xmlns:ns3="5ac660f7-fca8-49e8-a999-ef67a5782d21" targetNamespace="http://schemas.microsoft.com/office/2006/metadata/properties" ma:root="true" ma:fieldsID="378e14660b91cbcaf6db373a38849ef9" ns2:_="" ns3:_="">
    <xsd:import namespace="022b67c8-990a-40c2-ace5-bc1b2f7dbf27"/>
    <xsd:import namespace="5ac660f7-fca8-49e8-a999-ef67a5782d21"/>
    <xsd:element name="properties">
      <xsd:complexType>
        <xsd:sequence>
          <xsd:element name="documentManagement">
            <xsd:complexType>
              <xsd:all>
                <xsd:element ref="ns2:Categories0"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2b67c8-990a-40c2-ace5-bc1b2f7dbf27" elementFormDefault="qualified">
    <xsd:import namespace="http://schemas.microsoft.com/office/2006/documentManagement/types"/>
    <xsd:import namespace="http://schemas.microsoft.com/office/infopath/2007/PartnerControls"/>
    <xsd:element name="Categories0" ma:index="8" nillable="true" ma:displayName="Categories" ma:default="Dashboard Accessibility" ma:format="Dropdown" ma:internalName="Categories0">
      <xsd:simpleType>
        <xsd:restriction base="dms:Choice">
          <xsd:enumeration value="Dashboard Accessibility"/>
          <xsd:enumeration value="Document Accessibility"/>
          <xsd:enumeration value="How To"/>
          <xsd:enumeration value="Project"/>
          <xsd:enumeration value="Web Page Accessibility"/>
          <xsd:enumeration value="Video Accessibility"/>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ac660f7-fca8-49e8-a999-ef67a5782d2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ies0 xmlns="022b67c8-990a-40c2-ace5-bc1b2f7dbf27">Dashboard Accessibility</Categories0>
    <SharedWithUsers xmlns="5ac660f7-fca8-49e8-a999-ef67a5782d21">
      <UserInfo>
        <DisplayName/>
        <AccountId xsi:nil="true"/>
        <AccountType/>
      </UserInfo>
    </SharedWithUsers>
  </documentManagement>
</p:properties>
</file>

<file path=customXml/itemProps1.xml><?xml version="1.0" encoding="utf-8"?>
<ds:datastoreItem xmlns:ds="http://schemas.openxmlformats.org/officeDocument/2006/customXml" ds:itemID="{6722D9F9-CB78-44CD-8E22-D36E012C76BE}"/>
</file>

<file path=customXml/itemProps2.xml><?xml version="1.0" encoding="utf-8"?>
<ds:datastoreItem xmlns:ds="http://schemas.openxmlformats.org/officeDocument/2006/customXml" ds:itemID="{43B46A16-832E-4822-AD03-BA3AC20D0075}"/>
</file>

<file path=customXml/itemProps3.xml><?xml version="1.0" encoding="utf-8"?>
<ds:datastoreItem xmlns:ds="http://schemas.openxmlformats.org/officeDocument/2006/customXml" ds:itemID="{CEB2D5C8-5849-4435-83FC-03642A4DC23E}"/>
</file>

<file path=docProps/app.xml><?xml version="1.0" encoding="utf-8"?>
<Properties xmlns="http://schemas.openxmlformats.org/officeDocument/2006/extended-properties" xmlns:vt="http://schemas.openxmlformats.org/officeDocument/2006/docPropsVTypes">
  <Template/>
  <TotalTime>0</TotalTime>
  <Words>578</Words>
  <Application>Microsoft Office PowerPoint</Application>
  <PresentationFormat>Widescreen</PresentationFormat>
  <Paragraphs>89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Retrospect</vt:lpstr>
      <vt:lpstr>Proposed Adoption of Literacy Standards and Teaching Performance Expectations Pursuant to Senate Bill 488 for Education Specialist Low-Incidence Disability Areas</vt:lpstr>
      <vt:lpstr>Senate Bill 488 Overview</vt:lpstr>
      <vt:lpstr>Development Process</vt:lpstr>
      <vt:lpstr>Structure of Literacy Program Standards</vt:lpstr>
      <vt:lpstr>Literacy Program Standards &amp; Teaching Performance Expectations (TPE)</vt:lpstr>
      <vt:lpstr>Examples of Unique Features</vt:lpstr>
      <vt:lpstr>Next Steps</vt:lpstr>
      <vt:lpstr>Next Steps</vt:lpstr>
      <vt:lpstr>Staff Recommendations for Action</vt:lpstr>
      <vt:lpstr>Staff Recommendations for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2023-05-24T22:47:18Z</dcterms:created>
  <dcterms:modified xsi:type="dcterms:W3CDTF">2023-05-24T22:47:27Z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1022600</vt:r8>
  </property>
  <property fmtid="{D5CDD505-2E9C-101B-9397-08002B2CF9AE}" pid="3" name="xd_ProgID">
    <vt:lpwstr/>
  </property>
  <property fmtid="{D5CDD505-2E9C-101B-9397-08002B2CF9AE}" pid="4" name="ContentTypeId">
    <vt:lpwstr>0x0101000468A02C299F2A44813C8D70D04E8F4C</vt:lpwstr>
  </property>
  <property fmtid="{D5CDD505-2E9C-101B-9397-08002B2CF9AE}" pid="5" name="_ColorHex">
    <vt:lpwstr/>
  </property>
  <property fmtid="{D5CDD505-2E9C-101B-9397-08002B2CF9AE}" pid="6" name="_Emoji">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_ColorTag">
    <vt:lpwstr/>
  </property>
  <property fmtid="{D5CDD505-2E9C-101B-9397-08002B2CF9AE}" pid="11" name="TriggerFlowInfo">
    <vt:lpwstr/>
  </property>
  <property fmtid="{D5CDD505-2E9C-101B-9397-08002B2CF9AE}" pid="12" name="xd_Signature">
    <vt:bool>false</vt:bool>
  </property>
</Properties>
</file>