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4"/>
    <p:sldMasterId id="2147483661" r:id="rId5"/>
    <p:sldMasterId id="2147483662" r:id="rId6"/>
  </p:sldMasterIdLst>
  <p:notesMasterIdLst>
    <p:notesMasterId r:id="rId1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61" autoAdjust="0"/>
  </p:normalViewPr>
  <p:slideViewPr>
    <p:cSldViewPr snapToGrid="0">
      <p:cViewPr varScale="1">
        <p:scale>
          <a:sx n="116" d="100"/>
          <a:sy n="116" d="100"/>
        </p:scale>
        <p:origin x="11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6581018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6581018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766581018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6cfb276e6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6cfb276e6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06cfb276e6_1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6cfb276e6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6cfb276e6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06cfb276e6_1_2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09e76e26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09e76e26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209e76e26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6cfb276e6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6cfb276e6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06cfb276e6_1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6cfb276e6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6cfb276e6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06cfb276e6_1_2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6cfb276e6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6cfb276e6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06cfb276e6_1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6cfb276e6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6cfb276e6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06cfb276e6_1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6cfb276e6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6cfb276e6_1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06cfb276e6_1_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6cfb276e6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6cfb276e6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06cfb276e6_1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6cfb276e6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6cfb276e6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06cfb276e6_1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i="0" u="none" strike="noStrike" cap="none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C75F4E"/>
              </a:buClr>
              <a:buSzPts val="2400"/>
              <a:buFont typeface="Roboto Condensed"/>
              <a:buNone/>
              <a:defRPr u="none" strike="noStrike" cap="none">
                <a:solidFill>
                  <a:srgbClr val="C75F4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E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E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i="0" u="none" strike="noStrike" cap="none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C75F4E"/>
              </a:buClr>
              <a:buSzPts val="2400"/>
              <a:buFont typeface="Roboto Condensed"/>
              <a:buNone/>
              <a:defRPr u="none" strike="noStrike" cap="none">
                <a:solidFill>
                  <a:srgbClr val="C75F4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E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E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56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98C"/>
              </a:buClr>
              <a:buSzPts val="4000"/>
              <a:buNone/>
              <a:defRPr sz="4000" i="0" u="none" strike="noStrike" cap="none">
                <a:solidFill>
                  <a:srgbClr val="49798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i="0" u="none" strike="noStrike" cap="none"/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5F4E"/>
              </a:buClr>
              <a:buSzPts val="2000"/>
              <a:buChar char="➢"/>
              <a:defRPr i="0" u="none" strike="noStrike" cap="none"/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  <a:defRPr i="0" u="none" strike="noStrike" cap="none"/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1pPr>
            <a:lvl2pPr lvl="1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2pPr>
            <a:lvl3pPr lvl="2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3pPr>
            <a:lvl4pPr lvl="3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4pPr>
            <a:lvl5pPr lvl="4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5pPr>
            <a:lvl6pPr lvl="5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6pPr>
            <a:lvl7pPr lvl="6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7pPr>
            <a:lvl8pPr lvl="7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8pPr>
            <a:lvl9pPr lvl="8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56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98C"/>
              </a:buClr>
              <a:buSzPts val="4000"/>
              <a:buNone/>
              <a:defRPr sz="4000" i="0" u="none" strike="noStrike" cap="none">
                <a:solidFill>
                  <a:srgbClr val="4979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i="0" u="none" strike="noStrike" cap="none"/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5F4E"/>
              </a:buClr>
              <a:buSzPts val="2000"/>
              <a:buChar char="➢"/>
              <a:defRPr i="0" u="none" strike="noStrike" cap="none"/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  <a:defRPr i="0" u="none" strike="noStrike" cap="none"/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1pPr>
            <a:lvl2pPr lvl="1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2pPr>
            <a:lvl3pPr lvl="2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3pPr>
            <a:lvl4pPr lvl="3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4pPr>
            <a:lvl5pPr lvl="4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5pPr>
            <a:lvl6pPr lvl="5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6pPr>
            <a:lvl7pPr lvl="6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7pPr>
            <a:lvl8pPr lvl="7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8pPr>
            <a:lvl9pPr lvl="8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3498000" cy="5143500"/>
          </a:xfrm>
          <a:prstGeom prst="rect">
            <a:avLst/>
          </a:prstGeom>
          <a:solidFill>
            <a:srgbClr val="FFF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34200" y="620200"/>
            <a:ext cx="2829600" cy="2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791425" y="399100"/>
            <a:ext cx="48954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i="0" u="none" strike="noStrike" cap="none"/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5F4E"/>
              </a:buClr>
              <a:buSzPts val="2000"/>
              <a:buChar char="➢"/>
              <a:defRPr i="0" u="none" strike="noStrike" cap="none"/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  <a:defRPr i="0" u="none" strike="noStrike" cap="none"/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98C"/>
              </a:buClr>
              <a:buSzPts val="4000"/>
              <a:buNone/>
              <a:defRPr sz="4000" i="0" u="none" strike="noStrike" cap="none">
                <a:solidFill>
                  <a:srgbClr val="49798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C75F4E"/>
              </a:buClr>
              <a:buSzPts val="2400"/>
              <a:buFont typeface="Roboto Condensed"/>
              <a:buNone/>
              <a:defRPr u="none" strike="noStrike" cap="none">
                <a:solidFill>
                  <a:srgbClr val="C75F4E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E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E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E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3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0" y="0"/>
            <a:ext cx="9144000" cy="1200000"/>
          </a:xfrm>
          <a:prstGeom prst="rect">
            <a:avLst/>
          </a:prstGeom>
          <a:solidFill>
            <a:srgbClr val="FFF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 i="0" u="none" strike="noStrike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i="0" u="none" strike="noStrike" cap="none"/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5F4E"/>
              </a:buClr>
              <a:buSzPts val="2000"/>
              <a:buChar char="➢"/>
              <a:defRPr i="0" u="none" strike="noStrike" cap="none"/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  <a:defRPr i="0" u="none" strike="noStrike" cap="none"/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1pPr>
            <a:lvl2pPr lvl="1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2pPr>
            <a:lvl3pPr lvl="2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3pPr>
            <a:lvl4pPr lvl="3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4pPr>
            <a:lvl5pPr lvl="4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5pPr>
            <a:lvl6pPr lvl="5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6pPr>
            <a:lvl7pPr lvl="6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7pPr>
            <a:lvl8pPr lvl="7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8pPr>
            <a:lvl9pPr lvl="8" algn="r" rtl="0">
              <a:buNone/>
              <a:defRPr sz="1300"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0" y="0"/>
            <a:ext cx="3498000" cy="5143500"/>
          </a:xfrm>
          <a:prstGeom prst="rect">
            <a:avLst/>
          </a:prstGeom>
          <a:solidFill>
            <a:srgbClr val="FFF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34200" y="620200"/>
            <a:ext cx="2829600" cy="2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791425" y="399100"/>
            <a:ext cx="48954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i="0" u="none" strike="noStrike" cap="none"/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5F4E"/>
              </a:buClr>
              <a:buSzPts val="2000"/>
              <a:buChar char="➢"/>
              <a:defRPr i="0" u="none" strike="noStrike" cap="none"/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  <a:defRPr i="0" u="none" strike="noStrike" cap="none"/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22575" y="387350"/>
            <a:ext cx="48954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i="0" u="none" strike="noStrike" cap="none"/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5F4E"/>
              </a:buClr>
              <a:buSzPts val="2000"/>
              <a:buChar char="➢"/>
              <a:defRPr i="0" u="none" strike="noStrike" cap="none"/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i="0" u="none" strike="noStrike" cap="none"/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»"/>
              <a:defRPr i="0" u="none" strike="noStrike" cap="none"/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5646000" y="0"/>
            <a:ext cx="3498000" cy="5143500"/>
          </a:xfrm>
          <a:prstGeom prst="rect">
            <a:avLst/>
          </a:prstGeom>
          <a:solidFill>
            <a:srgbClr val="FFF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980200" y="620200"/>
            <a:ext cx="2829600" cy="2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565800"/>
          </a:xfrm>
          <a:prstGeom prst="rect">
            <a:avLst/>
          </a:prstGeom>
          <a:noFill/>
          <a:ln w="9525" cap="flat" cmpd="sng">
            <a:solidFill>
              <a:srgbClr val="6E21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98C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49798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Roboto"/>
              <a:buChar char="•"/>
              <a:defRPr sz="240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Char char="–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Char char="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–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»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2134"/>
              </a:buClr>
              <a:buSzPts val="4000"/>
              <a:buFont typeface="Roboto Condensed"/>
              <a:buNone/>
              <a:defRPr sz="4000" i="0" u="none" strike="noStrike" cap="none">
                <a:solidFill>
                  <a:srgbClr val="6E213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Roboto"/>
              <a:buChar char="•"/>
              <a:defRPr sz="240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Char char="–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Char char="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–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»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565800"/>
          </a:xfrm>
          <a:prstGeom prst="rect">
            <a:avLst/>
          </a:prstGeom>
          <a:noFill/>
          <a:ln w="9525" cap="flat" cmpd="sng">
            <a:solidFill>
              <a:srgbClr val="6E21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98C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49798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Roboto"/>
              <a:buChar char="•"/>
              <a:defRPr sz="240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Char char="–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Char char="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–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»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oboto"/>
              <a:buChar char="•"/>
              <a:defRPr sz="2000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9798C"/>
                </a:solidFill>
              </a:rPr>
              <a:t>Strategic Plan Update</a:t>
            </a:r>
            <a:endParaRPr dirty="0">
              <a:solidFill>
                <a:srgbClr val="49798C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Agenda Item 1H</a:t>
            </a:r>
            <a:endParaRPr sz="26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 i="1"/>
              <a:t>February 10, 2023</a:t>
            </a:r>
            <a:endParaRPr sz="2600" i="1"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307200" cy="5143500"/>
          </a:xfrm>
          <a:prstGeom prst="rect">
            <a:avLst/>
          </a:prstGeom>
          <a:solidFill>
            <a:srgbClr val="FFF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334200" y="620200"/>
            <a:ext cx="2829600" cy="23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Questions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3791425" y="475300"/>
            <a:ext cx="4895400" cy="3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What, if anything, is missing from the draft vision and guiding principles? 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What are your reactions to the proposed structure of (i.e., categories for) goals and strategies? 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Are there additional goals or strategies that we should include that align with the Commission’s mandate? 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Do the definitions of equity, diversity, and inclusion resonate with you? </a:t>
            </a:r>
            <a:endParaRPr sz="200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56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Steps</a:t>
            </a:r>
            <a:endParaRPr dirty="0"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905125" y="1337950"/>
            <a:ext cx="7493700" cy="25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/>
              <a:t>GPG and commission staff will:</a:t>
            </a:r>
            <a:endParaRPr sz="220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Refine the draft strategic plan based on Commissioner feedback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Circulate the draft strategic plan for public comment</a:t>
            </a:r>
            <a:endParaRPr sz="2200"/>
          </a:p>
          <a:p>
            <a:pPr marL="457200" lvl="0" indent="-368300" algn="l" rtl="0">
              <a:spcBef>
                <a:spcPts val="1200"/>
              </a:spcBef>
              <a:spcAft>
                <a:spcPts val="1000"/>
              </a:spcAft>
              <a:buSzPts val="2200"/>
              <a:buChar char="•"/>
            </a:pPr>
            <a:r>
              <a:rPr lang="en-US" sz="2200"/>
              <a:t>Produce a final strategic plan for commission review and potential adoption at April meeting</a:t>
            </a:r>
            <a:endParaRPr sz="2200"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1" name="Google Shape;17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25" y="4455950"/>
            <a:ext cx="19842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798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 idx="4294967295"/>
          </p:nvPr>
        </p:nvSpPr>
        <p:spPr>
          <a:xfrm>
            <a:off x="530225" y="493713"/>
            <a:ext cx="8229600" cy="846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Strategic Plan Components</a:t>
            </a: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2445550" y="1547409"/>
            <a:ext cx="3986100" cy="29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Vision Statement</a:t>
            </a:r>
            <a:endParaRPr sz="2600" dirty="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Statutory Mandate</a:t>
            </a:r>
            <a:endParaRPr sz="2600" dirty="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Guiding Principles</a:t>
            </a:r>
            <a:endParaRPr sz="2600" dirty="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Goals</a:t>
            </a:r>
            <a:endParaRPr sz="2600" dirty="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Strategies</a:t>
            </a:r>
            <a:endParaRPr sz="2600" dirty="0">
              <a:solidFill>
                <a:srgbClr val="FFFFFF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56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Vision</a:t>
            </a:r>
            <a:endParaRPr dirty="0"/>
          </a:p>
        </p:txBody>
      </p:sp>
      <p:sp>
        <p:nvSpPr>
          <p:cNvPr id="90" name="Google Shape;90;p18"/>
          <p:cNvSpPr txBox="1"/>
          <p:nvPr/>
        </p:nvSpPr>
        <p:spPr>
          <a:xfrm>
            <a:off x="1397325" y="1910400"/>
            <a:ext cx="66618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California’s diverse and well-prepared educators support all students to realize their full potential in welcoming and inclusive schools.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1" name="Google Shape;9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25" y="4455950"/>
            <a:ext cx="19842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56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Statutory Mandate</a:t>
            </a:r>
            <a:endParaRPr dirty="0"/>
          </a:p>
        </p:txBody>
      </p:sp>
      <p:sp>
        <p:nvSpPr>
          <p:cNvPr id="101" name="Google Shape;101;p19"/>
          <p:cNvSpPr txBox="1"/>
          <p:nvPr/>
        </p:nvSpPr>
        <p:spPr>
          <a:xfrm>
            <a:off x="600525" y="1362125"/>
            <a:ext cx="770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The Commission’s primary responsibilities as framed in statute include: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39275" y="1817550"/>
            <a:ext cx="4221000" cy="25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b="1" dirty="0"/>
              <a:t>Educator preparation</a:t>
            </a:r>
            <a:endParaRPr sz="14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dirty="0"/>
              <a:t>Setting rigorous standards for the preparation of the education workforce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dirty="0"/>
              <a:t>Accrediting educator preparation programs to ensure quality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dirty="0"/>
              <a:t>Developing and maintaining performance assessments and examinations to ensure teacher and leader readiness to begin professional practice</a:t>
            </a:r>
            <a:endParaRPr sz="1400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434875" y="1817550"/>
            <a:ext cx="4360200" cy="25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Arial"/>
              <a:buAutoNum type="arabicPeriod" startAt="2"/>
            </a:pPr>
            <a:r>
              <a:rPr lang="en-US" sz="1400" b="1" dirty="0"/>
              <a:t>Educator licensure</a:t>
            </a:r>
            <a:endParaRPr sz="14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dirty="0"/>
              <a:t>Licensing California educators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dirty="0"/>
              <a:t>Monitoring educator assignments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dirty="0"/>
              <a:t>Investigating educator misconduct and taking appropriate disciplinary action  </a:t>
            </a:r>
            <a:endParaRPr sz="1400"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-US" sz="1400" b="1" dirty="0"/>
              <a:t>Administering and monitoring grants</a:t>
            </a:r>
            <a:r>
              <a:rPr lang="en-US" sz="1400" dirty="0"/>
              <a:t> for educators entering the teacher pipeline</a:t>
            </a:r>
            <a:endParaRPr sz="1400"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-US" sz="1400" b="1" dirty="0"/>
              <a:t>Developing and disseminating reports</a:t>
            </a:r>
            <a:r>
              <a:rPr lang="en-US" sz="1400" dirty="0"/>
              <a:t> on key education issues including educator supply and credentialing</a:t>
            </a:r>
            <a:endParaRPr sz="1400"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2" name="Google Shape;10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25" y="4455950"/>
            <a:ext cx="19842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307200" cy="5143500"/>
          </a:xfrm>
          <a:prstGeom prst="rect">
            <a:avLst/>
          </a:prstGeom>
          <a:solidFill>
            <a:srgbClr val="FFF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34200" y="620200"/>
            <a:ext cx="2829600" cy="23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Draft Guiding Principles</a:t>
            </a: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791425" y="399100"/>
            <a:ext cx="4895400" cy="3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b="1"/>
              <a:t>The Commission commits to: </a:t>
            </a:r>
            <a:endParaRPr sz="2000" b="1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Ensuring the relevance and quality of its work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Working collaboratively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Applying data to inform decisions and foster continuous improvement 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Advancing equity, diversity, and inclusion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Taking a whole student approach</a:t>
            </a:r>
            <a:endParaRPr sz="20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Ensuring the safety and wellbeing of all students and educators</a:t>
            </a:r>
            <a:endParaRPr sz="2000"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56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 Areas</a:t>
            </a:r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905125" y="1566550"/>
            <a:ext cx="7333800" cy="25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Entrance into the Education Profession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Professional Licensure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1000"/>
              </a:spcAft>
              <a:buSzPts val="2400"/>
              <a:buChar char="•"/>
            </a:pPr>
            <a:r>
              <a:rPr lang="en-US"/>
              <a:t>Continuous Improvement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0" name="Google Shape;12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25" y="4455950"/>
            <a:ext cx="19842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802300" cy="5143500"/>
          </a:xfrm>
          <a:prstGeom prst="rect">
            <a:avLst/>
          </a:prstGeom>
          <a:solidFill>
            <a:srgbClr val="497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4294967295"/>
          </p:nvPr>
        </p:nvSpPr>
        <p:spPr>
          <a:xfrm>
            <a:off x="374525" y="110600"/>
            <a:ext cx="1893900" cy="47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Goal Areas</a:t>
            </a:r>
          </a:p>
        </p:txBody>
      </p:sp>
      <p:sp>
        <p:nvSpPr>
          <p:cNvPr id="130" name="Google Shape;130;p22"/>
          <p:cNvSpPr txBox="1"/>
          <p:nvPr/>
        </p:nvSpPr>
        <p:spPr>
          <a:xfrm>
            <a:off x="62375" y="1043375"/>
            <a:ext cx="25152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E599"/>
              </a:buClr>
              <a:buSzPts val="1500"/>
              <a:buFont typeface="Roboto"/>
              <a:buChar char="●"/>
            </a:pPr>
            <a:r>
              <a:rPr lang="en-US" sz="1500" b="1" u="sng" dirty="0">
                <a:solidFill>
                  <a:srgbClr val="FFE599"/>
                </a:solidFill>
                <a:latin typeface="Roboto"/>
                <a:ea typeface="Roboto"/>
                <a:cs typeface="Roboto"/>
                <a:sym typeface="Roboto"/>
              </a:rPr>
              <a:t>Entrance into the Education Profession</a:t>
            </a:r>
            <a:endParaRPr sz="1500" b="1" u="sng" dirty="0">
              <a:solidFill>
                <a:srgbClr val="FFE5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</a:pPr>
            <a:r>
              <a:rPr lang="en-US"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Professional Licensure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FFFFFF"/>
              </a:buClr>
              <a:buSzPts val="1500"/>
              <a:buFont typeface="Roboto"/>
              <a:buChar char="●"/>
            </a:pPr>
            <a:r>
              <a:rPr lang="en-US"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Continuous Improvement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32625" y="160700"/>
            <a:ext cx="3006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latin typeface="Roboto"/>
                <a:ea typeface="Roboto"/>
                <a:cs typeface="Roboto"/>
                <a:sym typeface="Roboto"/>
              </a:rPr>
              <a:t>Goals</a:t>
            </a:r>
            <a:endParaRPr sz="19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448425" y="730050"/>
            <a:ext cx="5174400" cy="39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Educator preparation programs hold candidates to high standards and adequately prepare them to support students from all backgrounds in culturally sustainable/responsive, equitable, inclusive, and safe environments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Prospective educators have multiple pathways to explore and access a career in education and advance in the profession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California’s educators reflect the diversity of the students they serve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1600"/>
              <a:buAutoNum type="arabicPeriod"/>
            </a:pPr>
            <a:r>
              <a:rPr lang="en-US" sz="1600"/>
              <a:t>Induction programs support beginning educators with individualized professional learning and mentorship</a:t>
            </a:r>
            <a:endParaRPr sz="1600"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802300" cy="5143500"/>
          </a:xfrm>
          <a:prstGeom prst="rect">
            <a:avLst/>
          </a:prstGeom>
          <a:solidFill>
            <a:srgbClr val="497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4294967295"/>
          </p:nvPr>
        </p:nvSpPr>
        <p:spPr>
          <a:xfrm>
            <a:off x="374525" y="110600"/>
            <a:ext cx="1893900" cy="47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Goal Areas</a:t>
            </a:r>
          </a:p>
        </p:txBody>
      </p:sp>
      <p:sp>
        <p:nvSpPr>
          <p:cNvPr id="141" name="Google Shape;141;p23"/>
          <p:cNvSpPr txBox="1"/>
          <p:nvPr/>
        </p:nvSpPr>
        <p:spPr>
          <a:xfrm>
            <a:off x="62375" y="1043375"/>
            <a:ext cx="25152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Entrance into the Education Profession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E599"/>
              </a:buClr>
              <a:buSzPts val="1500"/>
              <a:buFont typeface="Roboto"/>
              <a:buChar char="●"/>
            </a:pPr>
            <a:r>
              <a:rPr lang="en-US" sz="1500" b="1" u="sng">
                <a:solidFill>
                  <a:srgbClr val="FFE599"/>
                </a:solidFill>
                <a:latin typeface="Roboto"/>
                <a:ea typeface="Roboto"/>
                <a:cs typeface="Roboto"/>
                <a:sym typeface="Roboto"/>
              </a:rPr>
              <a:t>Professional Licensure</a:t>
            </a:r>
            <a:endParaRPr sz="1500" b="1" u="sng">
              <a:solidFill>
                <a:srgbClr val="FFE5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FFFFFF"/>
              </a:buClr>
              <a:buSzPts val="1500"/>
              <a:buFont typeface="Roboto"/>
              <a:buChar char="●"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Continuous Improvement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532625" y="160700"/>
            <a:ext cx="3006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latin typeface="Roboto"/>
                <a:ea typeface="Roboto"/>
                <a:cs typeface="Roboto"/>
                <a:sym typeface="Roboto"/>
              </a:rPr>
              <a:t>Goals</a:t>
            </a:r>
            <a:endParaRPr sz="19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448425" y="890975"/>
            <a:ext cx="5174400" cy="363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 startAt="5"/>
            </a:pPr>
            <a:r>
              <a:rPr lang="en-US" sz="2000"/>
              <a:t>Educators are appropriately licensed based on the preparation they have completed and the services they will provide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000"/>
              <a:buAutoNum type="arabicPeriod" startAt="5"/>
            </a:pPr>
            <a:r>
              <a:rPr lang="en-US" sz="2000"/>
              <a:t>Educators are of high moral character and act accordingly</a:t>
            </a:r>
            <a:endParaRPr sz="2000"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802300" cy="5143500"/>
          </a:xfrm>
          <a:prstGeom prst="rect">
            <a:avLst/>
          </a:prstGeom>
          <a:solidFill>
            <a:srgbClr val="497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4294967295"/>
          </p:nvPr>
        </p:nvSpPr>
        <p:spPr>
          <a:xfrm>
            <a:off x="374525" y="110600"/>
            <a:ext cx="1893900" cy="47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Goal Areas</a:t>
            </a:r>
          </a:p>
        </p:txBody>
      </p:sp>
      <p:sp>
        <p:nvSpPr>
          <p:cNvPr id="152" name="Google Shape;152;p24"/>
          <p:cNvSpPr txBox="1"/>
          <p:nvPr/>
        </p:nvSpPr>
        <p:spPr>
          <a:xfrm>
            <a:off x="62375" y="1043375"/>
            <a:ext cx="25152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Entrance into the Education Profession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Professional Licensure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0955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FFE599"/>
              </a:buClr>
              <a:buSzPts val="1500"/>
              <a:buFont typeface="Roboto"/>
              <a:buChar char="●"/>
            </a:pPr>
            <a:r>
              <a:rPr lang="en-US" sz="1500" b="1" u="sng">
                <a:solidFill>
                  <a:srgbClr val="FFE599"/>
                </a:solidFill>
                <a:latin typeface="Roboto"/>
                <a:ea typeface="Roboto"/>
                <a:cs typeface="Roboto"/>
                <a:sym typeface="Roboto"/>
              </a:rPr>
              <a:t>Continuous Improvement</a:t>
            </a:r>
            <a:endParaRPr sz="1500" b="1" u="sng">
              <a:solidFill>
                <a:srgbClr val="FFE5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532625" y="160700"/>
            <a:ext cx="3006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latin typeface="Roboto"/>
                <a:ea typeface="Roboto"/>
                <a:cs typeface="Roboto"/>
                <a:sym typeface="Roboto"/>
              </a:rPr>
              <a:t>Goals</a:t>
            </a:r>
            <a:endParaRPr sz="19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448425" y="890975"/>
            <a:ext cx="5174400" cy="363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SzPts val="2000"/>
              <a:buAutoNum type="arabicPeriod" startAt="7"/>
            </a:pPr>
            <a:r>
              <a:rPr lang="en-US" sz="2000"/>
              <a:t>Data collection and analysis, program evaluation, and research in educator preparation and licensure inform the Commission, policy community, and education partners regarding emerging trends in credentialing</a:t>
            </a:r>
            <a:endParaRPr sz="2000"/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398699" y="4749844"/>
            <a:ext cx="52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G Template 1">
      <a:dk1>
        <a:srgbClr val="083648"/>
      </a:dk1>
      <a:lt1>
        <a:srgbClr val="FFFFFF"/>
      </a:lt1>
      <a:dk2>
        <a:srgbClr val="1F497D"/>
      </a:dk2>
      <a:lt2>
        <a:srgbClr val="FFFFFF"/>
      </a:lt2>
      <a:accent1>
        <a:srgbClr val="881D28"/>
      </a:accent1>
      <a:accent2>
        <a:srgbClr val="006BA1"/>
      </a:accent2>
      <a:accent3>
        <a:srgbClr val="C1B2D6"/>
      </a:accent3>
      <a:accent4>
        <a:srgbClr val="632423"/>
      </a:accent4>
      <a:accent5>
        <a:srgbClr val="0075C1"/>
      </a:accent5>
      <a:accent6>
        <a:srgbClr val="EFEFEF"/>
      </a:accent6>
      <a:hlink>
        <a:srgbClr val="A32034"/>
      </a:hlink>
      <a:folHlink>
        <a:srgbClr val="074B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PG Template 1">
      <a:dk1>
        <a:srgbClr val="083648"/>
      </a:dk1>
      <a:lt1>
        <a:srgbClr val="FFFFFF"/>
      </a:lt1>
      <a:dk2>
        <a:srgbClr val="1F497D"/>
      </a:dk2>
      <a:lt2>
        <a:srgbClr val="FFFFFF"/>
      </a:lt2>
      <a:accent1>
        <a:srgbClr val="881D28"/>
      </a:accent1>
      <a:accent2>
        <a:srgbClr val="006BA1"/>
      </a:accent2>
      <a:accent3>
        <a:srgbClr val="C1B2D6"/>
      </a:accent3>
      <a:accent4>
        <a:srgbClr val="632423"/>
      </a:accent4>
      <a:accent5>
        <a:srgbClr val="0075C1"/>
      </a:accent5>
      <a:accent6>
        <a:srgbClr val="EFEFEF"/>
      </a:accent6>
      <a:hlink>
        <a:srgbClr val="A32034"/>
      </a:hlink>
      <a:folHlink>
        <a:srgbClr val="074B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PG Template 1">
      <a:dk1>
        <a:srgbClr val="083648"/>
      </a:dk1>
      <a:lt1>
        <a:srgbClr val="FFFFFF"/>
      </a:lt1>
      <a:dk2>
        <a:srgbClr val="1F497D"/>
      </a:dk2>
      <a:lt2>
        <a:srgbClr val="FFFFFF"/>
      </a:lt2>
      <a:accent1>
        <a:srgbClr val="881D28"/>
      </a:accent1>
      <a:accent2>
        <a:srgbClr val="006BA1"/>
      </a:accent2>
      <a:accent3>
        <a:srgbClr val="C1B2D6"/>
      </a:accent3>
      <a:accent4>
        <a:srgbClr val="632423"/>
      </a:accent4>
      <a:accent5>
        <a:srgbClr val="0075C1"/>
      </a:accent5>
      <a:accent6>
        <a:srgbClr val="EFEFEF"/>
      </a:accent6>
      <a:hlink>
        <a:srgbClr val="A32034"/>
      </a:hlink>
      <a:folHlink>
        <a:srgbClr val="074B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8A02C299F2A44813C8D70D04E8F4C" ma:contentTypeVersion="13" ma:contentTypeDescription="Create a new document." ma:contentTypeScope="" ma:versionID="b9f90f7d65b0029647420c627c406c72">
  <xsd:schema xmlns:xsd="http://www.w3.org/2001/XMLSchema" xmlns:xs="http://www.w3.org/2001/XMLSchema" xmlns:p="http://schemas.microsoft.com/office/2006/metadata/properties" xmlns:ns2="022b67c8-990a-40c2-ace5-bc1b2f7dbf27" xmlns:ns3="5ac660f7-fca8-49e8-a999-ef67a5782d21" targetNamespace="http://schemas.microsoft.com/office/2006/metadata/properties" ma:root="true" ma:fieldsID="378e14660b91cbcaf6db373a38849ef9" ns2:_="" ns3:_="">
    <xsd:import namespace="022b67c8-990a-40c2-ace5-bc1b2f7dbf27"/>
    <xsd:import namespace="5ac660f7-fca8-49e8-a999-ef67a5782d21"/>
    <xsd:element name="properties">
      <xsd:complexType>
        <xsd:sequence>
          <xsd:element name="documentManagement">
            <xsd:complexType>
              <xsd:all>
                <xsd:element ref="ns2:Categories0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b67c8-990a-40c2-ace5-bc1b2f7dbf27" elementFormDefault="qualified">
    <xsd:import namespace="http://schemas.microsoft.com/office/2006/documentManagement/types"/>
    <xsd:import namespace="http://schemas.microsoft.com/office/infopath/2007/PartnerControls"/>
    <xsd:element name="Categories0" ma:index="8" nillable="true" ma:displayName="Categories" ma:default="Dashboard Accessibility" ma:format="Dropdown" ma:internalName="Categories0">
      <xsd:simpleType>
        <xsd:restriction base="dms:Choice">
          <xsd:enumeration value="Dashboard Accessibility"/>
          <xsd:enumeration value="Document Accessibility"/>
          <xsd:enumeration value="How To"/>
          <xsd:enumeration value="Project"/>
          <xsd:enumeration value="Web Page Accessibility"/>
          <xsd:enumeration value="Video Accessibility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660f7-fca8-49e8-a999-ef67a5782d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022b67c8-990a-40c2-ace5-bc1b2f7dbf27">Dashboard Accessibility</Categories0>
    <SharedWithUsers xmlns="5ac660f7-fca8-49e8-a999-ef67a5782d2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7B39A00-3E7F-4BD7-981A-2680663D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DF435-1E9F-418E-9E96-C8B51788C9B1}"/>
</file>

<file path=customXml/itemProps3.xml><?xml version="1.0" encoding="utf-8"?>
<ds:datastoreItem xmlns:ds="http://schemas.openxmlformats.org/officeDocument/2006/customXml" ds:itemID="{FF6DE05D-15C4-4B62-A231-C9575D0E5B49}">
  <ds:schemaRefs>
    <ds:schemaRef ds:uri="http://schemas.microsoft.com/office/2006/metadata/properties"/>
    <ds:schemaRef ds:uri="http://schemas.microsoft.com/office/infopath/2007/PartnerControls"/>
    <ds:schemaRef ds:uri="022b67c8-990a-40c2-ace5-bc1b2f7dbf27"/>
    <ds:schemaRef ds:uri="5ac660f7-fca8-49e8-a999-ef67a5782d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(16:9)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Roboto Condensed</vt:lpstr>
      <vt:lpstr>Constantia</vt:lpstr>
      <vt:lpstr>Arial</vt:lpstr>
      <vt:lpstr>Calibri</vt:lpstr>
      <vt:lpstr>Roboto</vt:lpstr>
      <vt:lpstr>Office Theme</vt:lpstr>
      <vt:lpstr>Office Theme</vt:lpstr>
      <vt:lpstr>Office Theme</vt:lpstr>
      <vt:lpstr>Strategic Plan Update</vt:lpstr>
      <vt:lpstr>Strategic Plan Components</vt:lpstr>
      <vt:lpstr>Vision</vt:lpstr>
      <vt:lpstr>Statutory Mandate</vt:lpstr>
      <vt:lpstr>Draft Guiding Principles</vt:lpstr>
      <vt:lpstr>Goal Areas</vt:lpstr>
      <vt:lpstr>Goal Areas</vt:lpstr>
      <vt:lpstr>Goal Areas</vt:lpstr>
      <vt:lpstr>Goal Areas</vt:lpstr>
      <vt:lpstr>Discussion Questions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2023-05-08T20:47:34Z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0x0101000468A02C299F2A44813C8D70D04E8F4C</vt:lpwstr>
  </property>
  <property fmtid="{D5CDD505-2E9C-101B-9397-08002B2CF9AE}" pid="3" name="xd_ProgID">
    <vt:lpwstr/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_ColorTag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_Emoji">
    <vt:lpwstr/>
  </property>
</Properties>
</file>