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A92A1-7FE8-43E4-85E1-B0A1EFFDC4FD}" v="4" dt="2023-02-07T23:32:39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38" y="2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459bf76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85459bf76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6187259c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a6187259c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a6187259c4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a6187259c4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6187259c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a6187259c4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4fbf106db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4fbf106db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07f877c84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07f877c84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da4eee59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da4eee59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f98f8f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f98f8f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da4eee59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6da4eee59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da4eee5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da4eee5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3a1a700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3a1a700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a6187259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a6187259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a6187259c4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a6187259c4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6187259c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a6187259c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_Yellow">
  <p:cSld name="Two Content_Yellow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57200" y="1629156"/>
            <a:ext cx="4038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4648200" y="1629156"/>
            <a:ext cx="4038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1" y="233680"/>
            <a:ext cx="5689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rgbClr val="21A589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_Color 1">
  <p:cSld name="Divider_Color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 descr="DSC_188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7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ctrTitle"/>
          </p:nvPr>
        </p:nvSpPr>
        <p:spPr>
          <a:xfrm>
            <a:off x="0" y="4017818"/>
            <a:ext cx="7308300" cy="118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bject - text on right">
  <p:cSld name="1_Object - text on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1316934" y="203293"/>
            <a:ext cx="7198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6286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3028950" y="5440948"/>
            <a:ext cx="30861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4579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289322" y="1303131"/>
            <a:ext cx="41505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4924548" y="1303131"/>
            <a:ext cx="3825900" cy="3870600"/>
          </a:xfrm>
          <a:prstGeom prst="rect">
            <a:avLst/>
          </a:prstGeom>
          <a:solidFill>
            <a:srgbClr val="0D6CB9"/>
          </a:solidFill>
          <a:ln>
            <a:noFill/>
          </a:ln>
        </p:spPr>
        <p:txBody>
          <a:bodyPr spcFirstLastPara="1" wrap="square" lIns="284475" tIns="284475" rIns="284475" bIns="2844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5014672"/>
            <a:ext cx="9144000" cy="4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8013" y="5052452"/>
            <a:ext cx="747975" cy="2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34285" y="127692"/>
            <a:ext cx="83412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534285" y="1071187"/>
            <a:ext cx="4037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  <a:defRPr>
                <a:solidFill>
                  <a:schemeClr val="accen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–"/>
              <a:defRPr>
                <a:solidFill>
                  <a:schemeClr val="accent1"/>
                </a:solidFill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4837813" y="1087202"/>
            <a:ext cx="4037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•"/>
              <a:defRPr>
                <a:solidFill>
                  <a:schemeClr val="accen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–"/>
              <a:defRPr>
                <a:solidFill>
                  <a:schemeClr val="accent1"/>
                </a:solidFill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0" y="5418852"/>
            <a:ext cx="9144000" cy="102900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A51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5453615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178594" y="5448302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908006" y="544093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Bullet Lis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316934" y="203293"/>
            <a:ext cx="7198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5440948"/>
            <a:ext cx="30861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28649" y="1521354"/>
            <a:ext cx="7886700" cy="3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9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472C4"/>
              </a:buClr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4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 2-Column">
  <p:cSld name="Bullet List 2-Colum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323474" y="187157"/>
            <a:ext cx="71811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5440948"/>
            <a:ext cx="30861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5440948"/>
            <a:ext cx="2057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33895" y="1538111"/>
            <a:ext cx="3703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9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472C4"/>
              </a:buClr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4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706785" y="1538111"/>
            <a:ext cx="3703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9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472C4"/>
              </a:buClr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3E26"/>
              </a:buClr>
              <a:buSzPts val="1400"/>
              <a:buChar char="»"/>
              <a:defRPr b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22031" y="1257001"/>
            <a:ext cx="8301300" cy="3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  <a:defRPr>
                <a:solidFill>
                  <a:srgbClr val="000000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–"/>
              <a:defRPr>
                <a:solidFill>
                  <a:srgbClr val="000000"/>
                </a:solidFill>
              </a:defRPr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»"/>
              <a:defRPr>
                <a:solidFill>
                  <a:srgbClr val="000000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16934" y="203293"/>
            <a:ext cx="7198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Only">
  <p:cSld name="1_Text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59486" y="563654"/>
            <a:ext cx="82548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59581" y="1285875"/>
            <a:ext cx="82545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- 2 Column">
  <p:cSld name="Text Only - 2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9486" y="563654"/>
            <a:ext cx="82548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59581" y="1285875"/>
            <a:ext cx="38550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4859324" y="1285875"/>
            <a:ext cx="38550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35550" rIns="71100" bIns="3555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Yellow">
  <p:cSld name="Title Slide_Yello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685800" y="3296446"/>
            <a:ext cx="7772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1371600" y="3945330"/>
            <a:ext cx="64008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242023" y="4744357"/>
            <a:ext cx="810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325" y="4955800"/>
            <a:ext cx="252412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Yellow">
  <p:cSld name="Title and Content_Yellow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rgbClr val="21A589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29156"/>
            <a:ext cx="8229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1_Yellow">
  <p:cSld name="Content and Picture 1_Yellow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648200" y="1629156"/>
            <a:ext cx="4038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1" y="172720"/>
            <a:ext cx="56694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rgbClr val="21A589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3_Yellow">
  <p:cSld name="Content and Picture 3_Yellow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1" y="223520"/>
            <a:ext cx="56793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rgbClr val="21A589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648200" y="1629156"/>
            <a:ext cx="4038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457200" y="1629156"/>
            <a:ext cx="39519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 2_Yellow">
  <p:cSld name="Content and Picture 2_Yellow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1" y="223520"/>
            <a:ext cx="56694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rgbClr val="21A589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1" y="1629156"/>
            <a:ext cx="4038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Yellow">
  <p:cSld name="Title Slide_Yellow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685800" y="3296446"/>
            <a:ext cx="7772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1371600" y="3945330"/>
            <a:ext cx="64008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2023" y="4744357"/>
            <a:ext cx="810000" cy="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08037" y="316177"/>
            <a:ext cx="75279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08037" y="1333500"/>
            <a:ext cx="7527900" cy="3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vider_Blue Duotone 2">
  <p:cSld name="6_Divider_Blue Duotone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7406639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0" y="4017818"/>
            <a:ext cx="7308300" cy="118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4256"/>
            <a:ext cx="7428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29156"/>
            <a:ext cx="82296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623" y="5297488"/>
            <a:ext cx="3891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NBPTS logo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62689" y="5308259"/>
            <a:ext cx="1359198" cy="25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8625" y="5048250"/>
            <a:ext cx="2377954" cy="552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4" name="Google Shape;94;p19" descr="NBPTS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689" y="5308259"/>
            <a:ext cx="1359198" cy="25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descr="170522_Wholesum_Banner_Student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2" cy="24733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uHoc2gsarHbVntexVYyh-N4mHVwxndb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pinsky@nbpts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LPO@cde.ca.gov" TargetMode="External"/><Relationship Id="rId4" Type="http://schemas.openxmlformats.org/officeDocument/2006/relationships/hyperlink" Target="mailto:shicks@nbpt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wp-content/uploads/2021/05/Certification-Areas-1.pdf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pd/ps/nbptsprogram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ctrTitle"/>
          </p:nvPr>
        </p:nvSpPr>
        <p:spPr>
          <a:xfrm>
            <a:off x="685800" y="3296446"/>
            <a:ext cx="7772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79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Helvetica Neue"/>
              <a:buNone/>
            </a:pPr>
            <a:r>
              <a:rPr lang="en" sz="3240" dirty="0"/>
              <a:t>California National Board Certification Incentive Program</a:t>
            </a:r>
            <a:endParaRPr sz="3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2021-22 CA NBCT Certification Incentives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0" descr="Incentive 2021-22.&#10;County.&#10;Alameda County 19.&#10;Contra Costa County 12.&#10;Fresno County 37.&#10;Humboldt County 1.&#10;Imperial County 9.&#10;Kern County 1.&#10;Lake County 1.&#10;Los Angeles County 1,529.&#10;Monterey County 4.&#10;Napa County 2.&#10;Orange County 40.&#10;Placer County 1.&#10;Riverside County 9.&#10;Sacramento County 15.&#10;San Bernardino County 13.&#10;San Diego County 48.&#10;San Francisco County 149.&#10;San Joaquin County 7.&#10;San Luis Obispo 1.&#10;San Mateo County 7.&#10;Santa Barbara County 1.&#10;Santa Clara County 14.&#10;Shasta County 3.&#10;Solano County 3.&#10;Sonoma County 10.&#10;Stanislaus County 1.&#10;Tulare County 1.&#10;Ventura County 4.&#10;Yolo County 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737" y="928375"/>
            <a:ext cx="6250525" cy="40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2021-22 CA NBPTS Candidate Subsidies</a:t>
            </a:r>
            <a:endParaRPr/>
          </a:p>
        </p:txBody>
      </p:sp>
      <p:pic>
        <p:nvPicPr>
          <p:cNvPr id="173" name="Google Shape;173;p31" descr="Subsidy 2021-22.&#10;County. &#10;Alameda County 12.&#10;Butte County 6.&#10;Contra Costa County 16.&#10;El Dorado County 1.&#10;Fresno County 51.&#10;Glenn County 1.&#10;Humboldt County 3.&#10;Imperial County 8.&#10;Inyo County 2.&#10;Kern County 13.&#10;Lake County 1.&#10;Lassen County 2.&#10;Los Angeles County 1,255.&#10;Madera County 3.&#10;Mendocino County 1.&#10;Monterey County 7.&#10;Napa County 1.&#10;Orange County 64.&#10;Placer County 1.&#10;Riverside County 9.&#10;Sacramento County 20.&#10;San Benito County 1.&#10;San Bernardino County 26.&#10;San Diego County 82.&#10;San Francisco County 51.&#10;San Joaquin County 32.&#10;San Luis Obispo 3.&#10;San Mateo County 4.&#10;Santa Barbara County 2.&#10;Santa Clara County 15.&#10;Shasta County 1.&#10;Sonoma County 3.&#10;Stanislaus County 1.&#10;Ventura County 8.&#10;Yolo County 1.&#10;Yuba County 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600" y="830400"/>
            <a:ext cx="6474625" cy="43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2022-23 Applications and Recruitment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457200" y="1076506"/>
            <a:ext cx="8229600" cy="36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Applications close on January 4, 2023 at 4 p.m.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Conference presentations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Targeted outreach to counties and districts with large concentration of High-Priority Schools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State-level discussions highlighting National Board certification as a retention strategy and using NBCTs for mentoring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You can help!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6"/>
              </a:solidFill>
            </a:endParaRPr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57200" y="1629151"/>
            <a:ext cx="8229600" cy="3163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 dirty="0"/>
              <a:t>Communicate the opportunity </a:t>
            </a:r>
            <a:endParaRPr sz="2300" b="1" dirty="0"/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" sz="2300" dirty="0"/>
              <a:t>Tweet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" sz="2300" dirty="0"/>
              <a:t>Email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" sz="2300" dirty="0"/>
              <a:t>Send out Flyers and </a:t>
            </a:r>
            <a:r>
              <a:rPr lang="en" sz="2300" u="sng" dirty="0">
                <a:solidFill>
                  <a:schemeClr val="hlink"/>
                </a:solidFill>
                <a:hlinkClick r:id="rId3"/>
              </a:rPr>
              <a:t>Postcards</a:t>
            </a:r>
            <a:endParaRPr sz="2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 dirty="0"/>
              <a:t>Champion NBCTs </a:t>
            </a:r>
            <a:endParaRPr sz="2300" b="1" dirty="0"/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❖"/>
            </a:pPr>
            <a:r>
              <a:rPr lang="en" sz="2300" dirty="0"/>
              <a:t>Recognize NBCTs in your community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" sz="2300" dirty="0"/>
              <a:t>Highlight NBCT expertise</a:t>
            </a:r>
            <a:endParaRPr sz="2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186" name="Google Shape;186;p33" descr="If 15% of California teachers achieve certification, one million more California students will have access to highly accomplished teachers."/>
          <p:cNvPicPr preferRelativeResize="0"/>
          <p:nvPr/>
        </p:nvPicPr>
        <p:blipFill rotWithShape="1">
          <a:blip r:embed="rId4">
            <a:alphaModFix/>
          </a:blip>
          <a:srcRect l="6000" r="4168"/>
          <a:stretch/>
        </p:blipFill>
        <p:spPr>
          <a:xfrm>
            <a:off x="6124550" y="1973250"/>
            <a:ext cx="2885425" cy="2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808037" y="316177"/>
            <a:ext cx="7527900" cy="9528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1A58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 </a:t>
            </a:r>
            <a:endParaRPr sz="3200" b="1">
              <a:solidFill>
                <a:srgbClr val="21A58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808037" y="1333500"/>
            <a:ext cx="7527900" cy="3565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Reach out with Questions: 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Board for Professional Teaching Standards</a:t>
            </a:r>
            <a:endParaRPr sz="24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Helvetica Neue"/>
              <a:buChar char="❖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Sarah Pinsky, 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spinsky@nbpts.org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❖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Stacey Hicks, 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shicks@nbpts.org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California Department of Education</a:t>
            </a:r>
            <a:endParaRPr sz="240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Helvetica Neue"/>
              <a:buChar char="❖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Teacher and Leader Policy Office, (916) 445-7331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Helvetica Neue"/>
              <a:buChar char="❖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Questions: 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NBCT@cde.ca.gov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57200" y="261144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The Certification Process </a:t>
            </a:r>
            <a:endParaRPr b="1"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91900" y="1309181"/>
            <a:ext cx="8229600" cy="36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50" dirty="0">
                <a:solidFill>
                  <a:srgbClr val="000000"/>
                </a:solidFill>
                <a:highlight>
                  <a:srgbClr val="FFFFFF"/>
                </a:highlight>
              </a:rPr>
              <a:t>In all </a:t>
            </a:r>
            <a:r>
              <a:rPr lang="en" sz="155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25 certificate areas</a:t>
            </a:r>
            <a:r>
              <a:rPr lang="en" sz="1550" dirty="0">
                <a:solidFill>
                  <a:srgbClr val="000000"/>
                </a:solidFill>
                <a:highlight>
                  <a:srgbClr val="FFFFFF"/>
                </a:highlight>
              </a:rPr>
              <a:t>, candidates are required to complete an assessment that includes four components. The content knowledge component is a computer-based assessment taken at a testing center; the other three are portfolio-based and submitted through an electronic portfolio system.</a:t>
            </a:r>
            <a:endParaRPr sz="15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525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Helvetica Neue"/>
              <a:buChar char="●"/>
            </a:pPr>
            <a:r>
              <a:rPr lang="en" sz="1550" dirty="0">
                <a:solidFill>
                  <a:srgbClr val="000000"/>
                </a:solidFill>
              </a:rPr>
              <a:t>Component 1: Content Knowledge  ​</a:t>
            </a:r>
            <a:endParaRPr sz="155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dirty="0">
              <a:solidFill>
                <a:srgbClr val="000000"/>
              </a:solidFill>
            </a:endParaRPr>
          </a:p>
          <a:p>
            <a:pPr marL="9525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Helvetica Neue"/>
              <a:buChar char="●"/>
            </a:pPr>
            <a:r>
              <a:rPr lang="en" sz="1550" dirty="0">
                <a:solidFill>
                  <a:srgbClr val="000000"/>
                </a:solidFill>
              </a:rPr>
              <a:t>Component 2: Differentiation in Instruction ​</a:t>
            </a:r>
            <a:endParaRPr sz="155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dirty="0">
              <a:solidFill>
                <a:srgbClr val="000000"/>
              </a:solidFill>
            </a:endParaRPr>
          </a:p>
          <a:p>
            <a:pPr marL="9525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Helvetica Neue"/>
              <a:buChar char="●"/>
            </a:pPr>
            <a:r>
              <a:rPr lang="en" sz="1550" dirty="0">
                <a:solidFill>
                  <a:srgbClr val="000000"/>
                </a:solidFill>
              </a:rPr>
              <a:t>Component 3: Teaching Practice and Learning Environment​</a:t>
            </a:r>
            <a:endParaRPr sz="1550" dirty="0">
              <a:solidFill>
                <a:srgbClr val="000000"/>
              </a:solidFill>
            </a:endParaRPr>
          </a:p>
          <a:p>
            <a:pPr marL="330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 dirty="0">
                <a:solidFill>
                  <a:srgbClr val="000000"/>
                </a:solidFill>
              </a:rPr>
              <a:t>​</a:t>
            </a:r>
            <a:endParaRPr sz="1550" dirty="0">
              <a:solidFill>
                <a:srgbClr val="000000"/>
              </a:solidFill>
            </a:endParaRPr>
          </a:p>
          <a:p>
            <a:pPr marL="9525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Helvetica Neue"/>
              <a:buChar char="●"/>
            </a:pPr>
            <a:r>
              <a:rPr lang="en" sz="1550" dirty="0">
                <a:solidFill>
                  <a:srgbClr val="000000"/>
                </a:solidFill>
              </a:rPr>
              <a:t>Component 4: Effective and Reflective Practitioner</a:t>
            </a:r>
            <a:endParaRPr sz="15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3" name="Google Shape;11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350" y="2526550"/>
            <a:ext cx="670625" cy="6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347"/>
          <a:stretch/>
        </p:blipFill>
        <p:spPr>
          <a:xfrm>
            <a:off x="5339375" y="3094275"/>
            <a:ext cx="957700" cy="6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2825" y="3559525"/>
            <a:ext cx="1029500" cy="7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4400" y="4222375"/>
            <a:ext cx="778425" cy="5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0" y="3527825"/>
            <a:ext cx="107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Portfolio Components</a:t>
            </a:r>
            <a:endParaRPr sz="1200" dirty="0"/>
          </a:p>
        </p:txBody>
      </p:sp>
      <p:sp>
        <p:nvSpPr>
          <p:cNvPr id="117" name="Google Shape;117;p22" descr="Portfolio components are Components two through four.  "/>
          <p:cNvSpPr/>
          <p:nvPr/>
        </p:nvSpPr>
        <p:spPr>
          <a:xfrm>
            <a:off x="1076400" y="3188450"/>
            <a:ext cx="254400" cy="16182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21A5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Supporting Teachers through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Board Certification Process</a:t>
            </a:r>
            <a:r>
              <a:rPr lang="en"/>
              <a:t>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457200" y="1428231"/>
            <a:ext cx="8229600" cy="36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Teachers benefit from being supported through the National Board process, informally and formally.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Local support- </a:t>
            </a:r>
            <a:r>
              <a:rPr lang="en" sz="2000"/>
              <a:t>Districts such as LAUSD, SFUSD, Fresno, Long Beach, and Orange County, offer supports at a district/union level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Statewide support- </a:t>
            </a:r>
            <a:r>
              <a:rPr lang="en" sz="2000"/>
              <a:t>CTA offers a “Jumpstart” and Summer Intensive program, a BIPOC cohort, and a Community of Practice with weekly webinars, free to CTA members.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Open-to-all-</a:t>
            </a:r>
            <a:r>
              <a:rPr lang="en" sz="2000"/>
              <a:t> Stanford National Board Resource Center and UCLA Center X offer programs that can be both in-person and virtual.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National Board Impacts Teaching</a:t>
            </a:r>
            <a:endParaRPr b="1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91900" y="1023306"/>
            <a:ext cx="8229600" cy="36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Teachers who engage with the National Board standards report making specific changes to their instructional practice including: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Adjusting lesson plans to meet the needs of individual students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Gaining and/or deepening knowledge in content areas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Using data in new ways to assess student progress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Research Shows</a:t>
            </a:r>
            <a:endParaRPr b="1"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75350" y="885006"/>
            <a:ext cx="8229600" cy="366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Students of National Board Certified Teachers demonstrate additional learning and deeper learning. 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National Board Certified Teachers remain in the profession longer than their colleagues.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New teachers who are mentored by NBCTs exhibit improvement and generate additional student learning.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Targeted incentives in high-need schools can decrease turnover of NBCTs, increase the number of current teachers who become Board-certified, and encourage NBCTs to transfer into the schools.</a:t>
            </a:r>
            <a:endParaRPr sz="2200"/>
          </a:p>
        </p:txBody>
      </p:sp>
      <p:sp>
        <p:nvSpPr>
          <p:cNvPr id="137" name="Google Shape;137;p25"/>
          <p:cNvSpPr txBox="1"/>
          <p:nvPr/>
        </p:nvSpPr>
        <p:spPr>
          <a:xfrm>
            <a:off x="0" y="4598884"/>
            <a:ext cx="91440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AutoNum type="arabicPeriod"/>
            </a:pPr>
            <a:r>
              <a:rPr lang="en" sz="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Goldhaber, D., &amp; Anthony, E. (2007). Can teacher quality be effectively assessed? The Review of Economics and Statistics 89(1), 134-150.</a:t>
            </a:r>
            <a:endParaRPr sz="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AutoNum type="arabicPeriod"/>
            </a:pPr>
            <a:r>
              <a:rPr lang="en" sz="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Smith, T., Baker, W., Hattie, J., &amp; Bond, L. (2008). “A Validity Study of the Certification System of the National Board for Professional Teaching Standards” in Assessing Teachers for Professional Certification: The First Decade of the National Board for Professional Teaching Standards. Advances in Program Evaluation, Volume 11, 345-378.</a:t>
            </a:r>
            <a:endParaRPr sz="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AutoNum type="arabicPeriod"/>
            </a:pPr>
            <a:r>
              <a:rPr lang="en" sz="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Retaining SC Teachers Through National Board Certification (2020). Center for Educator Recruitment, Retention &amp; Advancement.</a:t>
            </a:r>
            <a:endParaRPr sz="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AutoNum type="arabicPeriod"/>
            </a:pPr>
            <a:r>
              <a:rPr lang="en" sz="80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Zhu, B., Gnedko-Berry, N., Borman, T., &amp; Manzeske, D. (2019). Effects of National Board Certified instructional leaders on classroom practice and student achievement of novice teachers: A study report developed for the National Board for Professional Teaching Standards. American Institutes for Research.</a:t>
            </a:r>
            <a:endParaRPr sz="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Helvetica Neue"/>
              <a:buAutoNum type="arabicPeriod"/>
            </a:pPr>
            <a:r>
              <a:rPr lang="en" sz="800" dirty="0">
                <a:solidFill>
                  <a:srgbClr val="59595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Cowan and Goldhaber (2018). </a:t>
            </a:r>
            <a:r>
              <a:rPr lang="en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Do bonuses affect teacher staffing and student achievement in high poverty schools? Evidence from an incentive for national board certified teachers in Washington State.</a:t>
            </a:r>
            <a:r>
              <a:rPr lang="en" sz="800" i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Economics of Education Review</a:t>
            </a:r>
            <a:r>
              <a:rPr lang="en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800" i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2018) 138–152</a:t>
            </a:r>
            <a:endParaRPr sz="80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6"/>
                </a:solidFill>
              </a:rPr>
              <a:t>California in 2020-21 vs. 2021-22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457200" y="721306"/>
            <a:ext cx="8229600" cy="366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number of teachers pursuing National Board Certification in California more than </a:t>
            </a:r>
            <a:r>
              <a:rPr lang="en" b="1">
                <a:solidFill>
                  <a:schemeClr val="accent6"/>
                </a:solidFill>
              </a:rPr>
              <a:t>tripled</a:t>
            </a:r>
            <a:endParaRPr b="1">
              <a:solidFill>
                <a:schemeClr val="accent6"/>
              </a:solidFill>
            </a:endParaRPr>
          </a:p>
          <a:p>
            <a:pPr marL="274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659 </a:t>
            </a:r>
            <a:r>
              <a:rPr lang="en" b="1">
                <a:solidFill>
                  <a:schemeClr val="accent6"/>
                </a:solidFill>
              </a:rPr>
              <a:t>→</a:t>
            </a:r>
            <a:r>
              <a:rPr lang="en"/>
              <a:t> 2,270</a:t>
            </a:r>
            <a:endParaRPr/>
          </a:p>
          <a:p>
            <a:pPr marL="2743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>
              <a:solidFill>
                <a:schemeClr val="accent6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"/>
              <a:t>The number of teachers of color pursuing National Board Certification </a:t>
            </a:r>
            <a:r>
              <a:rPr lang="en" b="1">
                <a:solidFill>
                  <a:schemeClr val="accent6"/>
                </a:solidFill>
              </a:rPr>
              <a:t>quadrupled </a:t>
            </a:r>
            <a:endParaRPr b="1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356 </a:t>
            </a:r>
            <a:r>
              <a:rPr lang="en" b="1">
                <a:solidFill>
                  <a:schemeClr val="accent6"/>
                </a:solidFill>
              </a:rPr>
              <a:t>→</a:t>
            </a:r>
            <a:r>
              <a:rPr lang="en"/>
              <a:t> 1,414</a:t>
            </a:r>
            <a:r>
              <a:rPr lang="en">
                <a:solidFill>
                  <a:schemeClr val="accent6"/>
                </a:solidFill>
              </a:rPr>
              <a:t>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"/>
              <a:t>The share of teachers in California pursuing NBC who are teachers of color </a:t>
            </a:r>
            <a:r>
              <a:rPr lang="en" b="1">
                <a:solidFill>
                  <a:schemeClr val="accent6"/>
                </a:solidFill>
              </a:rPr>
              <a:t>increased by 8%</a:t>
            </a:r>
            <a:endParaRPr b="1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54%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b="1">
                <a:solidFill>
                  <a:schemeClr val="accent6"/>
                </a:solidFill>
              </a:rPr>
              <a:t>→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62%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NBPTS Certification Incentive Program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57200" y="1138031"/>
            <a:ext cx="8229600" cy="366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2021 California state budget reestablished the National Board for Professional Teaching Standards (NBPTS) Certification Incentive Program 2021-26: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Incentive awards</a:t>
            </a:r>
            <a:r>
              <a:rPr lang="en" sz="2000"/>
              <a:t> to National Board Certified Teachers (NBCTs) who are assigned to teach in high-priority California public schools.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Subsidy awards</a:t>
            </a:r>
            <a:r>
              <a:rPr lang="en" sz="2000"/>
              <a:t> to teachers who have initiated the process of pursuing NBPTS certification when teaching in high-priority California public schools.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87800" cy="12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High-Priority Schools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57200" y="1189551"/>
            <a:ext cx="8229600" cy="31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California Assembly Bill 130 defines high-priority schools as a school with 55 percent or more of its unduplicated pupil count of students classified as an English learner or foster youth, or eligible for a free or reduced-price meal.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List of Eligible High-Priority Schools is located on our program website: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https://www.cde.ca.gov/pd/ps/nbptsprogram.asp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57200" y="172725"/>
            <a:ext cx="8159400" cy="130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California High Priority Schools by County</a:t>
            </a:r>
            <a:endParaRPr dirty="0"/>
          </a:p>
        </p:txBody>
      </p:sp>
      <p:pic>
        <p:nvPicPr>
          <p:cNvPr id="161" name="Google Shape;161;p29" descr="Number of HPS &#10;County &#10;Alameda County 189.&#10;Alpine County 1.&#10;Amador County 4.&#10;Butte County 60.&#10;Calaveras County 10.&#10;Colusa County 19.&#10;Contra Costa County 127.&#10;Del Norte County 14.&#10;El Dorado County 16.&#10;Fresno County 299.&#10;Glenn County 21.&#10;Humboldt County 57.&#10;Imperial County 67.&#10;Inyo County 18.&#10;Kern County 223. &#10;Kings County 55.&#10;Lake County 33.&#10;Lassen County 15.&#10;Los Angeles County 1,737.&#10;Madera County 57.&#10;Marin County 25.&#10;Mariposa County 9.&#10;Mendocino County 53.&#10;Merced County 101.&#10;Modoc County 9.&#10;Mono County 5.&#10;Monterey County 110.&#10;Napa County 24.&#10;Nevada County 11.&#10;Orange County 328. &#10;Placer County 11.&#10;Plumas County 7.&#10;Riverside County 414.&#10;Sacramento County 253.&#10;San Benito County 19.&#10;San Bernardino County 491.&#10;San Diego County 430.&#10;San Francisco County 80.&#10;San Joaquin County 179.&#10;San Luis Obispo 44.&#10;San Mateo County 63.&#10;Santa Barbara County 71.&#10;Santa Clara County 179.&#10;Santa Cruz County 41.&#10;Shasta County 63.&#10;Sierra County 1.&#10;Siskiyou County 28.&#10;Solano County 55.&#10;Sonoma County 77.&#10;Stanislaus County 159.&#10;Sutter County 32.&#10;Tehama County 33.&#10;Trinity County 15. &#10;Tulare County 169.&#10;Tuolumne County . &#10;Ventura County 111.&#10;Yolo County 37.&#10;Yuba County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038" y="1005626"/>
            <a:ext cx="5913874" cy="38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p Bar_Yellow">
  <a:themeElements>
    <a:clrScheme name="NPBTS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AD000"/>
      </a:accent1>
      <a:accent2>
        <a:srgbClr val="303E48"/>
      </a:accent2>
      <a:accent3>
        <a:srgbClr val="6A6C71"/>
      </a:accent3>
      <a:accent4>
        <a:srgbClr val="E98E8E"/>
      </a:accent4>
      <a:accent5>
        <a:srgbClr val="8E8EBC"/>
      </a:accent5>
      <a:accent6>
        <a:srgbClr val="21A5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NPBTS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AD000"/>
      </a:accent1>
      <a:accent2>
        <a:srgbClr val="303E48"/>
      </a:accent2>
      <a:accent3>
        <a:srgbClr val="6A6C71"/>
      </a:accent3>
      <a:accent4>
        <a:srgbClr val="E98E8E"/>
      </a:accent4>
      <a:accent5>
        <a:srgbClr val="8E8EBC"/>
      </a:accent5>
      <a:accent6>
        <a:srgbClr val="21A5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100aeb-1716-4f9b-8c19-4b31a6cfadcb">
      <UserInfo>
        <DisplayName/>
        <AccountId xsi:nil="true"/>
        <AccountType/>
      </UserInfo>
    </SharedWithUsers>
    <lcf76f155ced4ddcb4097134ff3c332f xmlns="578bbcf2-522a-4cc8-bbf0-991319812d5c">
      <Terms xmlns="http://schemas.microsoft.com/office/infopath/2007/PartnerControls"/>
    </lcf76f155ced4ddcb4097134ff3c332f>
    <TaxCatchAll xmlns="50100aeb-1716-4f9b-8c19-4b31a6cfadcb" xsi:nil="true"/>
  </documentManagement>
</p:properties>
</file>

<file path=customXml/itemProps1.xml><?xml version="1.0" encoding="utf-8"?>
<ds:datastoreItem xmlns:ds="http://schemas.openxmlformats.org/officeDocument/2006/customXml" ds:itemID="{97F3344F-CB21-461D-94E4-0F09383B2793}"/>
</file>

<file path=customXml/itemProps2.xml><?xml version="1.0" encoding="utf-8"?>
<ds:datastoreItem xmlns:ds="http://schemas.openxmlformats.org/officeDocument/2006/customXml" ds:itemID="{0E3E4FEA-F144-434C-9980-6951BCCFB1AD}"/>
</file>

<file path=customXml/itemProps3.xml><?xml version="1.0" encoding="utf-8"?>
<ds:datastoreItem xmlns:ds="http://schemas.openxmlformats.org/officeDocument/2006/customXml" ds:itemID="{CF507566-C54B-41E0-9A0B-35DE7FED5F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On-screen Show (16:10)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Noto Sans Symbols</vt:lpstr>
      <vt:lpstr>Helvetica Neue</vt:lpstr>
      <vt:lpstr>Arial</vt:lpstr>
      <vt:lpstr>Top Bar_Yellow</vt:lpstr>
      <vt:lpstr>Title Slides</vt:lpstr>
      <vt:lpstr>California National Board Certification Incentive Program</vt:lpstr>
      <vt:lpstr>The Certification Process </vt:lpstr>
      <vt:lpstr>Supporting Teachers through  the Board Certification Process </vt:lpstr>
      <vt:lpstr>National Board Impacts Teaching</vt:lpstr>
      <vt:lpstr>Research Shows</vt:lpstr>
      <vt:lpstr>California in 2020-21 vs. 2021-22</vt:lpstr>
      <vt:lpstr>CA NBPTS Certification Incentive Program</vt:lpstr>
      <vt:lpstr>High-Priority Schools </vt:lpstr>
      <vt:lpstr>California High Priority Schools by County</vt:lpstr>
      <vt:lpstr>2021-22 CA NBCT Certification Incentives </vt:lpstr>
      <vt:lpstr>2021-22 CA NBPTS Candidate Subsidies</vt:lpstr>
      <vt:lpstr>2022-23 Applications and Recruitment  </vt:lpstr>
      <vt:lpstr>You can help! 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2023-02-07T23:32:51Z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1204300</vt:r8>
  </property>
  <property fmtid="{D5CDD505-2E9C-101B-9397-08002B2CF9AE}" pid="3" name="MediaServiceImageTags">
    <vt:lpwstr/>
  </property>
  <property fmtid="{D5CDD505-2E9C-101B-9397-08002B2CF9AE}" pid="4" name="ContentTypeId">
    <vt:lpwstr>0x01010087617BC262157747938E17868A3CDBAD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