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1"/>
  </p:notesMasterIdLst>
  <p:sldIdLst>
    <p:sldId id="275" r:id="rId2"/>
    <p:sldId id="279" r:id="rId3"/>
    <p:sldId id="508" r:id="rId4"/>
    <p:sldId id="283" r:id="rId5"/>
    <p:sldId id="288" r:id="rId6"/>
    <p:sldId id="281" r:id="rId7"/>
    <p:sldId id="289" r:id="rId8"/>
    <p:sldId id="290" r:id="rId9"/>
    <p:sldId id="285" r:id="rId10"/>
    <p:sldId id="300" r:id="rId11"/>
    <p:sldId id="302" r:id="rId12"/>
    <p:sldId id="303" r:id="rId13"/>
    <p:sldId id="304" r:id="rId14"/>
    <p:sldId id="305" r:id="rId15"/>
    <p:sldId id="306" r:id="rId16"/>
    <p:sldId id="509" r:id="rId17"/>
    <p:sldId id="307" r:id="rId18"/>
    <p:sldId id="295" r:id="rId19"/>
    <p:sldId id="287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663"/>
    <a:srgbClr val="37668C"/>
    <a:srgbClr val="174E7B"/>
    <a:srgbClr val="31596F"/>
    <a:srgbClr val="31590B"/>
    <a:srgbClr val="D9E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08189-B332-4E97-B949-2438CA01E127}" v="5" dt="2023-02-03T21:25:41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6" autoAdjust="0"/>
  </p:normalViewPr>
  <p:slideViewPr>
    <p:cSldViewPr snapToGrid="0">
      <p:cViewPr varScale="1">
        <p:scale>
          <a:sx n="120" d="100"/>
          <a:sy n="120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1891E-FB78-4563-86A3-4BD9A979B7D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B844D-A421-4CB8-BBF2-C927AD522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4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endParaRPr lang="en-US" sz="1200" b="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5128D-62D6-47DE-A237-AAF281E5FD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268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B844D-A421-4CB8-BBF2-C927AD522D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89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B844D-A421-4CB8-BBF2-C927AD522D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10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B844D-A421-4CB8-BBF2-C927AD522D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29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B844D-A421-4CB8-BBF2-C927AD522D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94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B844D-A421-4CB8-BBF2-C927AD522D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9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B844D-A421-4CB8-BBF2-C927AD522D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29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B844D-A421-4CB8-BBF2-C927AD522D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2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B844D-A421-4CB8-BBF2-C927AD522D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0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B844D-A421-4CB8-BBF2-C927AD522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5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5128D-62D6-47DE-A237-AAF281E5FD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26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B844D-A421-4CB8-BBF2-C927AD522D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23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B844D-A421-4CB8-BBF2-C927AD522D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40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B844D-A421-4CB8-BBF2-C927AD522D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47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B844D-A421-4CB8-BBF2-C927AD522D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73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B844D-A421-4CB8-BBF2-C927AD522D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5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B844D-A421-4CB8-BBF2-C927AD522D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2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7058429" cy="291941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000" b="0" i="0" spc="-50" baseline="0">
                <a:solidFill>
                  <a:srgbClr val="1A376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sz="5000" b="1">
                <a:solidFill>
                  <a:srgbClr val="1A3763"/>
                </a:solidFill>
              </a:rPr>
              <a:t>Presentation Title</a:t>
            </a:r>
            <a:br>
              <a:rPr lang="en-US" sz="5000" b="1">
                <a:solidFill>
                  <a:srgbClr val="1A3763"/>
                </a:solidFill>
              </a:rPr>
            </a:br>
            <a:r>
              <a:rPr lang="en-US" sz="5000" b="1">
                <a:solidFill>
                  <a:srgbClr val="1A3763"/>
                </a:solidFill>
              </a:rPr>
              <a:t>(adjust size as needed)</a:t>
            </a:r>
            <a:br>
              <a:rPr lang="en-US" sz="5000" b="1">
                <a:solidFill>
                  <a:srgbClr val="1A3763"/>
                </a:solidFill>
              </a:rPr>
            </a:br>
            <a:r>
              <a:rPr lang="en-US" sz="5000" b="1">
                <a:solidFill>
                  <a:srgbClr val="1A3763"/>
                </a:solidFill>
              </a:rPr>
              <a:t>Title Slide – Heading Level 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4361689"/>
            <a:ext cx="10058400" cy="1889679"/>
          </a:xfrm>
        </p:spPr>
        <p:txBody>
          <a:bodyPr lIns="91440" rIns="91440">
            <a:normAutofit/>
          </a:bodyPr>
          <a:lstStyle>
            <a:lvl1pPr marL="0" indent="0" algn="l">
              <a:lnSpc>
                <a:spcPct val="100000"/>
              </a:lnSpc>
              <a:spcAft>
                <a:spcPts val="1200"/>
              </a:spcAft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>
                <a:solidFill>
                  <a:schemeClr val="tx1"/>
                </a:solidFill>
                <a:latin typeface="+mn-lt"/>
              </a:rPr>
              <a:t>Subtitle/ Presenter Names/ Date                                      (Font: Calibri, All Caps, minimum 24pt)                                  </a:t>
            </a:r>
            <a:r>
              <a:rPr lang="en-US"/>
              <a:t>Do not duplicate - the first slide serves as Heading Level 1.</a:t>
            </a:r>
          </a:p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61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99505"/>
            <a:ext cx="10058400" cy="1429786"/>
          </a:xfrm>
        </p:spPr>
        <p:txBody>
          <a:bodyPr/>
          <a:lstStyle>
            <a:lvl1pPr>
              <a:defRPr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1A3763"/>
                </a:solidFill>
              </a:rPr>
              <a:t>Slide Title Here (adjust size as needed)</a:t>
            </a:r>
            <a:br>
              <a:rPr lang="en-US">
                <a:solidFill>
                  <a:srgbClr val="1A3763"/>
                </a:solidFill>
              </a:rPr>
            </a:br>
            <a:r>
              <a:rPr lang="en-US"/>
              <a:t>Title &amp; Content Slide – Heading Level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74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BD892F-C1C8-4888-AFA4-24722CC19B2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97278" y="1845734"/>
            <a:ext cx="10058400" cy="4023360"/>
          </a:xfrm>
        </p:spPr>
        <p:txBody>
          <a:bodyPr/>
          <a:lstStyle>
            <a:lvl1pPr marL="18288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/>
            </a:lvl3pPr>
            <a:lvl4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600"/>
            </a:lvl4pPr>
            <a:lvl5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lvl5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Bullet Text Here (minimum 24pt font size)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17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Section Header - H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California Commission on Teacher Credentialing seal">
            <a:extLst>
              <a:ext uri="{FF2B5EF4-FFF2-40B4-BE49-F238E27FC236}">
                <a16:creationId xmlns:a16="http://schemas.microsoft.com/office/drawing/2014/main" id="{6DFFA342-F737-466A-8C27-0F316FD69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" y="5281466"/>
            <a:ext cx="950976" cy="9509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1A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207820"/>
            <a:ext cx="10058400" cy="1429784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800" b="0">
                <a:solidFill>
                  <a:srgbClr val="1A376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>
                <a:solidFill>
                  <a:srgbClr val="1A3763"/>
                </a:solidFill>
              </a:rPr>
            </a:br>
            <a:r>
              <a:rPr lang="en-US">
                <a:solidFill>
                  <a:srgbClr val="1A3763"/>
                </a:solidFill>
              </a:rPr>
              <a:t>Slide Title Here (adjust size as needed)</a:t>
            </a:r>
            <a:br>
              <a:rPr lang="en-US">
                <a:solidFill>
                  <a:srgbClr val="1A3763"/>
                </a:solidFill>
              </a:rPr>
            </a:br>
            <a:r>
              <a:rPr lang="en-US"/>
              <a:t>Section Header Slide – Heading Level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0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/>
          </a:p>
        </p:txBody>
      </p:sp>
      <p:cxnSp>
        <p:nvCxnSpPr>
          <p:cNvPr id="9" name="Straight Connector 8"/>
          <p:cNvCxnSpPr/>
          <p:nvPr/>
        </p:nvCxnSpPr>
        <p:spPr>
          <a:xfrm>
            <a:off x="1199345" y="1733226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99B559-53A7-46EB-90A5-FA9ABFE6A4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97278" y="1845734"/>
            <a:ext cx="10058400" cy="4023360"/>
          </a:xfrm>
        </p:spPr>
        <p:txBody>
          <a:bodyPr/>
          <a:lstStyle>
            <a:lvl1pPr marL="18288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/>
            </a:lvl3pPr>
            <a:lvl4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600"/>
            </a:lvl4pPr>
            <a:lvl5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lvl5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Bullet Text Here (minimum 24pt font size)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44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1A3763"/>
                </a:solidFill>
              </a:defRPr>
            </a:lvl1pPr>
          </a:lstStyle>
          <a:p>
            <a:r>
              <a:rPr lang="en-US"/>
              <a:t>Two Content Slide – Heading Level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buClrTx/>
              <a:defRPr sz="2000"/>
            </a:lvl2pPr>
            <a:lvl3pPr>
              <a:lnSpc>
                <a:spcPct val="100000"/>
              </a:lnSpc>
              <a:buClrTx/>
              <a:defRPr sz="1800"/>
            </a:lvl3pPr>
            <a:lvl4pPr>
              <a:lnSpc>
                <a:spcPct val="100000"/>
              </a:lnSpc>
              <a:buClrTx/>
              <a:defRPr sz="1600"/>
            </a:lvl4pPr>
            <a:lvl5pPr>
              <a:lnSpc>
                <a:spcPct val="100000"/>
              </a:lnSpc>
              <a:buClrTx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/>
              <a:t>Content #1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buClrTx/>
              <a:defRPr sz="2000"/>
            </a:lvl2pPr>
            <a:lvl3pPr>
              <a:lnSpc>
                <a:spcPct val="100000"/>
              </a:lnSpc>
              <a:buClrTx/>
              <a:defRPr sz="1800"/>
            </a:lvl3pPr>
            <a:lvl4pPr>
              <a:lnSpc>
                <a:spcPct val="100000"/>
              </a:lnSpc>
              <a:buClrTx/>
              <a:defRPr sz="1600"/>
            </a:lvl4pPr>
            <a:lvl5pPr>
              <a:lnSpc>
                <a:spcPct val="100000"/>
              </a:lnSpc>
              <a:buClrTx/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Content #2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8480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5810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1A3763"/>
                </a:solidFill>
              </a:defRPr>
            </a:lvl1pPr>
          </a:lstStyle>
          <a:p>
            <a:r>
              <a:rPr lang="en-US"/>
              <a:t>Two Content Slide (Comparison) Heading Level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CONTENT #1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2pPr>
              <a:lnSpc>
                <a:spcPct val="100000"/>
              </a:lnSpc>
              <a:buClrTx/>
              <a:defRPr/>
            </a:lvl2pPr>
            <a:lvl3pPr>
              <a:lnSpc>
                <a:spcPct val="100000"/>
              </a:lnSpc>
              <a:buClrTx/>
              <a:defRPr sz="1600"/>
            </a:lvl3pPr>
            <a:lvl4pPr>
              <a:lnSpc>
                <a:spcPct val="100000"/>
              </a:lnSpc>
              <a:buClrTx/>
              <a:defRPr/>
            </a:lvl4pPr>
            <a:lvl5pPr>
              <a:buClrTx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Content #2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2pPr>
              <a:lnSpc>
                <a:spcPct val="100000"/>
              </a:lnSpc>
              <a:buClrTx/>
              <a:defRPr/>
            </a:lvl2pPr>
            <a:lvl3pPr>
              <a:lnSpc>
                <a:spcPct val="100000"/>
              </a:lnSpc>
              <a:buClrTx/>
              <a:defRPr sz="1600"/>
            </a:lvl3pPr>
            <a:lvl4pPr>
              <a:lnSpc>
                <a:spcPct val="100000"/>
              </a:lnSpc>
              <a:buClrTx/>
              <a:defRPr/>
            </a:lvl4pPr>
            <a:lvl5pPr>
              <a:buClrTx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98480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7849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A3763"/>
                </a:solidFill>
              </a:defRPr>
            </a:lvl1pPr>
          </a:lstStyle>
          <a:p>
            <a:r>
              <a:rPr lang="en-US"/>
              <a:t>Title Only Slide (adjust size as needed)</a:t>
            </a:r>
            <a:br>
              <a:rPr lang="en-US"/>
            </a:br>
            <a:r>
              <a:rPr lang="en-US"/>
              <a:t>Heading Level 2 – no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98482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4849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Heading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1A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1A376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98482" y="6459785"/>
            <a:ext cx="1312025" cy="365125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algn="r"/>
            <a:fld id="{8CF074CD-934D-404A-ACFA-C89B8DACAFC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1A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rgbClr val="FAAC35"/>
                </a:solidFill>
              </a:defRPr>
            </a:lvl1pPr>
          </a:lstStyle>
          <a:p>
            <a:r>
              <a:rPr lang="en-US"/>
              <a:t>Content with Caption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8482" y="6459785"/>
            <a:ext cx="1312025" cy="365125"/>
          </a:xfrm>
        </p:spPr>
        <p:txBody>
          <a:bodyPr/>
          <a:lstStyle>
            <a:lvl1pPr>
              <a:defRPr sz="2400">
                <a:solidFill>
                  <a:srgbClr val="1A3763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>
              <a:solidFill>
                <a:srgbClr val="1A3763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76E3E5-7638-44A1-9797-60761A72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buClrTx/>
              <a:defRPr sz="2000"/>
            </a:lvl2pPr>
            <a:lvl3pPr>
              <a:lnSpc>
                <a:spcPct val="100000"/>
              </a:lnSpc>
              <a:buClrTx/>
              <a:defRPr sz="1800"/>
            </a:lvl3pPr>
            <a:lvl4pPr>
              <a:lnSpc>
                <a:spcPct val="100000"/>
              </a:lnSpc>
              <a:buClrTx/>
              <a:defRPr sz="1600"/>
            </a:lvl4pPr>
            <a:lvl5pPr>
              <a:lnSpc>
                <a:spcPct val="100000"/>
              </a:lnSpc>
              <a:buClrTx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47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 -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1A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4800" b="0">
                <a:solidFill>
                  <a:srgbClr val="FAAC35"/>
                </a:solidFill>
              </a:defRPr>
            </a:lvl1pPr>
          </a:lstStyle>
          <a:p>
            <a:r>
              <a:rPr lang="en-US"/>
              <a:t>Picture with Caption – Heading Level 2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B6D8F2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0167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0469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B977DAF-E1B2-4B82-A24A-C3842BD94D48}"/>
              </a:ext>
            </a:extLst>
          </p:cNvPr>
          <p:cNvPicPr/>
          <p:nvPr userDrawn="1"/>
        </p:nvPicPr>
        <p:blipFill>
          <a:blip r:embed="rId11">
            <a:alphaModFix amt="76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9" y="5276590"/>
            <a:ext cx="951182" cy="951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27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u="none" kern="1200" spc="-50" baseline="0">
          <a:solidFill>
            <a:srgbClr val="1A3763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Calibri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Calibri" pitchFamily="34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ifornia Commission on Teacher Credentialing seal">
            <a:extLst>
              <a:ext uri="{FF2B5EF4-FFF2-40B4-BE49-F238E27FC236}">
                <a16:creationId xmlns:a16="http://schemas.microsoft.com/office/drawing/2014/main" id="{325C0A9C-9CE8-40ED-A977-8F459496F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13" y="237735"/>
            <a:ext cx="4022725" cy="4022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6DF1BD-0EBD-4ADD-829F-F6C8995A7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to the Legislature on Credentialing Related to Educator Assignment Monitoring Pursuant to Assembly Bill 1219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81AC7-0AD9-4D7A-B36B-46984C16B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361689"/>
            <a:ext cx="10095328" cy="1889679"/>
          </a:xfrm>
        </p:spPr>
        <p:txBody>
          <a:bodyPr/>
          <a:lstStyle/>
          <a:p>
            <a:r>
              <a:rPr lang="en-US" dirty="0"/>
              <a:t>Presented By: </a:t>
            </a:r>
            <a:br>
              <a:rPr lang="en-US" dirty="0"/>
            </a:br>
            <a:r>
              <a:rPr lang="en-US" dirty="0"/>
              <a:t>Ann Harris</a:t>
            </a:r>
            <a:br>
              <a:rPr lang="en-US" dirty="0"/>
            </a:br>
            <a:r>
              <a:rPr lang="en-US" dirty="0"/>
              <a:t>Assignment program manager, Certification division</a:t>
            </a:r>
          </a:p>
        </p:txBody>
      </p:sp>
    </p:spTree>
    <p:extLst>
      <p:ext uri="{BB962C8B-B14F-4D97-AF65-F5344CB8AC3E}">
        <p14:creationId xmlns:p14="http://schemas.microsoft.com/office/powerpoint/2010/main" val="291700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46C9F-2F34-B372-E29E-E4BE041F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216483" cy="1450757"/>
          </a:xfrm>
        </p:spPr>
        <p:txBody>
          <a:bodyPr>
            <a:normAutofit/>
          </a:bodyPr>
          <a:lstStyle/>
          <a:p>
            <a:r>
              <a:rPr lang="en-US" sz="3700"/>
              <a:t>2020-21 Statewide Monitoring Results:</a:t>
            </a:r>
            <a:br>
              <a:rPr lang="en-US" sz="3700"/>
            </a:br>
            <a:r>
              <a:rPr lang="en-US" sz="3700"/>
              <a:t>General Education Misassignments by Content</a:t>
            </a:r>
          </a:p>
        </p:txBody>
      </p:sp>
      <p:pic>
        <p:nvPicPr>
          <p:cNvPr id="7" name="Picture 6" descr="Top 6 General Education Misassignments by Content: Elective: 18%; Sciences: 11.8%; English: 11.6%; Physical Education: 11.4%; Mathematics: 11%; Social Science: 9.7%">
            <a:extLst>
              <a:ext uri="{FF2B5EF4-FFF2-40B4-BE49-F238E27FC236}">
                <a16:creationId xmlns:a16="http://schemas.microsoft.com/office/drawing/2014/main" id="{CD6A8780-329D-5DE6-6160-B8EA8D56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18" y="1845734"/>
            <a:ext cx="9229725" cy="44672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2D86B-B54D-10C5-9F0E-80E19DA7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pPr/>
              <a:t>10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7457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7146-A1E3-9D88-59EA-6289C4A2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232231"/>
          </a:xfrm>
        </p:spPr>
        <p:txBody>
          <a:bodyPr>
            <a:normAutofit/>
          </a:bodyPr>
          <a:lstStyle/>
          <a:p>
            <a:r>
              <a:rPr lang="en-US" sz="3700"/>
              <a:t>2020-21 Statewide Monitoring Results:</a:t>
            </a:r>
            <a:br>
              <a:rPr lang="en-US" sz="3700"/>
            </a:br>
            <a:r>
              <a:rPr lang="en-US" sz="3700"/>
              <a:t>CTE Misassignments by Industry Sector</a:t>
            </a:r>
          </a:p>
        </p:txBody>
      </p:sp>
      <p:pic>
        <p:nvPicPr>
          <p:cNvPr id="11" name="Content Placeholder 10" descr="Top 5 CTE Misassignments by Industry Sector: &quot;Arts, Media, and Entertainment&quot;: 2,309 Courses, 29.32% of total; &quot;Health Science and Medical Technology&quot;: 1,055 courses, 13.4% of total; &quot;Information and Communication Technology&quot;: 640 courses, 8.13% of total; &quot;Engineering and Architecture&quot;: 560 courses, 7.11% of total; &quot;Public Service&quot;: 514 courses, 6.53% of total.">
            <a:extLst>
              <a:ext uri="{FF2B5EF4-FFF2-40B4-BE49-F238E27FC236}">
                <a16:creationId xmlns:a16="http://schemas.microsoft.com/office/drawing/2014/main" id="{0D3C6C66-3927-E866-EE8B-8D64F39089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94765" y="1721219"/>
            <a:ext cx="6032257" cy="453618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0E1AD-9AD8-4DC2-269B-61676FE8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pPr/>
              <a:t>11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6805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B197-7D12-024E-9DFB-E85BDE64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8244"/>
          </a:xfrm>
        </p:spPr>
        <p:txBody>
          <a:bodyPr>
            <a:normAutofit/>
          </a:bodyPr>
          <a:lstStyle/>
          <a:p>
            <a:r>
              <a:rPr lang="en-US" sz="3700"/>
              <a:t>2020-21 Statewide Monitoring Results:</a:t>
            </a:r>
            <a:br>
              <a:rPr lang="en-US" sz="3700"/>
            </a:br>
            <a:r>
              <a:rPr lang="en-US" sz="3700"/>
              <a:t>Special Education Misassignments by Disability Area</a:t>
            </a:r>
          </a:p>
        </p:txBody>
      </p:sp>
      <p:pic>
        <p:nvPicPr>
          <p:cNvPr id="7" name="Picture 6" descr="Special Education Misassignments by Disability Area, Top 5: &quot;Autism&quot;: 567 Misassignments, 17.5% of total. &quot;Orthopedic Impairment&quot;: 473 Misassignments, 14.6% of total. &quot;Speech or Language Impairment&quot;: 389 Misassignments, 12% of total. &quot;Other Health Impairment&quot;: 369 Misassignments, 11.4% of total. &quot;Specific Learning Disability&quot;: 326 Misassignments, 10.1% of total.">
            <a:extLst>
              <a:ext uri="{FF2B5EF4-FFF2-40B4-BE49-F238E27FC236}">
                <a16:creationId xmlns:a16="http://schemas.microsoft.com/office/drawing/2014/main" id="{F29A3C59-CE8B-A635-517B-02D51E2C6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688" y="1301859"/>
            <a:ext cx="6220875" cy="50364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CBB1A-6ABD-291B-9672-8CEC7041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pPr/>
              <a:t>12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7005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DD3F-D69C-4585-FCB2-9848DD36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/>
              <a:t>2020-21 Statewide Monitoring Results:</a:t>
            </a:r>
            <a:br>
              <a:rPr lang="en-US" sz="3700"/>
            </a:br>
            <a:r>
              <a:rPr lang="en-US" sz="3700"/>
              <a:t>Top Alternative Special Education Placements</a:t>
            </a:r>
          </a:p>
        </p:txBody>
      </p:sp>
      <p:pic>
        <p:nvPicPr>
          <p:cNvPr id="7" name="Content Placeholder 6" descr="Top Alternative Special Education Placements: Speech or Language Impairment: 34.2%; Orthopedic Impairment: 18%; Other Health Impairment: 12.2%; Hard of Hearing: 10.7%; Autism: 7.6%; Specific Learning Disability: 7.2%; Traumatic Brain Injury: 5.1%; Visual Impairment: 5%">
            <a:extLst>
              <a:ext uri="{FF2B5EF4-FFF2-40B4-BE49-F238E27FC236}">
                <a16:creationId xmlns:a16="http://schemas.microsoft.com/office/drawing/2014/main" id="{A55EDD18-BC63-6001-2403-F25DBCEE80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5353" y="2553177"/>
            <a:ext cx="11565152" cy="256746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2218F-A3D1-D802-8622-3C0A41F3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pPr/>
              <a:t>13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4214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DF32-19FD-67DE-FBB1-94247910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/>
              <a:t>2020-21 Statewide Monitoring Results:</a:t>
            </a:r>
            <a:br>
              <a:rPr lang="en-US" sz="3700"/>
            </a:br>
            <a:r>
              <a:rPr lang="en-US" sz="3700"/>
              <a:t>English Learner Services Misassignments</a:t>
            </a:r>
          </a:p>
        </p:txBody>
      </p:sp>
      <p:pic>
        <p:nvPicPr>
          <p:cNvPr id="7" name="Content Placeholder 6" descr="English Learner Services Misassignments: Integrated and Designated ELD: 46.9%; Integrated ELD: 24.2%; Departmentalized ELD: 13.2%; Bilingual Spanish: 7.9%; Other English Learner Services: 4.8%; Designated ELD: 2.4%; Bilingual Mandarin: .5%">
            <a:extLst>
              <a:ext uri="{FF2B5EF4-FFF2-40B4-BE49-F238E27FC236}">
                <a16:creationId xmlns:a16="http://schemas.microsoft.com/office/drawing/2014/main" id="{E153DC26-E27C-2F74-F411-14A5AE171B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8814" y="2332313"/>
            <a:ext cx="11934372" cy="272052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E3F3F-ACF4-F77D-B41B-09F9B1F5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pPr/>
              <a:t>14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5383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2C6D-40FB-2822-CD7F-51F9A213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/>
              <a:t>2020-21 Statewide Monitoring Results:</a:t>
            </a:r>
            <a:br>
              <a:rPr lang="en-US" sz="3700"/>
            </a:br>
            <a:r>
              <a:rPr lang="en-US" sz="3700" dirty="0"/>
              <a:t>Services</a:t>
            </a:r>
            <a:r>
              <a:rPr lang="en-US" sz="3700"/>
              <a:t> Misassignments</a:t>
            </a:r>
          </a:p>
        </p:txBody>
      </p:sp>
      <p:pic>
        <p:nvPicPr>
          <p:cNvPr id="7" name="Picture 6" descr="Services Misassignments: Other: 38.6%; Admin Services: 26.7%; Pupil-Personnel Services: 11.7%; Program Coordinator: 5.9%; Speech-language Pathology: 5.6%; Services: 5.5%; Staff Developer: 4.4%; Health Services: 1.3%; Clinical Rehabilitative Services: .3%">
            <a:extLst>
              <a:ext uri="{FF2B5EF4-FFF2-40B4-BE49-F238E27FC236}">
                <a16:creationId xmlns:a16="http://schemas.microsoft.com/office/drawing/2014/main" id="{6186B08F-71F7-19B3-152C-F2D4BACCE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14" y="2379905"/>
            <a:ext cx="10917572" cy="31058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5B358-2B78-A3A3-73DB-26D27465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pPr/>
              <a:t>15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88454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0C80-61E6-CFCB-ECDC-2A1375F7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2020-21 Statewide Monitoring Results:</a:t>
            </a:r>
            <a:br>
              <a:rPr lang="en-US" dirty="0"/>
            </a:br>
            <a:r>
              <a:rPr lang="en-US" dirty="0"/>
              <a:t>Local Assignment Options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C2E041-F887-D365-BF2D-C7C38E8AF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4769" y="2168427"/>
            <a:ext cx="3606325" cy="3629443"/>
          </a:xfrm>
        </p:spPr>
      </p:pic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CDE3A5D4-49BE-C57E-202A-042158F8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369169" y="-254926"/>
            <a:ext cx="2569356" cy="6844387"/>
          </a:xfrm>
          <a:prstGeom prst="wedgeRectCallout">
            <a:avLst>
              <a:gd name="adj1" fmla="val -18298"/>
              <a:gd name="adj2" fmla="val 58802"/>
            </a:avLst>
          </a:prstGeom>
          <a:solidFill>
            <a:srgbClr val="1836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244CA9-DBE5-D766-61AB-060551F87D93}"/>
              </a:ext>
            </a:extLst>
          </p:cNvPr>
          <p:cNvSpPr txBox="1"/>
          <p:nvPr/>
        </p:nvSpPr>
        <p:spPr>
          <a:xfrm>
            <a:off x="5999215" y="2042924"/>
            <a:ext cx="574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Top 4 Most Used Local Assignment Options</a:t>
            </a:r>
          </a:p>
        </p:txBody>
      </p:sp>
      <p:pic>
        <p:nvPicPr>
          <p:cNvPr id="15" name="Picture 14" descr="Top 4 Most Used Local Assignment Options: EC 44865 (Alternative Settings): 108,073 Educators, 168,457 Courses; EC 76004 (Dual/Concurrent Enrollment): 5,220 Educators, 6,091 Courses; T5 80020.4 (Staff Development): 2,553 Educators, 2,556 Courses; EC 44258.7(c)(d) (Departmentalized) : 1,097 Educators, 2,515 Courses.">
            <a:extLst>
              <a:ext uri="{FF2B5EF4-FFF2-40B4-BE49-F238E27FC236}">
                <a16:creationId xmlns:a16="http://schemas.microsoft.com/office/drawing/2014/main" id="{975B3D80-A13F-E044-39AD-7077E7979A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817" y="2576305"/>
            <a:ext cx="6729363" cy="16604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7D9A1A-C2C0-A747-3147-CFD0FE24B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4578" y="2892202"/>
            <a:ext cx="255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(Alternative Settings)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65BD4-22CC-1366-6FA7-10BDB9DC6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0344" y="3201390"/>
            <a:ext cx="301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(Dual/Concurrent Enrollment)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C8333-063A-B604-BA90-5CB09ACFC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6472" y="3531990"/>
            <a:ext cx="255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(Staff Development)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EF6F0-3BDA-A4AA-0FB2-9140145BA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83222" y="3864143"/>
            <a:ext cx="206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(Departmentalized)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048B7-18B4-4679-8B56-3DA0C2DE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pPr/>
              <a:t>16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615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8B61-B0C3-8988-8060-75642C8E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18202" cy="1450757"/>
          </a:xfrm>
        </p:spPr>
        <p:txBody>
          <a:bodyPr>
            <a:normAutofit/>
          </a:bodyPr>
          <a:lstStyle/>
          <a:p>
            <a:r>
              <a:rPr lang="en-US" sz="3700"/>
              <a:t>2020-21 Statewide Monitoring Results: Local Assignment </a:t>
            </a:r>
            <a:r>
              <a:rPr lang="en-US" sz="3700" dirty="0"/>
              <a:t>Option </a:t>
            </a:r>
            <a:r>
              <a:rPr lang="en-US" sz="3700"/>
              <a:t>Usage Across General Education Subjects</a:t>
            </a:r>
          </a:p>
        </p:txBody>
      </p:sp>
      <p:pic>
        <p:nvPicPr>
          <p:cNvPr id="7" name="Picture 6" descr="Local Assignment Option Usage in General Education Subjects: Top 5: Social Science: 17.3%; English: 16.6%; Mathematics: 15.8%; Sciences: 13.3%; Physical Education: 11.5%.">
            <a:extLst>
              <a:ext uri="{FF2B5EF4-FFF2-40B4-BE49-F238E27FC236}">
                <a16:creationId xmlns:a16="http://schemas.microsoft.com/office/drawing/2014/main" id="{48E325B3-2418-006B-BFFC-DB4D9193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916" y="1721861"/>
            <a:ext cx="9086447" cy="459588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AB856-62E6-FEAC-9869-A4DD48A7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pPr/>
              <a:t>17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51254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F13D-E67D-6EBD-BC94-D0AEBAD3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Limitations and Considerations for Further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71B4A-E6B5-23BB-5327-9C30221C9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10254663" cy="402336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Uniformity in statutory definitions for teacher data collection and reporting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Collect additional data within CalSAAS related to CALPADS reporting errors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Ability to disaggregate assignments when determining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Improve monitoring timeline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CALPADS reporting requirement improvements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E7C03-51A8-29F2-01C2-B8AAA2CB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pPr/>
              <a:t>18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12158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CE2E-DF20-4704-AEC8-5D508485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DBBB6-63A0-457A-BE0A-943F03AA1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10058399" cy="4395578"/>
          </a:xfrm>
        </p:spPr>
        <p:txBody>
          <a:bodyPr>
            <a:normAutofit fontScale="92500"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Since the passage of AB 1219 and the creation of CalSAAS: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Annual assignment monitoring providing for timely and transparent 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Increased Statewide user participation in assignment monitoring process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System improvements implemented to increase accuracy and efficiency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Commission will launch data dashboards in coming weeks to publicly display assignment data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Recommended Action: That the Commission approve the </a:t>
            </a:r>
            <a:r>
              <a:rPr lang="en-US" sz="2800"/>
              <a:t>Assembly Bill </a:t>
            </a:r>
            <a:r>
              <a:rPr lang="en-US" sz="2800" dirty="0"/>
              <a:t>1219 Report for transmittal to the Legislature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16EC1-59B7-42F3-BD0F-CF6C3A25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074CD-934D-404A-ACFA-C89B8DACAFC4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81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CE2E-DF20-4704-AEC8-5D508485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96228"/>
            <a:ext cx="10058400" cy="1450757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DBBB6-63A0-457A-BE0A-943F03AA1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6" y="1778358"/>
            <a:ext cx="10058399" cy="89746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/>
              <a:t>Assignment Monitoring Program ensures that educators hold the appropriate credential(s) for their assignments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graphicFrame>
        <p:nvGraphicFramePr>
          <p:cNvPr id="6" name="Table 6" descr="Prior to AB 1219: Monitoring of certificated educator assignments conducted on a 4-year cycle. Paper-based monitoring. After Passage of AB 1219: Monitoring of certificated educator assignments conducted annually. Creation and implementation of an assignment monitoring system.">
            <a:extLst>
              <a:ext uri="{FF2B5EF4-FFF2-40B4-BE49-F238E27FC236}">
                <a16:creationId xmlns:a16="http://schemas.microsoft.com/office/drawing/2014/main" id="{94B6F3AD-10CA-DD9C-7692-6F4C01C80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79284"/>
              </p:ext>
            </p:extLst>
          </p:nvPr>
        </p:nvGraphicFramePr>
        <p:xfrm>
          <a:off x="1097276" y="2588260"/>
          <a:ext cx="10058398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199">
                  <a:extLst>
                    <a:ext uri="{9D8B030D-6E8A-4147-A177-3AD203B41FA5}">
                      <a16:colId xmlns:a16="http://schemas.microsoft.com/office/drawing/2014/main" val="28107140"/>
                    </a:ext>
                  </a:extLst>
                </a:gridCol>
                <a:gridCol w="5029199">
                  <a:extLst>
                    <a:ext uri="{9D8B030D-6E8A-4147-A177-3AD203B41FA5}">
                      <a16:colId xmlns:a16="http://schemas.microsoft.com/office/drawing/2014/main" val="4148666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Prior to AB 1219:</a:t>
                      </a:r>
                    </a:p>
                  </a:txBody>
                  <a:tcPr>
                    <a:solidFill>
                      <a:srgbClr val="1836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After Passage of AB 1219:</a:t>
                      </a:r>
                    </a:p>
                  </a:txBody>
                  <a:tcPr>
                    <a:solidFill>
                      <a:srgbClr val="1836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28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Monitoring of certificated educator assignments conducted on a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4-year cycle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“Paper-based” monitoring</a:t>
                      </a:r>
                    </a:p>
                  </a:txBody>
                  <a:tcPr>
                    <a:solidFill>
                      <a:srgbClr val="37668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Monitoring of certificated educator assignments conducted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annually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Creation and implementation of an assignment monitoring system</a:t>
                      </a:r>
                    </a:p>
                  </a:txBody>
                  <a:tcPr>
                    <a:solidFill>
                      <a:srgbClr val="376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3634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701812-9266-CEF7-A8CA-0367D3678445}"/>
              </a:ext>
            </a:extLst>
          </p:cNvPr>
          <p:cNvSpPr txBox="1"/>
          <p:nvPr/>
        </p:nvSpPr>
        <p:spPr>
          <a:xfrm>
            <a:off x="1097276" y="4295140"/>
            <a:ext cx="10058398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/>
              <a:t>Education Code 44258.9(k) requires the Commission to report to the Legislature, by December 1, 2022:</a:t>
            </a:r>
          </a:p>
          <a:p>
            <a:pPr marL="384048" marR="0" lvl="1" indent="-18288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/>
              <a:t>Details on the development of the California Statewide Assignment Accountability System (CalSAAS)</a:t>
            </a:r>
          </a:p>
          <a:p>
            <a:pPr marL="384048" marR="0" lvl="1" indent="-18288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/>
              <a:t>Results of assignment monitoring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16EC1-59B7-42F3-BD0F-CF6C3A25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074CD-934D-404A-ACFA-C89B8DACAFC4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5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86A3-8D41-4324-8176-42234709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01" y="2356414"/>
            <a:ext cx="2975213" cy="2145172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CalSAAS Timeline</a:t>
            </a:r>
          </a:p>
        </p:txBody>
      </p:sp>
      <p:pic>
        <p:nvPicPr>
          <p:cNvPr id="13" name="Picture 12" descr="2017: State Board of Education approves ESSA state plan. 2018: SB 840 mandates annual monitoring. 2019: AB 1219 provides monitoring framework; AB 1505 aligns charter school assignment requirements. 2020: CalSAAS launches (non-consequential year). 2021: CalSAAS first consequential monitoring cycle. 2022: CDE Teacher Assignment Monitoring Outcomes (TAMO).">
            <a:extLst>
              <a:ext uri="{FF2B5EF4-FFF2-40B4-BE49-F238E27FC236}">
                <a16:creationId xmlns:a16="http://schemas.microsoft.com/office/drawing/2014/main" id="{B6D8AA4A-A054-DEC1-7EFC-78CBDA9AC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656" y="116112"/>
            <a:ext cx="4190020" cy="66539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44576-BEFA-468F-93AA-2937C81D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A37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A37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5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CE2E-DF20-4704-AEC8-5D508485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California Statewide Assignment Accountability System (CalSAAS)</a:t>
            </a:r>
          </a:p>
        </p:txBody>
      </p:sp>
      <p:pic>
        <p:nvPicPr>
          <p:cNvPr id="6" name="Content Placeholder 5" descr="Data System: Compares CDE educator class assignment data with CTC educator credential data, based on educator's SEID. System Outputs: Exceptions. All actions captured within the data system: LEA reviews exception and provides determination. Monitoring Authority reviews determination and verifies or investigates. CTC collects assignment information for reporting.">
            <a:extLst>
              <a:ext uri="{FF2B5EF4-FFF2-40B4-BE49-F238E27FC236}">
                <a16:creationId xmlns:a16="http://schemas.microsoft.com/office/drawing/2014/main" id="{9B98490C-3A82-054D-5442-2A1C92729B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4450" y="2269031"/>
            <a:ext cx="11388962" cy="284482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16EC1-59B7-42F3-BD0F-CF6C3A25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074CD-934D-404A-ACFA-C89B8DACAFC4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42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CE2E-DF20-4704-AEC8-5D508485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2019-20 Nonconsequential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DBBB6-63A0-457A-BE0A-943F03AA1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7" y="1737360"/>
            <a:ext cx="10058399" cy="513392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/>
              <a:t>2019-20 Monitoring Timeline: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ClrTx/>
              <a:buNone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8" name="Picture 7" descr="2019-20 Monitoring Timeline: 2019-20 School Year: 7/30-2019-6/29/2020. Fall 2 Census Date: 10/2/2019. CTC Receives Data from CDE in July, during the 2020-21 School Year. 90 Day AM Period: 10/1/2020-1/1/2021, during 2020-21 school year.">
            <a:extLst>
              <a:ext uri="{FF2B5EF4-FFF2-40B4-BE49-F238E27FC236}">
                <a16:creationId xmlns:a16="http://schemas.microsoft.com/office/drawing/2014/main" id="{B3E29015-7483-39AB-43AC-E44CB9B1B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93" y="2250752"/>
            <a:ext cx="10706565" cy="195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BC2B22-BBA9-2ADA-EF75-8DBB94907E16}"/>
              </a:ext>
            </a:extLst>
          </p:cNvPr>
          <p:cNvSpPr txBox="1"/>
          <p:nvPr/>
        </p:nvSpPr>
        <p:spPr>
          <a:xfrm>
            <a:off x="1036320" y="4203741"/>
            <a:ext cx="10119360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Approximately 90% of all exceptions in the system were addressed by users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“CALPADS Error” was the most user selected determination- instances in which LEAs indicated that their reporting in CALPADS was incorrect and did not align with the assignment as it existed in the classroom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16EC1-59B7-42F3-BD0F-CF6C3A25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074CD-934D-404A-ACFA-C89B8DACAFC4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1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CE2E-DF20-4704-AEC8-5D508485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2020-21 Initial Consequential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DBBB6-63A0-457A-BE0A-943F03AA1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7" y="1737360"/>
            <a:ext cx="10913228" cy="559821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/>
              <a:t>2020-21 Monitoring Timeline: Included elective pre-monitoring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5" descr="2020-21 Monitoring Timeline: 2020-21 School Year: 7/30/2020-6/29/2021. Fall 2 Census Date: 10/7/2020. CTC Receives Data around May. CalSAAS Opens after this for elective pre-monitoring during summer break. 90 Day AM Period occurs during 2021-22 School Year, from 8/1/2021-11/1/2021.">
            <a:extLst>
              <a:ext uri="{FF2B5EF4-FFF2-40B4-BE49-F238E27FC236}">
                <a16:creationId xmlns:a16="http://schemas.microsoft.com/office/drawing/2014/main" id="{D8E18F20-54F4-C76C-466A-18C2D71D0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3" y="2129412"/>
            <a:ext cx="9895563" cy="217456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846E28E-357B-49C0-82BA-F997EF1D3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270220">
            <a:off x="7201987" y="2120348"/>
            <a:ext cx="372877" cy="452595"/>
          </a:xfrm>
          <a:prstGeom prst="downArrow">
            <a:avLst/>
          </a:prstGeom>
          <a:solidFill>
            <a:srgbClr val="3766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0DEF87-8224-96C2-36B2-72568CF849FA}"/>
              </a:ext>
            </a:extLst>
          </p:cNvPr>
          <p:cNvSpPr txBox="1"/>
          <p:nvPr/>
        </p:nvSpPr>
        <p:spPr>
          <a:xfrm>
            <a:off x="1097273" y="4152900"/>
            <a:ext cx="10913228" cy="222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/>
              <a:t>97% of the exceptions in the system were addressed by users (7% improvement)</a:t>
            </a:r>
          </a:p>
          <a:p>
            <a:pPr>
              <a:lnSpc>
                <a:spcPct val="12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/>
              <a:t>System enhancements resulted in 13% reduction in workable exceptions compared to previous year </a:t>
            </a:r>
          </a:p>
          <a:p>
            <a:pPr>
              <a:lnSpc>
                <a:spcPct val="12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/>
              <a:t>Data made publicly available</a:t>
            </a:r>
          </a:p>
          <a:p>
            <a:pPr marL="228600" lvl="1">
              <a:buFont typeface="Wingdings" panose="05000000000000000000" pitchFamily="2" charset="2"/>
              <a:buChar char="§"/>
            </a:pPr>
            <a:r>
              <a:rPr lang="en-US" sz="2000" dirty="0"/>
              <a:t>CDE published their Teacher Assignment Monitoring Outcomes (TAMO) dashboard on June 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16EC1-59B7-42F3-BD0F-CF6C3A25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074CD-934D-404A-ACFA-C89B8DACAFC4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79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CE2E-DF20-4704-AEC8-5D508485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2021-22 Current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DBBB6-63A0-457A-BE0A-943F03AA1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7" y="1845733"/>
            <a:ext cx="10058399" cy="459317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/>
              <a:t>2021-22 Monitoring Timeline: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 descr="2021-22 Monitoring Timeline: 2021-22 School Year: 7/30/2021-6/29/2022. Fall 2 Census Date: 10/6/2021. CTC Receives Data from CDE in June. 90-Day AM Period occurs during the 2022-23 School Year: 8/1/2022-11/1/2022.">
            <a:extLst>
              <a:ext uri="{FF2B5EF4-FFF2-40B4-BE49-F238E27FC236}">
                <a16:creationId xmlns:a16="http://schemas.microsoft.com/office/drawing/2014/main" id="{E8FCC8E5-7ACA-2350-1E05-03D41CCD1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3" y="2379101"/>
            <a:ext cx="10058400" cy="2099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6C7AFE-2C5E-2F75-F233-6747B7C948F8}"/>
              </a:ext>
            </a:extLst>
          </p:cNvPr>
          <p:cNvSpPr txBox="1"/>
          <p:nvPr/>
        </p:nvSpPr>
        <p:spPr>
          <a:xfrm>
            <a:off x="1036323" y="4381500"/>
            <a:ext cx="10119354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consequential year is currently in progress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Statewide workload reduced by 3,127 exceptions compared to 2020-21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enhancements implemented to increase accuracy in final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16EC1-59B7-42F3-BD0F-CF6C3A25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074CD-934D-404A-ACFA-C89B8DACAFC4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81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CE2E-DF20-4704-AEC8-5D508485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/>
              <a:t>2020-21 Statewide Monitoring Results:</a:t>
            </a:r>
            <a:br>
              <a:rPr lang="en-US" sz="3700"/>
            </a:br>
            <a:r>
              <a:rPr lang="en-US" sz="3700"/>
              <a:t>Misassigned </a:t>
            </a:r>
            <a:r>
              <a:rPr lang="en-US" sz="3700" dirty="0"/>
              <a:t>Educators</a:t>
            </a:r>
            <a:r>
              <a:rPr lang="en-US" sz="3700"/>
              <a:t> and Courses by Determination</a:t>
            </a:r>
          </a:p>
        </p:txBody>
      </p:sp>
      <p:pic>
        <p:nvPicPr>
          <p:cNvPr id="7" name="Content Placeholder 6" descr="&quot;Misassigned&quot;: Misassigned Educators: 14,440; Misassigned Courses: 34,644. &quot;Corrected MA&quot;: Misassigned Educators: 5,650; Misassigned Courses: 15,300. &quot;Vacancies&quot;: Misassigned Educators: 5,142; Misassigned Courses: 7,779. &quot;Unmonitored&quot;: Misassigned Educators: 3,902; Misassigned Courses: 8,190. &quot;2019-20 Charter&quot;: Misassigned Educators: 1,824; Misassigned Courses: 5,292. &quot;Grand Total&quot;: Misassigned Educators: 30,958; Misassigned Courses: 71,205.">
            <a:extLst>
              <a:ext uri="{FF2B5EF4-FFF2-40B4-BE49-F238E27FC236}">
                <a16:creationId xmlns:a16="http://schemas.microsoft.com/office/drawing/2014/main" id="{58E5090C-BEE9-12FE-99D2-EE33DBEE26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9419" y="1861947"/>
            <a:ext cx="8893161" cy="3134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B62788-E5F5-7C3F-36E4-D7CCEA1BE751}"/>
              </a:ext>
            </a:extLst>
          </p:cNvPr>
          <p:cNvSpPr txBox="1"/>
          <p:nvPr/>
        </p:nvSpPr>
        <p:spPr>
          <a:xfrm>
            <a:off x="1649418" y="5123793"/>
            <a:ext cx="877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Overall Educators reported: 347,289</a:t>
            </a:r>
          </a:p>
          <a:p>
            <a:r>
              <a:rPr lang="en-US" sz="2400" dirty="0"/>
              <a:t>Overall Assignments evaluated: 1,500,445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16EC1-59B7-42F3-BD0F-CF6C3A25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074CD-934D-404A-ACFA-C89B8DACAFC4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86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CE2E-DF20-4704-AEC8-5D508485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/>
              <a:t>2020-21 Statewide Monitoring Results:</a:t>
            </a:r>
            <a:br>
              <a:rPr lang="en-US" sz="3700"/>
            </a:br>
            <a:r>
              <a:rPr lang="en-US" sz="3700"/>
              <a:t>Misassignments by Setting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C5831-DAF4-CE66-869A-617DA5BBF0AA}"/>
              </a:ext>
            </a:extLst>
          </p:cNvPr>
          <p:cNvSpPr txBox="1"/>
          <p:nvPr/>
        </p:nvSpPr>
        <p:spPr>
          <a:xfrm>
            <a:off x="2269588" y="2597705"/>
            <a:ext cx="765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Misassigned educators broken down by educational setting:</a:t>
            </a:r>
            <a:endParaRPr lang="en-US" dirty="0"/>
          </a:p>
        </p:txBody>
      </p:sp>
      <p:pic>
        <p:nvPicPr>
          <p:cNvPr id="11" name="Picture 10" descr="General Education: 54.9%; English Language Development: 18%; Career Technical Education: 12.5%; Special Education: 10.5%; Services: 3.8%; Designated Subjects .4%">
            <a:extLst>
              <a:ext uri="{FF2B5EF4-FFF2-40B4-BE49-F238E27FC236}">
                <a16:creationId xmlns:a16="http://schemas.microsoft.com/office/drawing/2014/main" id="{01AECDCF-862E-AAF4-E82D-8A4BF1310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54" y="3059370"/>
            <a:ext cx="11220051" cy="234644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16EC1-59B7-42F3-BD0F-CF6C3A25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074CD-934D-404A-ACFA-C89B8DACAFC4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1191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1.0&quot;&gt;&lt;object type=&quot;1&quot; unique_id=&quot;10001&quot;&gt;&lt;object type=&quot;8&quot; unique_id=&quot;10105&quot;&gt;&lt;/object&gt;&lt;object type=&quot;2&quot; unique_id=&quot;10106&quot;&gt;&lt;object type=&quot;3&quot; unique_id=&quot;10109&quot;&gt;&lt;property id=&quot;20148&quot; value=&quot;5&quot;/&gt;&lt;property id=&quot;20300&quot; value=&quot;Slide 1 - &amp;quot;Report to the Legislature on Credentialing Related to Educator Assignment Monitoring Pursuant to Assembly Bill 1219&quot;/&gt;&lt;property id=&quot;20307&quot; value=&quot;275&quot;/&gt;&lt;/object&gt;&lt;object type=&quot;3&quot; unique_id=&quot;115240&quot;&gt;&lt;property id=&quot;20148&quot; value=&quot;5&quot;/&gt;&lt;property id=&quot;20300&quot; value=&quot;Slide 2 - &amp;quot;Background&amp;quot;&quot;/&gt;&lt;property id=&quot;20307&quot; value=&quot;279&quot;/&gt;&lt;/object&gt;&lt;object type=&quot;3&quot; unique_id=&quot;115243&quot;&gt;&lt;property id=&quot;20148&quot; value=&quot;5&quot;/&gt;&lt;property id=&quot;20300&quot; value=&quot;Slide 4 - &amp;quot;California Statewide Assignment Accountability System (CalSAAS)&amp;quot;&quot;/&gt;&lt;property id=&quot;20307&quot; value=&quot;283&quot;/&gt;&lt;/object&gt;&lt;object type=&quot;3&quot; unique_id=&quot;115245&quot;&gt;&lt;property id=&quot;20148&quot; value=&quot;5&quot;/&gt;&lt;property id=&quot;20300&quot; value=&quot;Slide 6 - &amp;quot;2020-21 Initial Consequential Year&amp;quot;&quot;/&gt;&lt;property id=&quot;20307&quot; value=&quot;281&quot;/&gt;&lt;/object&gt;&lt;object type=&quot;3&quot; unique_id=&quot;115246&quot;&gt;&lt;property id=&quot;20148&quot; value=&quot;5&quot;/&gt;&lt;property id=&quot;20300&quot; value=&quot;Slide 9 - &amp;quot;2020-21 Statewide Monitoring Results: Misassignments by Setting&amp;quot;&quot;/&gt;&lt;property id=&quot;20307&quot; value=&quot;285&quot;/&gt;&lt;/object&gt;&lt;object type=&quot;3&quot; unique_id=&quot;115248&quot;&gt;&lt;property id=&quot;20148&quot; value=&quot;5&quot;/&gt;&lt;property id=&quot;20300&quot; value=&quot;Slide 19 - &amp;quot;Conclusion and Next Steps&amp;quot;&quot;/&gt;&lt;property id=&quot;20307&quot; value=&quot;287&quot;/&gt;&lt;/object&gt;&lt;object type=&quot;3&quot; unique_id=&quot;115292&quot;&gt;&lt;property id=&quot;20148&quot; value=&quot;5&quot;/&gt;&lt;property id=&quot;20300&quot; value=&quot;Slide 5 - &amp;quot;2019-20 Nonconsequential Year&amp;quot;&quot;/&gt;&lt;property id=&quot;20307&quot; value=&quot;288&quot;/&gt;&lt;/object&gt;&lt;object type=&quot;3&quot; unique_id=&quot;115383&quot;&gt;&lt;property id=&quot;20148&quot; value=&quot;5&quot;/&gt;&lt;property id=&quot;20300&quot; value=&quot;Slide 8 - &amp;quot;2020-21 Statewide Monitoring Results: Misassigned Educators and Courses by Determination&amp;quot;&quot;/&gt;&lt;property id=&quot;20307&quot; value=&quot;290&quot;/&gt;&lt;/object&gt;&lt;object type=&quot;3&quot; unique_id=&quot;115384&quot;&gt;&lt;property id=&quot;20148&quot; value=&quot;5&quot;/&gt;&lt;property id=&quot;20300&quot; value=&quot;Slide 7 - &amp;quot;2021-22 Current Cycle&amp;quot;&quot;/&gt;&lt;property id=&quot;20307&quot; value=&quot;289&quot;/&gt;&lt;/object&gt;&lt;object type=&quot;3&quot; unique_id=&quot;115572&quot;&gt;&lt;property id=&quot;20148&quot; value=&quot;5&quot;/&gt;&lt;property id=&quot;20300&quot; value=&quot;Slide 18 - &amp;quot;System Limitations and Considerations for Further Enhancements&amp;quot;&quot;/&gt;&lt;property id=&quot;20307&quot; value=&quot;295&quot;/&gt;&lt;/object&gt;&lt;object type=&quot;3&quot; unique_id=&quot;127654&quot;&gt;&lt;property id=&quot;20148&quot; value=&quot;5&quot;/&gt;&lt;property id=&quot;20300&quot; value=&quot;Slide 10 - &amp;quot;2020-21 Statewide Monitoring Results: General Education Misassignments by Content&amp;quot;&quot;/&gt;&lt;property id=&quot;20307&quot; value=&quot;300&quot;/&gt;&lt;/object&gt;&lt;object type=&quot;3&quot; unique_id=&quot;127655&quot;&gt;&lt;property id=&quot;20148&quot; value=&quot;5&quot;/&gt;&lt;property id=&quot;20300&quot; value=&quot;Slide 11 - &amp;quot;2020-21 Statewide Monitoring Results: CTE Misassignments by Industry Sector&amp;quot;&quot;/&gt;&lt;property id=&quot;20307&quot; value=&quot;302&quot;/&gt;&lt;/object&gt;&lt;object type=&quot;3&quot; unique_id=&quot;127656&quot;&gt;&lt;property id=&quot;20148&quot; value=&quot;5&quot;/&gt;&lt;property id=&quot;20300&quot; value=&quot;Slide 12 - &amp;quot;2020-21 Statewide Monitoring Results: Special Education Misassignments by Disability Area&amp;quot;&quot;/&gt;&lt;property id=&quot;20307&quot; value=&quot;303&quot;/&gt;&lt;/object&gt;&lt;object type=&quot;3&quot; unique_id=&quot;127657&quot;&gt;&lt;property id=&quot;20148&quot; value=&quot;5&quot;/&gt;&lt;property id=&quot;20300&quot; value=&quot;Slide 13 - &amp;quot;2020-21 Statewide Monitoring Results: Top Alternative Special Education Placements&amp;quot;&quot;/&gt;&lt;property id=&quot;20307&quot; value=&quot;304&quot;/&gt;&lt;/object&gt;&lt;object type=&quot;3&quot; unique_id=&quot;127658&quot;&gt;&lt;property id=&quot;20148&quot; value=&quot;5&quot;/&gt;&lt;property id=&quot;20300&quot; value=&quot;Slide 14 - &amp;quot;2020-21 Statewide Monitoring Results: English Learner Services Misassignments&amp;quot;&quot;/&gt;&lt;property id=&quot;20307&quot; value=&quot;305&quot;/&gt;&lt;/object&gt;&lt;object type=&quot;3&quot; unique_id=&quot;127659&quot;&gt;&lt;property id=&quot;20148&quot; value=&quot;5&quot;/&gt;&lt;property id=&quot;20300&quot; value=&quot;Slide 15 - &amp;quot;2020-21 Statewide Monitoring Results: Services Misassignments&amp;quot;&quot;/&gt;&lt;property id=&quot;20307&quot; value=&quot;306&quot;/&gt;&lt;/object&gt;&lt;object type=&quot;3&quot; unique_id=&quot;127660&quot;&gt;&lt;property id=&quot;20148&quot; value=&quot;5&quot;/&gt;&lt;property id=&quot;20300&quot; value=&quot;Slide 17 - &amp;quot;2020-21 Statewide Monitoring Results: Local Assignment Option Usage Across General Education Subjects&amp;quot;&quot;/&gt;&lt;property id=&quot;20307&quot; value=&quot;307&quot;/&gt;&lt;/object&gt;&lt;object type=&quot;3&quot; unique_id=&quot;127845&quot;&gt;&lt;property id=&quot;20148&quot; value=&quot;5&quot;/&gt;&lt;property id=&quot;20300&quot; value=&quot;Slide 3 - &amp;quot;CalSAAS Timeline&amp;quot;&quot;/&gt;&lt;property id=&quot;20307&quot; value=&quot;508&quot;/&gt;&lt;/object&gt;&lt;object type=&quot;3&quot; unique_id=&quot;127974&quot;&gt;&lt;property id=&quot;20148&quot; value=&quot;5&quot;/&gt;&lt;property id=&quot;20300&quot; value=&quot;Slide 16 - &amp;quot;2020-21 Statewide Monitoring Results: Local Assignment Options&amp;quot;&quot;/&gt;&lt;property id=&quot;20307&quot; value=&quot;509&quot;/&gt;&lt;/object&gt;&lt;/object&gt;&lt;/object&gt;&lt;/database&gt;"/>
</p:tagLst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C Template 2020" id="{18D2E04C-FAD4-4880-9F2E-5059450E180D}" vid="{9C8CAB18-8F9C-4B67-80CE-8BA432E949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17BC262157747938E17868A3CDBAD" ma:contentTypeVersion="14" ma:contentTypeDescription="Create a new document." ma:contentTypeScope="" ma:versionID="0931bdcbff5fc035b9c61825e6fefe41">
  <xsd:schema xmlns:xsd="http://www.w3.org/2001/XMLSchema" xmlns:xs="http://www.w3.org/2001/XMLSchema" xmlns:p="http://schemas.microsoft.com/office/2006/metadata/properties" xmlns:ns2="578bbcf2-522a-4cc8-bbf0-991319812d5c" xmlns:ns3="50100aeb-1716-4f9b-8c19-4b31a6cfadcb" targetNamespace="http://schemas.microsoft.com/office/2006/metadata/properties" ma:root="true" ma:fieldsID="5e910fe4f29b663cc61b71656c86b9d0" ns2:_="" ns3:_="">
    <xsd:import namespace="578bbcf2-522a-4cc8-bbf0-991319812d5c"/>
    <xsd:import namespace="50100aeb-1716-4f9b-8c19-4b31a6cfad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bbcf2-522a-4cc8-bbf0-991319812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184ffdf-fc1b-4c9a-9cb0-b65f1b323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00aeb-1716-4f9b-8c19-4b31a6cfad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bf1be47-33db-42e2-a680-12d85a00ca9e}" ma:internalName="TaxCatchAll" ma:showField="CatchAllData" ma:web="50100aeb-1716-4f9b-8c19-4b31a6cfad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100aeb-1716-4f9b-8c19-4b31a6cfadcb">
      <UserInfo>
        <DisplayName/>
        <AccountId xsi:nil="true"/>
        <AccountType/>
      </UserInfo>
    </SharedWithUsers>
    <lcf76f155ced4ddcb4097134ff3c332f xmlns="578bbcf2-522a-4cc8-bbf0-991319812d5c">
      <Terms xmlns="http://schemas.microsoft.com/office/infopath/2007/PartnerControls"/>
    </lcf76f155ced4ddcb4097134ff3c332f>
    <TaxCatchAll xmlns="50100aeb-1716-4f9b-8c19-4b31a6cfadcb" xsi:nil="true"/>
  </documentManagement>
</p:properties>
</file>

<file path=customXml/itemProps1.xml><?xml version="1.0" encoding="utf-8"?>
<ds:datastoreItem xmlns:ds="http://schemas.openxmlformats.org/officeDocument/2006/customXml" ds:itemID="{E01B119F-937B-44D0-B7BD-5161C8C62C4F}"/>
</file>

<file path=customXml/itemProps2.xml><?xml version="1.0" encoding="utf-8"?>
<ds:datastoreItem xmlns:ds="http://schemas.openxmlformats.org/officeDocument/2006/customXml" ds:itemID="{8C1AF203-5862-4BBB-A1B9-182BC6C93CED}"/>
</file>

<file path=customXml/itemProps3.xml><?xml version="1.0" encoding="utf-8"?>
<ds:datastoreItem xmlns:ds="http://schemas.openxmlformats.org/officeDocument/2006/customXml" ds:itemID="{2AC3A5E1-1AEE-4047-AB4B-C12ECC20F0F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Widescreen</PresentationFormat>
  <Paragraphs>112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Retrospect</vt:lpstr>
      <vt:lpstr>Report to the Legislature on Credentialing Related to Educator Assignment Monitoring Pursuant to Assembly Bill 1219</vt:lpstr>
      <vt:lpstr>Background</vt:lpstr>
      <vt:lpstr>CalSAAS Timeline</vt:lpstr>
      <vt:lpstr>California Statewide Assignment Accountability System (CalSAAS)</vt:lpstr>
      <vt:lpstr>2019-20 Nonconsequential Year</vt:lpstr>
      <vt:lpstr>2020-21 Initial Consequential Year</vt:lpstr>
      <vt:lpstr>2021-22 Current Cycle</vt:lpstr>
      <vt:lpstr>2020-21 Statewide Monitoring Results: Misassigned Educators and Courses by Determination</vt:lpstr>
      <vt:lpstr>2020-21 Statewide Monitoring Results: Misassignments by Setting</vt:lpstr>
      <vt:lpstr>2020-21 Statewide Monitoring Results: General Education Misassignments by Content</vt:lpstr>
      <vt:lpstr>2020-21 Statewide Monitoring Results: CTE Misassignments by Industry Sector</vt:lpstr>
      <vt:lpstr>2020-21 Statewide Monitoring Results: Special Education Misassignments by Disability Area</vt:lpstr>
      <vt:lpstr>2020-21 Statewide Monitoring Results: Top Alternative Special Education Placements</vt:lpstr>
      <vt:lpstr>2020-21 Statewide Monitoring Results: English Learner Services Misassignments</vt:lpstr>
      <vt:lpstr>2020-21 Statewide Monitoring Results: Services Misassignments</vt:lpstr>
      <vt:lpstr>2020-21 Statewide Monitoring Results: Local Assignment Options</vt:lpstr>
      <vt:lpstr>2020-21 Statewide Monitoring Results: Local Assignment Option Usage Across General Education Subjects</vt:lpstr>
      <vt:lpstr>System Limitations and Considerations for Further Enhancements</vt:lpstr>
      <vt:lpstr>Conclusion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2023-02-03T21:25:41Z</dcterms:created>
  <dcterms:modified xsi:type="dcterms:W3CDTF">2023-02-03T21:25:51Z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1203900</vt:r8>
  </property>
  <property fmtid="{D5CDD505-2E9C-101B-9397-08002B2CF9AE}" pid="3" name="MediaServiceImageTags">
    <vt:lpwstr/>
  </property>
  <property fmtid="{D5CDD505-2E9C-101B-9397-08002B2CF9AE}" pid="4" name="ContentTypeId">
    <vt:lpwstr>0x01010087617BC262157747938E17868A3CDBAD</vt:lpwstr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