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21"/>
  </p:notesMasterIdLst>
  <p:sldIdLst>
    <p:sldId id="263" r:id="rId2"/>
    <p:sldId id="276" r:id="rId3"/>
    <p:sldId id="277" r:id="rId4"/>
    <p:sldId id="282" r:id="rId5"/>
    <p:sldId id="284" r:id="rId6"/>
    <p:sldId id="283" r:id="rId7"/>
    <p:sldId id="291" r:id="rId8"/>
    <p:sldId id="279" r:id="rId9"/>
    <p:sldId id="272" r:id="rId10"/>
    <p:sldId id="292" r:id="rId11"/>
    <p:sldId id="265" r:id="rId12"/>
    <p:sldId id="287" r:id="rId13"/>
    <p:sldId id="293" r:id="rId14"/>
    <p:sldId id="295" r:id="rId15"/>
    <p:sldId id="296" r:id="rId16"/>
    <p:sldId id="280" r:id="rId17"/>
    <p:sldId id="297" r:id="rId18"/>
    <p:sldId id="281" r:id="rId19"/>
    <p:sldId id="290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40FC69-DE13-4856-A947-D1625428F8C1}" v="4" dt="2023-02-03T21:26:05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4" autoAdjust="0"/>
    <p:restoredTop sz="78261" autoAdjust="0"/>
  </p:normalViewPr>
  <p:slideViewPr>
    <p:cSldViewPr snapToGrid="0">
      <p:cViewPr varScale="1">
        <p:scale>
          <a:sx n="106" d="100"/>
          <a:sy n="106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B067BE-94E8-426B-9D5A-47D900E9D52C}" type="datetimeFigureOut"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8B217A-4ED0-4F70-A70B-B36F778FF0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1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28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63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6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6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47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29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815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12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20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6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9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0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0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99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61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1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B217A-4ED0-4F70-A70B-B36F778FF08A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3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A60C-0677-48C3-B06E-74446A375BD3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97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F9A-7BE9-442C-8FAA-11FDD53E37E1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885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1492-8ED7-4C39-903B-1980D1C30D92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687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4170795"/>
            <a:ext cx="12192000" cy="0"/>
          </a:xfrm>
          <a:prstGeom prst="line">
            <a:avLst/>
          </a:prstGeom>
          <a:ln w="50800" cmpd="sng">
            <a:solidFill>
              <a:srgbClr val="4F76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24490" y="6192408"/>
            <a:ext cx="6280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F7681"/>
                </a:solidFill>
              </a:defRPr>
            </a:lvl1pPr>
          </a:lstStyle>
          <a:p>
            <a:fld id="{3A51E27E-02B7-431C-94F3-7BAF2238D4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3"/>
          <p:cNvSpPr>
            <a:spLocks noGrp="1"/>
          </p:cNvSpPr>
          <p:nvPr>
            <p:ph type="title"/>
          </p:nvPr>
        </p:nvSpPr>
        <p:spPr>
          <a:xfrm>
            <a:off x="314633" y="4347853"/>
            <a:ext cx="115379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248697" y="324465"/>
            <a:ext cx="9975793" cy="35887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8905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76E6-FD7B-4114-B09D-43BBC7AD841C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189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B51CC-40C3-494F-8F28-081C236BAA44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9972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033A-0B4E-40D9-96D2-063DC23041AE}" type="datetime1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0990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CB32-742E-4149-803A-2917062170C1}" type="datetime1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5732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54CB-A83C-48E4-A815-1CCD1C83775F}" type="datetime1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273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8558-BEDF-417A-AEE5-C9B4D39409F0}" type="datetime1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6908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CD635F-FC3C-431B-A621-361C4F4F1306}" type="datetime1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1831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83C8-9551-40AD-BB94-7F8386C735E7}" type="datetime1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4066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171C90-0E31-4AFB-9673-F38E069DAA8D}" type="datetime1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8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835129-1886-2AAC-C573-51BE11E98A21}"/>
              </a:ext>
            </a:extLst>
          </p:cNvPr>
          <p:cNvSpPr txBox="1"/>
          <p:nvPr/>
        </p:nvSpPr>
        <p:spPr>
          <a:xfrm>
            <a:off x="1196622" y="1140178"/>
            <a:ext cx="303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j-lt"/>
              </a:rPr>
              <a:t>Agenda Item 4A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577B2-8C6D-9DF0-5FB9-C97C1151C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alibri"/>
                <a:cs typeface="Calibri"/>
              </a:rPr>
              <a:t>Proposed Adoption of Literacy Standards and Teaching Performance Expectations Pursuant to Senate Bill 488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5A9C3-A4C1-78CD-6FC8-2FC6AF26A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09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1ABD3-1B49-2CD7-5383-D5A37E0A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libri"/>
                <a:cs typeface="Calibri Light"/>
              </a:rPr>
              <a:t>Teaching Performance Expectations (TPEs)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19BE9B-714D-ECDF-EFBA-7D68DB0F9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7" y="1845734"/>
            <a:ext cx="5275813" cy="4398048"/>
          </a:xfrm>
        </p:spPr>
        <p:txBody>
          <a:bodyPr>
            <a:normAutofit fontScale="92500" lnSpcReduction="10000"/>
          </a:bodyPr>
          <a:lstStyle/>
          <a:p>
            <a:pPr indent="0">
              <a:lnSpc>
                <a:spcPct val="110000"/>
              </a:lnSpc>
              <a:buNone/>
            </a:pPr>
            <a:r>
              <a:rPr lang="en-US" sz="3000" b="1" dirty="0"/>
              <a:t>Domain 7: Effective Literacy Instruction for All Students </a:t>
            </a:r>
          </a:p>
          <a:p>
            <a:pPr marL="341313" indent="-2286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Multiple Subject &amp; Single Subject 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11 Universal Literacy TPE Elements</a:t>
            </a:r>
          </a:p>
          <a:p>
            <a:pPr marL="341313" indent="-2286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Education Specialist – Mild to Moderate Support Needs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11 Universal Literacy TPE Elements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5 Unique MMSN Literacy TPE Elements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7406AE5-2F7A-BE8B-9EF1-D2DC13587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3090" y="1845734"/>
            <a:ext cx="5346007" cy="4023360"/>
          </a:xfrm>
        </p:spPr>
        <p:txBody>
          <a:bodyPr>
            <a:normAutofit fontScale="92500" lnSpcReduction="10000"/>
          </a:bodyPr>
          <a:lstStyle/>
          <a:p>
            <a:pPr marL="365760" indent="-2286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Education Specialist – Extensive Support Needs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11 Universal Literacy TPE Elements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7 Unique ESN Literacy TPE Elements</a:t>
            </a:r>
          </a:p>
          <a:p>
            <a:pPr>
              <a:lnSpc>
                <a:spcPct val="110000"/>
              </a:lnSpc>
            </a:pPr>
            <a:r>
              <a:rPr lang="en-US" sz="3000" b="1" dirty="0"/>
              <a:t>Domain 7: Effective Literacy Instruction in PK-3 Settings</a:t>
            </a:r>
          </a:p>
          <a:p>
            <a:pPr marL="365760" indent="-2286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PK-3 ECE Specialist Instruction</a:t>
            </a:r>
          </a:p>
          <a:p>
            <a:pPr marL="684213" lvl="1" indent="-2333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600" dirty="0">
                <a:cs typeface="Calibri"/>
              </a:rPr>
              <a:t>11 Unique Literacy TPE Elements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E8192-1691-AE83-AE5A-35B3C0FE0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7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0DBD1-5C49-EFF1-944D-22D8200DD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523" y="286603"/>
            <a:ext cx="10403456" cy="1436380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"/>
              </a:rPr>
              <a:t>Crosswalks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514D2-84F7-FEE8-244B-0B72700C5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403455" cy="4023360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cs typeface="Calibri"/>
              </a:rPr>
              <a:t>Crosswalks (Appendix A) were created to ensure that the requirements of SB 488 were addressed</a:t>
            </a:r>
          </a:p>
          <a:p>
            <a:pPr marL="461963" lvl="1" indent="-230188">
              <a:lnSpc>
                <a:spcPct val="100000"/>
              </a:lnSpc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Multiple Subject &amp; Single Subject Credentials</a:t>
            </a:r>
          </a:p>
          <a:p>
            <a:pPr marL="803275" lvl="1" indent="-287338">
              <a:lnSpc>
                <a:spcPct val="110000"/>
              </a:lnSpc>
              <a:buFont typeface="Calibri" panose="020F0502020204030204" pitchFamily="34" charset="0"/>
              <a:buChar char="‒"/>
            </a:pPr>
            <a:r>
              <a:rPr lang="en-US" sz="2800" dirty="0">
                <a:cs typeface="Calibri"/>
              </a:rPr>
              <a:t>Crosswalk for Literacy Program Standard</a:t>
            </a:r>
          </a:p>
          <a:p>
            <a:pPr marL="803275" lvl="1" indent="-287338">
              <a:lnSpc>
                <a:spcPct val="110000"/>
              </a:lnSpc>
              <a:buFont typeface="Calibri" panose="020F0502020204030204" pitchFamily="34" charset="0"/>
              <a:buChar char="‒"/>
            </a:pPr>
            <a:r>
              <a:rPr lang="en-US" sz="2800" dirty="0">
                <a:cs typeface="Calibri"/>
              </a:rPr>
              <a:t>Crosswalk for Literacy TPE Elements</a:t>
            </a:r>
          </a:p>
          <a:p>
            <a:pPr marL="461963" lvl="1" indent="-230188">
              <a:lnSpc>
                <a:spcPct val="110000"/>
              </a:lnSpc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Charts comparing the elements of SB 488 with each paragraph in the standard and with each TPE element</a:t>
            </a:r>
          </a:p>
          <a:p>
            <a:pPr marL="461963" lvl="1" indent="-230188">
              <a:lnSpc>
                <a:spcPct val="110000"/>
              </a:lnSpc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Updated after final revisions were made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7FE10-E3EB-E863-3F61-E0AFC6DA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48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40AB-70F8-4558-F609-C09999F8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latin typeface="Calibri"/>
                <a:cs typeface="Calibri Light"/>
              </a:rPr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FAE5-8514-3B60-570E-3B3F5C327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930" y="1919625"/>
            <a:ext cx="9626139" cy="3274908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>
                <a:cs typeface="Calibri"/>
              </a:rPr>
              <a:t>Final drafts of the Literacy Program Standards and TPEs for three credential types presented in Appendices B, C, &amp; D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Reorganized paragraphs and simplified sentences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Addressed many requests/comments related to dyslexia 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Addressed many requests/comments related to multilingual and English learner students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1718B-3776-8F26-278D-44AD6EF2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93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40AB-70F8-4558-F609-C09999F8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libri"/>
                <a:cs typeface="Calibri Light"/>
              </a:rPr>
              <a:t>Revisions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F9DF8-3736-BF55-C25A-192539112010}"/>
              </a:ext>
            </a:extLst>
          </p:cNvPr>
          <p:cNvSpPr txBox="1"/>
          <p:nvPr/>
        </p:nvSpPr>
        <p:spPr>
          <a:xfrm>
            <a:off x="1200727" y="1847273"/>
            <a:ext cx="10612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following concepts were </a:t>
            </a:r>
            <a:r>
              <a:rPr lang="en-US" sz="2800" b="1" i="1" dirty="0"/>
              <a:t>elevated</a:t>
            </a:r>
            <a:r>
              <a:rPr lang="en-US" sz="2800" b="1" dirty="0"/>
              <a:t> or </a:t>
            </a:r>
            <a:r>
              <a:rPr lang="en-US" sz="2800" b="1" i="1" dirty="0"/>
              <a:t>expanded </a:t>
            </a:r>
            <a:r>
              <a:rPr lang="en-US" sz="2800" b="1" dirty="0"/>
              <a:t>in the final drafts: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FAE5-8514-3B60-570E-3B3F5C327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9202" y="2370493"/>
            <a:ext cx="493776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Universal Design for Learning 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Inclusion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Asset-based instruction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Instruction for young children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Motivation 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Student choice 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Student self-assessment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Digital literacy &amp; technology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77199D-2F65-989C-65C1-880D49EE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9393" y="2370493"/>
            <a:ext cx="5324533" cy="3873289"/>
          </a:xfrm>
        </p:spPr>
        <p:txBody>
          <a:bodyPr>
            <a:normAutofit/>
          </a:bodyPr>
          <a:lstStyle/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Writing for various purposes &amp; informal writing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Connections across themes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Collaboration among educators across disciplines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Social emotional learning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Trauma-informed practices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Low-incidence disabilities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1718B-3776-8F26-278D-44AD6EF2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7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40AB-70F8-4558-F609-C09999F8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libri"/>
                <a:cs typeface="Calibri Light"/>
              </a:rPr>
              <a:t>Revisions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F9DF8-3736-BF55-C25A-192539112010}"/>
              </a:ext>
            </a:extLst>
          </p:cNvPr>
          <p:cNvSpPr txBox="1"/>
          <p:nvPr/>
        </p:nvSpPr>
        <p:spPr>
          <a:xfrm>
            <a:off x="1200727" y="1847273"/>
            <a:ext cx="9291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following concepts were </a:t>
            </a:r>
            <a:r>
              <a:rPr lang="en-US" sz="2800" b="1" i="1" dirty="0"/>
              <a:t>clarified</a:t>
            </a:r>
            <a:r>
              <a:rPr lang="en-US" sz="2800" b="1" dirty="0"/>
              <a:t> in the final drafts: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FAE5-8514-3B60-570E-3B3F5C327E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9202" y="2370493"/>
            <a:ext cx="4839162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Applicability to different grades &amp; age groups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Terminology for foundational skills (e.g., fluency = accuracy, rate, prosody)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Decoding &amp; encoding in connection with beginning letter formation &amp; fluency in handwriting &amp; spelling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77199D-2F65-989C-65C1-880D49EE7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962" y="2367242"/>
            <a:ext cx="4937760" cy="3719522"/>
          </a:xfrm>
        </p:spPr>
        <p:txBody>
          <a:bodyPr>
            <a:normAutofit/>
          </a:bodyPr>
          <a:lstStyle/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Deep reading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Features of language development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Keyboarding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Requirements for clinical practice &amp; field experiences with diverse learners</a:t>
            </a:r>
          </a:p>
          <a:p>
            <a:pPr marL="230188" indent="-2301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400" dirty="0">
                <a:cs typeface="Calibri"/>
              </a:rPr>
              <a:t>Integrated &amp; designated 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1718B-3776-8F26-278D-44AD6EF2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4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D230-4438-C993-B2BC-DFDF07F9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423197"/>
            <a:ext cx="10058400" cy="1450757"/>
          </a:xfrm>
        </p:spPr>
        <p:txBody>
          <a:bodyPr>
            <a:normAutofit/>
          </a:bodyPr>
          <a:lstStyle/>
          <a:p>
            <a:r>
              <a:rPr lang="en-US" sz="4200" b="1" dirty="0">
                <a:latin typeface="Calibri"/>
                <a:cs typeface="Calibri Light"/>
              </a:rPr>
              <a:t>Additional Changes in Response to Comments on Draft Standards &amp; TPEs in Agenda Item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64A493C-4ADA-FE39-B874-A1CBD9EB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557147"/>
              </p:ext>
            </p:extLst>
          </p:nvPr>
        </p:nvGraphicFramePr>
        <p:xfrm>
          <a:off x="1097280" y="1919110"/>
          <a:ext cx="10428010" cy="3903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992">
                  <a:extLst>
                    <a:ext uri="{9D8B030D-6E8A-4147-A177-3AD203B41FA5}">
                      <a16:colId xmlns:a16="http://schemas.microsoft.com/office/drawing/2014/main" val="3026878637"/>
                    </a:ext>
                  </a:extLst>
                </a:gridCol>
                <a:gridCol w="1434006">
                  <a:extLst>
                    <a:ext uri="{9D8B030D-6E8A-4147-A177-3AD203B41FA5}">
                      <a16:colId xmlns:a16="http://schemas.microsoft.com/office/drawing/2014/main" val="285409996"/>
                    </a:ext>
                  </a:extLst>
                </a:gridCol>
                <a:gridCol w="1434006">
                  <a:extLst>
                    <a:ext uri="{9D8B030D-6E8A-4147-A177-3AD203B41FA5}">
                      <a16:colId xmlns:a16="http://schemas.microsoft.com/office/drawing/2014/main" val="3543550108"/>
                    </a:ext>
                  </a:extLst>
                </a:gridCol>
                <a:gridCol w="1434006">
                  <a:extLst>
                    <a:ext uri="{9D8B030D-6E8A-4147-A177-3AD203B41FA5}">
                      <a16:colId xmlns:a16="http://schemas.microsoft.com/office/drawing/2014/main" val="2812217871"/>
                    </a:ext>
                  </a:extLst>
                </a:gridCol>
              </a:tblGrid>
              <a:tr h="952063">
                <a:tc>
                  <a:txBody>
                    <a:bodyPr/>
                    <a:lstStyle/>
                    <a:p>
                      <a:r>
                        <a:rPr lang="en-US" sz="2400" dirty="0"/>
                        <a:t>Additional Revision or Edit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MS/SS Page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Ed Spec Page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PK-3 ECE Page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908529"/>
                  </a:ext>
                </a:extLst>
              </a:tr>
              <a:tr h="55690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Clarify integrated content &amp; literacy instruction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33, 41,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46, 55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61, 70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8483588"/>
                  </a:ext>
                </a:extLst>
              </a:tr>
              <a:tr h="55690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Expand attention to home languages &amp; dialects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34, 40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47, 54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62, 68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8890650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r>
                        <a:rPr lang="en-US" sz="2400" dirty="0"/>
                        <a:t>Clarify foundational skills &amp; text reading fluency relative to spelling &amp; syllable patterns, semantics, morphology, &amp; syntax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667058"/>
                  </a:ext>
                </a:extLst>
              </a:tr>
              <a:tr h="557784">
                <a:tc>
                  <a:txBody>
                    <a:bodyPr/>
                    <a:lstStyle/>
                    <a:p>
                      <a:r>
                        <a:rPr lang="en-US" sz="2400" dirty="0"/>
                        <a:t>Clarify definition of structured literacy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50452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766EE0C-802A-CA0E-B108-B4751044132D}"/>
              </a:ext>
            </a:extLst>
          </p:cNvPr>
          <p:cNvSpPr txBox="1"/>
          <p:nvPr/>
        </p:nvSpPr>
        <p:spPr>
          <a:xfrm>
            <a:off x="1097280" y="6414629"/>
            <a:ext cx="865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See addendum of cited pages with changes tracked.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CB0F0-3690-1EF0-1620-C14DB53A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2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libri"/>
                <a:cs typeface="Calibri Light"/>
              </a:rPr>
              <a:t>Staff Recommendations for Action</a:t>
            </a:r>
            <a:endParaRPr lang="en-US"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E3416-264C-B514-D6DD-D4F7B3CF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71064"/>
            <a:ext cx="10806022" cy="4800333"/>
          </a:xfrm>
        </p:spPr>
        <p:txBody>
          <a:bodyPr vert="horz" lIns="0" tIns="45720" rIns="0" bIns="45720" rtlCol="0" anchor="t">
            <a:noAutofit/>
          </a:bodyPr>
          <a:lstStyle/>
          <a:p>
            <a:pPr marL="229870" indent="-22987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800">
                <a:ea typeface="+mn-lt"/>
                <a:cs typeface="+mn-lt"/>
              </a:rPr>
              <a:t>That the Commission adopt the proposed Literacy Program Standards and TPEs for the Preliminary Multiple Subject &amp; Single Subject Credentials, Preliminary Education Specialist MMSN &amp; ESN Credentials, &amp; proposed PK-3 ECE Specialist Instruction Credential, including the addendum presented in today's meeting. </a:t>
            </a:r>
            <a:endParaRPr lang="en-US" sz="2800">
              <a:cs typeface="Calibri"/>
            </a:endParaRPr>
          </a:p>
          <a:p>
            <a:pPr marL="229870" indent="-22987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800">
                <a:ea typeface="+mn-lt"/>
                <a:cs typeface="+mn-lt"/>
              </a:rPr>
              <a:t>That the Commission require that all Commission approved MS/SS and Education Specialist credentials transition to the new literacy standards by July 1, 2024.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28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BFD1-2C4C-074B-2DB7-23B1A9FF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libri"/>
                <a:ea typeface="+mj-lt"/>
                <a:cs typeface="+mj-lt"/>
              </a:rPr>
              <a:t>Staff Recommendations for Action</a:t>
            </a:r>
            <a:endParaRPr lang="en-US">
              <a:latin typeface="Calibri"/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3D19C-7C39-3685-8341-A170E161C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pPr marL="229870" indent="-22987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,Sans-Serif"/>
              <a:buChar char="•"/>
            </a:pPr>
            <a:r>
              <a:rPr lang="en-US" sz="2800">
                <a:cs typeface="Calibri" panose="020F0502020204030204"/>
              </a:rPr>
              <a:t>That all new PK-3 ECE Specialist credentials to be approved beginning in 2023 must demonstrate alignment to the new literacy standards and TPEs.</a:t>
            </a:r>
          </a:p>
          <a:p>
            <a:pPr marL="229870" indent="-22987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,Sans-Serif"/>
              <a:buChar char="•"/>
            </a:pPr>
            <a:r>
              <a:rPr lang="en-US" sz="2800">
                <a:cs typeface="Calibri" panose="020F0502020204030204"/>
              </a:rPr>
              <a:t>That all new Multiple Subject, Single Subject, and Education Specialist Programs must demonstrate alignment to the new literacy standards and TPEs. </a:t>
            </a:r>
            <a:endParaRPr lang="en-US" sz="2800">
              <a:ea typeface="+mn-lt"/>
              <a:cs typeface="+mn-lt"/>
            </a:endParaRPr>
          </a:p>
          <a:p>
            <a:pPr marL="229870" indent="-22987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,Sans-Serif"/>
              <a:buChar char="•"/>
            </a:pPr>
            <a:r>
              <a:rPr lang="en-US" sz="2800">
                <a:cs typeface="Calibri" panose="020F0502020204030204"/>
              </a:rPr>
              <a:t>That the Commission direct staff to continue the development of program standards and TPEs for the Preliminary Education Specialist ESCE, DHH, and VI Credentials.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5F08-53AE-703A-D064-67CD6920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0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988" y="273534"/>
            <a:ext cx="10058400" cy="784815"/>
          </a:xfrm>
        </p:spPr>
        <p:txBody>
          <a:bodyPr/>
          <a:lstStyle/>
          <a:p>
            <a:r>
              <a:rPr lang="en-US" b="1" dirty="0">
                <a:latin typeface="Calibri"/>
                <a:cs typeface="Calibri Light"/>
              </a:rPr>
              <a:t>Next Steps</a:t>
            </a:r>
            <a:endParaRPr lang="en-US" dirty="0">
              <a:latin typeface="Calibri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0B21EF1-2E96-49A9-A58E-AA849FD2C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160156"/>
              </p:ext>
            </p:extLst>
          </p:nvPr>
        </p:nvGraphicFramePr>
        <p:xfrm>
          <a:off x="293988" y="1071418"/>
          <a:ext cx="116649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874">
                  <a:extLst>
                    <a:ext uri="{9D8B030D-6E8A-4147-A177-3AD203B41FA5}">
                      <a16:colId xmlns:a16="http://schemas.microsoft.com/office/drawing/2014/main" val="1614503032"/>
                    </a:ext>
                  </a:extLst>
                </a:gridCol>
                <a:gridCol w="9744110">
                  <a:extLst>
                    <a:ext uri="{9D8B030D-6E8A-4147-A177-3AD203B41FA5}">
                      <a16:colId xmlns:a16="http://schemas.microsoft.com/office/drawing/2014/main" val="1545369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Timeframe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1" i="0" u="none" strike="noStrike" baseline="0" noProof="0" dirty="0">
                          <a:solidFill>
                            <a:srgbClr val="FFFFFF"/>
                          </a:solidFill>
                          <a:latin typeface="Calibri"/>
                        </a:rPr>
                        <a:t>Activity: MS/SS, Education Specialist, and proposed PK-3 Early Childhood Specialist Instruction Credentials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026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October 13-14, 2022</a:t>
                      </a:r>
                      <a:endParaRPr lang="en-US" sz="2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October Commission Meeting – Proposed adoption of draft literacy program standards and TPEs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37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Fall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Internal Commission staff training, development of technical assistance plan to assist programs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00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Fall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Continue development of program standards and TPEs for Education Specialist – ECSE, DHH, and VI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0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Winter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Begin Design team work on literacy instruction performance assessment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07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Winter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Proposed adoption of program standards and TPEs for Education Specialist – ECSE, DHH, and VI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680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2022-2024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Technical assistance to preparation programs in meeting updated literacy program standards and TPEs including but not limited to regional workshops, webinars, and office hours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13507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11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47" y="317740"/>
            <a:ext cx="10058400" cy="932597"/>
          </a:xfrm>
        </p:spPr>
        <p:txBody>
          <a:bodyPr/>
          <a:lstStyle/>
          <a:p>
            <a:r>
              <a:rPr lang="en-US" b="1" dirty="0">
                <a:latin typeface="Calibri"/>
                <a:cs typeface="Calibri Light"/>
              </a:rPr>
              <a:t>Next Steps</a:t>
            </a:r>
            <a:endParaRPr lang="en-US" dirty="0">
              <a:latin typeface="Calibri"/>
              <a:cs typeface="Calibri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0B21EF1-2E96-49A9-A58E-AA849FD2C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342143"/>
              </p:ext>
            </p:extLst>
          </p:nvPr>
        </p:nvGraphicFramePr>
        <p:xfrm>
          <a:off x="352202" y="1250337"/>
          <a:ext cx="11682421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325">
                  <a:extLst>
                    <a:ext uri="{9D8B030D-6E8A-4147-A177-3AD203B41FA5}">
                      <a16:colId xmlns:a16="http://schemas.microsoft.com/office/drawing/2014/main" val="1614503032"/>
                    </a:ext>
                  </a:extLst>
                </a:gridCol>
                <a:gridCol w="9971096">
                  <a:extLst>
                    <a:ext uri="{9D8B030D-6E8A-4147-A177-3AD203B41FA5}">
                      <a16:colId xmlns:a16="http://schemas.microsoft.com/office/drawing/2014/main" val="1545369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Timeframe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1" i="0" u="none" strike="noStrike" baseline="0" noProof="0" dirty="0">
                          <a:solidFill>
                            <a:srgbClr val="FFFFFF"/>
                          </a:solidFill>
                          <a:latin typeface="Calibri"/>
                        </a:rPr>
                        <a:t>Activity: MS/SS, Education Specialist, and proposed PK-3 Early Childhood Specialist Instruction Credentials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026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Board of Institutional Reviewers training update to address literacy program standards and TPEs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7387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/>
                        <a:t>2023-2023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MS/SS, Education Specialist, PK-3 ECE Specialist credential Literacy Performance Assessment Pilot Study and Technical Assistance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2177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/>
                        <a:t>July 1,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All programs are aligned to literacy program standards and TPEs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46301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/>
                        <a:t>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Review and certify preparation program compliance with new literacy program standards and TPEs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9946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/>
                        <a:t>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>
                          <a:solidFill>
                            <a:srgbClr val="000000"/>
                          </a:solidFill>
                          <a:latin typeface="Calibri"/>
                        </a:rPr>
                        <a:t>MS/SS, Education Specialist, PK-3 ECE Specialist credential Literacy Performance Assessment Field Test and Technical Assistance</a:t>
                      </a:r>
                      <a:endParaRPr lang="en-US" sz="2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67253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/>
                        <a:t>July 1,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1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MS/SS, Education Specialist, PK-3 ECE Specialist Literacy Performance Assessment becomes operational</a:t>
                      </a:r>
                      <a:endParaRPr lang="en-US" sz="2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52346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07385"/>
            <a:ext cx="10058400" cy="1450757"/>
          </a:xfrm>
        </p:spPr>
        <p:txBody>
          <a:bodyPr/>
          <a:lstStyle/>
          <a:p>
            <a:r>
              <a:rPr lang="en-US" b="1">
                <a:cs typeface="Calibri Light"/>
              </a:rPr>
              <a:t>Senate Bill 488 Overview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E3416-264C-B514-D6DD-D4F7B3CF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115203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Requires the Commission to complete a series of actions related to literacy instruction</a:t>
            </a: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Update Program Standards and Teaching Performance Expectations (TPEs) to ensure alignment with the current State Board of Education (SBE) adopted </a:t>
            </a:r>
            <a:r>
              <a:rPr lang="en-US" sz="2800" i="1" dirty="0">
                <a:ea typeface="+mn-lt"/>
                <a:cs typeface="+mn-lt"/>
              </a:rPr>
              <a:t>English Language Arts/English Language Development Framework </a:t>
            </a:r>
            <a:r>
              <a:rPr lang="en-US" sz="2800" dirty="0">
                <a:ea typeface="+mn-lt"/>
                <a:cs typeface="+mn-lt"/>
              </a:rPr>
              <a:t>and to incorporate the </a:t>
            </a:r>
            <a:r>
              <a:rPr lang="en-US" sz="2800" i="1" dirty="0">
                <a:ea typeface="+mn-lt"/>
                <a:cs typeface="+mn-lt"/>
              </a:rPr>
              <a:t>California Dyslexia Guidelines</a:t>
            </a:r>
            <a:endParaRPr lang="en-US" sz="2800" i="1" dirty="0">
              <a:cs typeface="Calibri"/>
            </a:endParaRPr>
          </a:p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800" dirty="0">
                <a:ea typeface="+mn-lt"/>
                <a:cs typeface="+mn-lt"/>
              </a:rPr>
              <a:t>Develop and implement a literacy instruction performance assessment by July 1, 2025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31137"/>
            <a:ext cx="1312025" cy="401638"/>
          </a:xfrm>
        </p:spPr>
        <p:txBody>
          <a:bodyPr/>
          <a:lstStyle/>
          <a:p>
            <a:fld id="{8CF074CD-934D-404A-ACFA-C89B8DACAF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2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SB 488 Workgroup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E3416-264C-B514-D6DD-D4F7B3CF0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3200" dirty="0">
                <a:cs typeface="Calibri"/>
              </a:rPr>
              <a:t>Established; convened four times</a:t>
            </a:r>
          </a:p>
          <a:p>
            <a:r>
              <a:rPr lang="en-US" sz="3200" dirty="0">
                <a:cs typeface="Calibri"/>
              </a:rPr>
              <a:t>Objectives:</a:t>
            </a:r>
          </a:p>
          <a:p>
            <a:pPr marL="337820" indent="-229870">
              <a:buFont typeface="Arial" panose="020B0604020202020204" pitchFamily="34" charset="0"/>
              <a:buChar char="•"/>
            </a:pPr>
            <a:r>
              <a:rPr lang="en-US" sz="3200" dirty="0">
                <a:cs typeface="Calibri"/>
              </a:rPr>
              <a:t>For Multiple Subject, Single Subject, Proposed PK-3 ECE Specialist, and Education Specialist preliminary candidates:</a:t>
            </a:r>
            <a:endParaRPr lang="en-US" sz="3200">
              <a:cs typeface="Calibri"/>
            </a:endParaRPr>
          </a:p>
          <a:p>
            <a:pPr marL="337820" indent="-229870">
              <a:buFont typeface="Arial" panose="020B0604020202020204" pitchFamily="34" charset="0"/>
              <a:buChar char="•"/>
            </a:pPr>
            <a:r>
              <a:rPr lang="en-US" sz="3200">
                <a:cs typeface="Calibri"/>
              </a:rPr>
              <a:t>Make recommendations to CTC staff for additions and revisions to standards and Teaching Performance Expectations for consideration in accordance with SB 488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0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8F8E8-730B-6770-8AED-987E6686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libri"/>
                <a:cs typeface="Calibri Light"/>
              </a:rPr>
              <a:t>Field Review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7794-2613-2C6D-414D-0EE252E98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81920" cy="4296274"/>
          </a:xfrm>
        </p:spPr>
        <p:txBody>
          <a:bodyPr vert="horz" lIns="0" tIns="45720" rIns="0" bIns="45720" rtlCol="0" anchor="t">
            <a:noAutofit/>
          </a:bodyPr>
          <a:lstStyle/>
          <a:p>
            <a:pPr marL="230188" indent="-228600">
              <a:lnSpc>
                <a:spcPct val="100000"/>
              </a:lnSpc>
              <a:buFont typeface="Arial" panose="020F0502020204030204" pitchFamily="34" charset="0"/>
              <a:buChar char="•"/>
            </a:pPr>
            <a:r>
              <a:rPr lang="en-US" sz="3000" dirty="0">
                <a:cs typeface="Calibri"/>
              </a:rPr>
              <a:t> </a:t>
            </a:r>
            <a:r>
              <a:rPr lang="en-US" sz="2800" dirty="0">
                <a:cs typeface="Calibri"/>
              </a:rPr>
              <a:t>All three field review surveys closed on September 2, 2022.</a:t>
            </a:r>
          </a:p>
          <a:p>
            <a:pPr marL="684213" lvl="1" indent="-342900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800" dirty="0">
                <a:cs typeface="Calibri"/>
              </a:rPr>
              <a:t>178 respondents completed the survey for MS/SS</a:t>
            </a:r>
          </a:p>
          <a:p>
            <a:pPr marL="684213" lvl="1" indent="-342900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800" dirty="0">
                <a:cs typeface="Calibri"/>
              </a:rPr>
              <a:t>88 respondents completed the survey for Education Specialist</a:t>
            </a:r>
          </a:p>
          <a:p>
            <a:pPr marL="684213" lvl="1" indent="-342900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en-US" sz="2800" dirty="0">
                <a:cs typeface="Calibri"/>
              </a:rPr>
              <a:t>101 respondents completed the survey for proposed PK-3 ECE Specialist</a:t>
            </a:r>
          </a:p>
          <a:p>
            <a:pPr marL="228600" indent="-228600">
              <a:lnSpc>
                <a:spcPct val="100000"/>
              </a:lnSpc>
              <a:buFont typeface="Arial" panose="020F0502020204030204" pitchFamily="34" charset="0"/>
              <a:buChar char="•"/>
            </a:pPr>
            <a:r>
              <a:rPr lang="en-US" sz="2800" dirty="0">
                <a:cs typeface="Calibri"/>
              </a:rPr>
              <a:t>Respondents to the survey were asked to make their ratings for each question on a five-point Likert scale: Strongly Agree, Agree, Neither Agree nor Disagree, Disagree, Strongly Disagree.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BE003-8A1C-FCB2-498B-1070A6B3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5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8F539F-8A79-F0D1-93F7-BDF53590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85526"/>
            <a:ext cx="10635916" cy="819388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/>
                <a:cs typeface="Calibri"/>
              </a:rPr>
              <a:t>Frequent Survey Comments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575AFE-5251-FC80-E464-4833843BD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828" y="1764195"/>
            <a:ext cx="10132858" cy="4261768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Use terms </a:t>
            </a:r>
            <a:r>
              <a:rPr lang="en-US" sz="3200" i="1" dirty="0"/>
              <a:t>structured literacy</a:t>
            </a:r>
            <a:r>
              <a:rPr lang="en-US" sz="3200" dirty="0"/>
              <a:t>, </a:t>
            </a:r>
            <a:r>
              <a:rPr lang="en-US" sz="3200" i="1" dirty="0"/>
              <a:t>at risk for &amp; with dyslexia</a:t>
            </a:r>
            <a:r>
              <a:rPr lang="en-US" sz="3200" dirty="0"/>
              <a:t>, and </a:t>
            </a:r>
            <a:r>
              <a:rPr lang="en-US" sz="3200" i="1" dirty="0"/>
              <a:t>sound-symbol correspondences</a:t>
            </a:r>
            <a:endParaRPr lang="en-US" sz="3200" dirty="0"/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Use </a:t>
            </a:r>
            <a:r>
              <a:rPr lang="en-US" sz="3200" i="1" dirty="0"/>
              <a:t>and </a:t>
            </a:r>
            <a:r>
              <a:rPr lang="en-US" sz="3200" dirty="0"/>
              <a:t>rather than </a:t>
            </a:r>
            <a:r>
              <a:rPr lang="en-US" sz="3200" i="1" dirty="0"/>
              <a:t>or </a:t>
            </a:r>
            <a:r>
              <a:rPr lang="en-US" sz="3200" dirty="0"/>
              <a:t>in “coursework </a:t>
            </a:r>
            <a:r>
              <a:rPr lang="en-US" sz="3200" i="1" dirty="0"/>
              <a:t>or</a:t>
            </a:r>
            <a:r>
              <a:rPr lang="en-US" sz="3200" dirty="0"/>
              <a:t> supervised clinical practice for students at risk for &amp; with dyslexia”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Identify specific TPE that requires demonstration of knowledge &amp; skills related to SB 488, including dyslexia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/>
              <a:t>These comments were repeated across credential types with similar or same wording.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1B9804-8352-FD99-EEFF-67281ACE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dirty="0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0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8F539F-8A79-F0D1-93F7-BDF53590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479369" cy="1441627"/>
          </a:xfrm>
        </p:spPr>
        <p:txBody>
          <a:bodyPr>
            <a:noAutofit/>
          </a:bodyPr>
          <a:lstStyle/>
          <a:p>
            <a:r>
              <a:rPr lang="en-US" b="1" dirty="0">
                <a:latin typeface="Calibri"/>
                <a:cs typeface="Calibri"/>
              </a:rPr>
              <a:t>Frequent Survey Comments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575AFE-5251-FC80-E464-4833843BD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317" y="1801695"/>
            <a:ext cx="10479369" cy="4261768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Understand differences between students who are developing English proficiency &amp; students with learning disabilities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Ensure accurate identification of multilingual &amp; English learner students with disabilities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Provide supervised clinical practice with native and non-native speakers of English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US" i="1" dirty="0"/>
              <a:t>These comments were repeated across credential types with similar or same wording.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lang="en-US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1B9804-8352-FD99-EEFF-67281ACE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dirty="0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8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8F539F-8A79-F0D1-93F7-BDF53590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479369" cy="1441627"/>
          </a:xfrm>
        </p:spPr>
        <p:txBody>
          <a:bodyPr>
            <a:noAutofit/>
          </a:bodyPr>
          <a:lstStyle/>
          <a:p>
            <a:r>
              <a:rPr lang="en-US" b="1" dirty="0">
                <a:latin typeface="Calibri"/>
                <a:cs typeface="Calibri"/>
              </a:rPr>
              <a:t>Other Comments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575AFE-5251-FC80-E464-4833843BD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001" y="1903316"/>
            <a:ext cx="10123963" cy="4261768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Break up long sentences and long paragraphs; clarify wording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Clarify differences between MS &amp; SS requirements and between younger and older children 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Address disabilities beyond dyslexia (e.g., low incidence)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Address inclusion, collaboration, assistive technologies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1B9804-8352-FD99-EEFF-67281ACE9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dirty="0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4CFF-8698-4FB2-14AF-7D87CE4F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607" y="225155"/>
            <a:ext cx="10651375" cy="1450757"/>
          </a:xfrm>
        </p:spPr>
        <p:txBody>
          <a:bodyPr>
            <a:normAutofit/>
          </a:bodyPr>
          <a:lstStyle/>
          <a:p>
            <a:r>
              <a:rPr lang="en-US" sz="4400" b="1">
                <a:latin typeface="Calibri"/>
                <a:cs typeface="Calibri Light"/>
              </a:rPr>
              <a:t>Low Incidence Literacy Program Standard &amp; TPEs</a:t>
            </a:r>
            <a:endParaRPr lang="en-US" sz="4400">
              <a:latin typeface="Calibri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E3416-264C-B514-D6DD-D4F7B3CF0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29702" cy="4444231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F0502020204030204" pitchFamily="34" charset="0"/>
              <a:buChar char="•"/>
            </a:pPr>
            <a:r>
              <a:rPr lang="en-US" sz="3200" dirty="0">
                <a:cs typeface="Calibri"/>
              </a:rPr>
              <a:t>Meetings with Education Specialist experts were held in August &amp; September:</a:t>
            </a:r>
          </a:p>
          <a:p>
            <a:pPr marL="684213" lvl="1" indent="-342900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3000" dirty="0">
                <a:cs typeface="Calibri"/>
              </a:rPr>
              <a:t>Early Childhood Special Education (ECSE)</a:t>
            </a:r>
          </a:p>
          <a:p>
            <a:pPr marL="684213" lvl="1" indent="-342900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‒"/>
            </a:pPr>
            <a:r>
              <a:rPr lang="en-US" sz="3000" dirty="0">
                <a:cs typeface="Calibri"/>
              </a:rPr>
              <a:t>Deaf and Hard of Hearing (DHH)</a:t>
            </a:r>
          </a:p>
          <a:p>
            <a:pPr marL="684213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3000" dirty="0">
                <a:cs typeface="Calibri"/>
              </a:rPr>
              <a:t>Visual Impairments (VI)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F0502020204030204" pitchFamily="34" charset="0"/>
              <a:buChar char="•"/>
            </a:pPr>
            <a:r>
              <a:rPr lang="en-US" sz="3200" dirty="0">
                <a:cs typeface="Calibri"/>
              </a:rPr>
              <a:t>Determined that each of these low incidence areas will require a unique Literacy Program Standard and unique TPEs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F0502020204030204" pitchFamily="34" charset="0"/>
              <a:buChar char="•"/>
            </a:pPr>
            <a:r>
              <a:rPr lang="en-US" sz="3200" dirty="0">
                <a:cs typeface="Calibri"/>
              </a:rPr>
              <a:t>CTC staff will continue to work with experts on the development of the standard and TPEs for these areas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624CF-3162-296B-9159-F062B9A2F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dirty="0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A958-030F-4F11-868A-466972B3B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873" y="276441"/>
            <a:ext cx="9978216" cy="1424927"/>
          </a:xfrm>
        </p:spPr>
        <p:txBody>
          <a:bodyPr/>
          <a:lstStyle/>
          <a:p>
            <a:r>
              <a:rPr lang="en-US" b="1">
                <a:latin typeface="Calibri"/>
                <a:cs typeface="Calibri Light"/>
              </a:rPr>
              <a:t>Structure of Literacy Program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3EA92-BF2C-EF34-F018-AC21A724F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370339"/>
          </a:xfrm>
        </p:spPr>
        <p:txBody>
          <a:bodyPr vert="horz" lIns="0" tIns="45720" rIns="0" bIns="45720" rtlCol="0" anchor="t">
            <a:noAutofit/>
          </a:bodyPr>
          <a:lstStyle/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cs typeface="Calibri"/>
              </a:rPr>
              <a:t>Introduction &amp; Overarching Concepts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cs typeface="Calibri"/>
              </a:rPr>
              <a:t>Cross-cutting Themes of the </a:t>
            </a:r>
            <a:r>
              <a:rPr lang="en-US" sz="2600" i="1" dirty="0">
                <a:cs typeface="Calibri"/>
              </a:rPr>
              <a:t>ELA/ELD Framework</a:t>
            </a:r>
          </a:p>
          <a:p>
            <a:pPr marL="628650" lvl="2" indent="-2873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Foundational Skills</a:t>
            </a:r>
            <a:endParaRPr lang="en-US" sz="2600" dirty="0">
              <a:cs typeface="Calibri" panose="020F0502020204030204"/>
            </a:endParaRPr>
          </a:p>
          <a:p>
            <a:pPr marL="628650" lvl="2" indent="-2873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Meaning Making</a:t>
            </a:r>
            <a:endParaRPr lang="en-US" sz="2600" dirty="0">
              <a:cs typeface="Calibri" panose="020F0502020204030204"/>
            </a:endParaRPr>
          </a:p>
          <a:p>
            <a:pPr marL="628650" lvl="2" indent="-2873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Language Development</a:t>
            </a:r>
            <a:endParaRPr lang="en-US" sz="2600" dirty="0">
              <a:cs typeface="Calibri" panose="020F0502020204030204"/>
            </a:endParaRPr>
          </a:p>
          <a:p>
            <a:pPr marL="628650" lvl="2" indent="-2873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Effective Expression</a:t>
            </a:r>
            <a:endParaRPr lang="en-US" sz="2600" dirty="0">
              <a:cs typeface="Calibri" panose="020F0502020204030204"/>
            </a:endParaRPr>
          </a:p>
          <a:p>
            <a:pPr marL="628650" lvl="2" indent="-287338">
              <a:lnSpc>
                <a:spcPct val="100000"/>
              </a:lnSpc>
              <a:spcAft>
                <a:spcPts val="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Content Knowledge</a:t>
            </a:r>
            <a:endParaRPr lang="en-US" sz="2600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61E5B1-C8F7-B833-8842-B7E969B87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58592" y="1882682"/>
            <a:ext cx="5153891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cs typeface="Calibri"/>
              </a:rPr>
              <a:t>Literacy Instruction for Students/ Children with Disabilities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cs typeface="Calibri"/>
              </a:rPr>
              <a:t>Integrated and Designated English Language Development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F0502020204030204" pitchFamily="34" charset="0"/>
              <a:buChar char="•"/>
            </a:pPr>
            <a:r>
              <a:rPr lang="en-US" sz="2600" dirty="0">
                <a:cs typeface="Calibri"/>
              </a:rPr>
              <a:t>Literacy Teaching Performance Expectations and Clinical Practice 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CC9EE-48D5-100D-1837-D62069B3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074CD-934D-404A-ACFA-C89B8DACAF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189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7BC262157747938E17868A3CDBAD" ma:contentTypeVersion="14" ma:contentTypeDescription="Create a new document." ma:contentTypeScope="" ma:versionID="0931bdcbff5fc035b9c61825e6fefe41">
  <xsd:schema xmlns:xsd="http://www.w3.org/2001/XMLSchema" xmlns:xs="http://www.w3.org/2001/XMLSchema" xmlns:p="http://schemas.microsoft.com/office/2006/metadata/properties" xmlns:ns2="578bbcf2-522a-4cc8-bbf0-991319812d5c" xmlns:ns3="50100aeb-1716-4f9b-8c19-4b31a6cfadcb" targetNamespace="http://schemas.microsoft.com/office/2006/metadata/properties" ma:root="true" ma:fieldsID="5e910fe4f29b663cc61b71656c86b9d0" ns2:_="" ns3:_="">
    <xsd:import namespace="578bbcf2-522a-4cc8-bbf0-991319812d5c"/>
    <xsd:import namespace="50100aeb-1716-4f9b-8c19-4b31a6cfad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bbcf2-522a-4cc8-bbf0-991319812d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184ffdf-fc1b-4c9a-9cb0-b65f1b3232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100aeb-1716-4f9b-8c19-4b31a6cfadc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f1be47-33db-42e2-a680-12d85a00ca9e}" ma:internalName="TaxCatchAll" ma:showField="CatchAllData" ma:web="50100aeb-1716-4f9b-8c19-4b31a6cfad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100aeb-1716-4f9b-8c19-4b31a6cfadcb">
      <UserInfo>
        <DisplayName/>
        <AccountId xsi:nil="true"/>
        <AccountType/>
      </UserInfo>
    </SharedWithUsers>
    <lcf76f155ced4ddcb4097134ff3c332f xmlns="578bbcf2-522a-4cc8-bbf0-991319812d5c">
      <Terms xmlns="http://schemas.microsoft.com/office/infopath/2007/PartnerControls"/>
    </lcf76f155ced4ddcb4097134ff3c332f>
    <TaxCatchAll xmlns="50100aeb-1716-4f9b-8c19-4b31a6cfadcb" xsi:nil="true"/>
  </documentManagement>
</p:properties>
</file>

<file path=customXml/itemProps1.xml><?xml version="1.0" encoding="utf-8"?>
<ds:datastoreItem xmlns:ds="http://schemas.openxmlformats.org/officeDocument/2006/customXml" ds:itemID="{175D2094-1974-495D-ABF0-38D857B40DDB}"/>
</file>

<file path=customXml/itemProps2.xml><?xml version="1.0" encoding="utf-8"?>
<ds:datastoreItem xmlns:ds="http://schemas.openxmlformats.org/officeDocument/2006/customXml" ds:itemID="{09139D98-A6A4-4F3B-9166-0584A683ECA9}"/>
</file>

<file path=customXml/itemProps3.xml><?xml version="1.0" encoding="utf-8"?>
<ds:datastoreItem xmlns:ds="http://schemas.openxmlformats.org/officeDocument/2006/customXml" ds:itemID="{47DDF043-AADF-4225-85DE-A53C1150CEC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1357</Words>
  <Application>Microsoft Office PowerPoint</Application>
  <PresentationFormat>Widescreen</PresentationFormat>
  <Paragraphs>198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Arial,Sans-Serif</vt:lpstr>
      <vt:lpstr>Calibri</vt:lpstr>
      <vt:lpstr>Calibri Light</vt:lpstr>
      <vt:lpstr>Retrospect</vt:lpstr>
      <vt:lpstr>Proposed Adoption of Literacy Standards and Teaching Performance Expectations Pursuant to Senate Bill 488</vt:lpstr>
      <vt:lpstr>Senate Bill 488 Overview</vt:lpstr>
      <vt:lpstr>SB 488 Workgroup</vt:lpstr>
      <vt:lpstr>Field Review Surveys</vt:lpstr>
      <vt:lpstr>Frequent Survey Comments </vt:lpstr>
      <vt:lpstr>Frequent Survey Comments </vt:lpstr>
      <vt:lpstr>Other Comments </vt:lpstr>
      <vt:lpstr>Low Incidence Literacy Program Standard &amp; TPEs</vt:lpstr>
      <vt:lpstr>Structure of Literacy Program Standard</vt:lpstr>
      <vt:lpstr>Teaching Performance Expectations (TPEs)</vt:lpstr>
      <vt:lpstr>Crosswalks</vt:lpstr>
      <vt:lpstr>Revisions</vt:lpstr>
      <vt:lpstr>Revisions</vt:lpstr>
      <vt:lpstr>Revisions</vt:lpstr>
      <vt:lpstr>Additional Changes in Response to Comments on Draft Standards &amp; TPEs in Agenda Item</vt:lpstr>
      <vt:lpstr>Staff Recommendations for Action</vt:lpstr>
      <vt:lpstr>Staff Recommendations for Action</vt:lpstr>
      <vt:lpstr>Next Steps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2023-02-03T21:26:05Z</dcterms:created>
  <dcterms:modified xsi:type="dcterms:W3CDTF">2023-02-03T21:26:16Z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1203600</vt:r8>
  </property>
  <property fmtid="{D5CDD505-2E9C-101B-9397-08002B2CF9AE}" pid="3" name="MediaServiceImageTags">
    <vt:lpwstr/>
  </property>
  <property fmtid="{D5CDD505-2E9C-101B-9397-08002B2CF9AE}" pid="4" name="ContentTypeId">
    <vt:lpwstr>0x01010087617BC262157747938E17868A3CDBAD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