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1"/>
    <p:sldMasterId id="2147483682" r:id="rId2"/>
  </p:sldMasterIdLst>
  <p:notesMasterIdLst>
    <p:notesMasterId r:id="rId22"/>
  </p:notesMasterIdLst>
  <p:handoutMasterIdLst>
    <p:handoutMasterId r:id="rId23"/>
  </p:handoutMasterIdLst>
  <p:sldIdLst>
    <p:sldId id="256" r:id="rId3"/>
    <p:sldId id="258" r:id="rId4"/>
    <p:sldId id="260" r:id="rId5"/>
    <p:sldId id="734" r:id="rId6"/>
    <p:sldId id="295" r:id="rId7"/>
    <p:sldId id="296" r:id="rId8"/>
    <p:sldId id="733" r:id="rId9"/>
    <p:sldId id="261" r:id="rId10"/>
    <p:sldId id="735" r:id="rId11"/>
    <p:sldId id="280" r:id="rId12"/>
    <p:sldId id="264" r:id="rId13"/>
    <p:sldId id="265" r:id="rId14"/>
    <p:sldId id="267" r:id="rId15"/>
    <p:sldId id="266" r:id="rId16"/>
    <p:sldId id="294" r:id="rId17"/>
    <p:sldId id="268" r:id="rId18"/>
    <p:sldId id="281" r:id="rId19"/>
    <p:sldId id="275"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4E8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407C94-D854-483F-826F-D6E6E3513F26}" v="28" dt="2023-02-07T17:42:59.1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364" autoAdjust="0"/>
  </p:normalViewPr>
  <p:slideViewPr>
    <p:cSldViewPr snapToGrid="0">
      <p:cViewPr varScale="1">
        <p:scale>
          <a:sx n="81" d="100"/>
          <a:sy n="81" d="100"/>
        </p:scale>
        <p:origin x="108" y="636"/>
      </p:cViewPr>
      <p:guideLst/>
    </p:cSldViewPr>
  </p:slideViewPr>
  <p:outlineViewPr>
    <p:cViewPr>
      <p:scale>
        <a:sx n="33" d="100"/>
        <a:sy n="33" d="100"/>
      </p:scale>
      <p:origin x="0" y="-455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7" d="100"/>
          <a:sy n="77" d="100"/>
        </p:scale>
        <p:origin x="20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C5916B-7E3C-49AB-BA4C-74E34CFA4E78}"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0352A14A-CC2F-4FBC-83EB-2DA454CF8FEF}">
      <dgm:prSet phldrT="[Text]" custT="1"/>
      <dgm:spPr>
        <a:solidFill>
          <a:srgbClr val="4F7681"/>
        </a:solidFill>
      </dgm:spPr>
      <dgm:t>
        <a:bodyPr/>
        <a:lstStyle/>
        <a:p>
          <a:r>
            <a:rPr lang="en-US" sz="2400" dirty="0"/>
            <a:t>Plan</a:t>
          </a:r>
        </a:p>
      </dgm:t>
    </dgm:pt>
    <dgm:pt modelId="{CA15588F-1F9F-4802-8C19-2B19AD2CF5F1}" type="parTrans" cxnId="{7DC92C04-946C-45C6-87B7-57EA6E679BD2}">
      <dgm:prSet/>
      <dgm:spPr/>
      <dgm:t>
        <a:bodyPr/>
        <a:lstStyle/>
        <a:p>
          <a:endParaRPr lang="en-US"/>
        </a:p>
      </dgm:t>
    </dgm:pt>
    <dgm:pt modelId="{D17CEA83-0558-4B2B-800E-927EF0B9733C}" type="sibTrans" cxnId="{7DC92C04-946C-45C6-87B7-57EA6E679BD2}">
      <dgm:prSet/>
      <dgm:spPr>
        <a:solidFill>
          <a:srgbClr val="404041"/>
        </a:solidFill>
      </dgm:spPr>
      <dgm:t>
        <a:bodyPr/>
        <a:lstStyle/>
        <a:p>
          <a:endParaRPr lang="en-US" dirty="0"/>
        </a:p>
      </dgm:t>
    </dgm:pt>
    <dgm:pt modelId="{1E82ED02-4DE1-459D-B766-BEFFCCE39C76}">
      <dgm:prSet phldrT="[Text]" custT="1"/>
      <dgm:spPr>
        <a:solidFill>
          <a:srgbClr val="4F7681"/>
        </a:solidFill>
      </dgm:spPr>
      <dgm:t>
        <a:bodyPr/>
        <a:lstStyle/>
        <a:p>
          <a:r>
            <a:rPr lang="en-US" sz="2400" dirty="0"/>
            <a:t>Act</a:t>
          </a:r>
        </a:p>
      </dgm:t>
    </dgm:pt>
    <dgm:pt modelId="{CA961C6E-6834-4068-B8DC-502B84094F6F}" type="parTrans" cxnId="{06A90F76-CDF6-4666-9525-7FD09D5468FD}">
      <dgm:prSet/>
      <dgm:spPr/>
      <dgm:t>
        <a:bodyPr/>
        <a:lstStyle/>
        <a:p>
          <a:endParaRPr lang="en-US"/>
        </a:p>
      </dgm:t>
    </dgm:pt>
    <dgm:pt modelId="{4963D9E7-DA2F-46AC-A0E2-7D74A03F9C79}" type="sibTrans" cxnId="{06A90F76-CDF6-4666-9525-7FD09D5468FD}">
      <dgm:prSet/>
      <dgm:spPr>
        <a:solidFill>
          <a:srgbClr val="404041"/>
        </a:solidFill>
      </dgm:spPr>
      <dgm:t>
        <a:bodyPr/>
        <a:lstStyle/>
        <a:p>
          <a:endParaRPr lang="en-US" dirty="0"/>
        </a:p>
      </dgm:t>
    </dgm:pt>
    <dgm:pt modelId="{B55FAF08-D306-46F4-9548-41D592B84A55}">
      <dgm:prSet phldrT="[Text]" custT="1"/>
      <dgm:spPr>
        <a:solidFill>
          <a:srgbClr val="4F7681"/>
        </a:solidFill>
      </dgm:spPr>
      <dgm:t>
        <a:bodyPr/>
        <a:lstStyle/>
        <a:p>
          <a:r>
            <a:rPr lang="en-US" sz="2400" dirty="0"/>
            <a:t>Reflect</a:t>
          </a:r>
        </a:p>
      </dgm:t>
    </dgm:pt>
    <dgm:pt modelId="{A5959724-3529-4B90-9B89-8A6F1FED133A}" type="parTrans" cxnId="{FC919E5A-E54F-491C-B203-AA7842C6DF4E}">
      <dgm:prSet/>
      <dgm:spPr/>
      <dgm:t>
        <a:bodyPr/>
        <a:lstStyle/>
        <a:p>
          <a:endParaRPr lang="en-US"/>
        </a:p>
      </dgm:t>
    </dgm:pt>
    <dgm:pt modelId="{85724658-0475-4509-BE07-927030232A8D}" type="sibTrans" cxnId="{FC919E5A-E54F-491C-B203-AA7842C6DF4E}">
      <dgm:prSet/>
      <dgm:spPr>
        <a:solidFill>
          <a:srgbClr val="404041"/>
        </a:solidFill>
      </dgm:spPr>
      <dgm:t>
        <a:bodyPr/>
        <a:lstStyle/>
        <a:p>
          <a:endParaRPr lang="en-US" dirty="0"/>
        </a:p>
      </dgm:t>
    </dgm:pt>
    <dgm:pt modelId="{AD52E44F-B000-9841-9C60-652961E4373A}">
      <dgm:prSet phldrT="[Text]" custT="1"/>
      <dgm:spPr>
        <a:solidFill>
          <a:srgbClr val="4F7681"/>
        </a:solidFill>
      </dgm:spPr>
      <dgm:t>
        <a:bodyPr/>
        <a:lstStyle/>
        <a:p>
          <a:r>
            <a:rPr lang="en-US" sz="1900" dirty="0"/>
            <a:t>Investigate</a:t>
          </a:r>
        </a:p>
      </dgm:t>
    </dgm:pt>
    <dgm:pt modelId="{874F4741-5678-3443-B364-132211175018}" type="parTrans" cxnId="{8F2B4175-2E0C-4B4E-A7D3-AD2DEBD13FC5}">
      <dgm:prSet/>
      <dgm:spPr/>
      <dgm:t>
        <a:bodyPr/>
        <a:lstStyle/>
        <a:p>
          <a:endParaRPr lang="en-US"/>
        </a:p>
      </dgm:t>
    </dgm:pt>
    <dgm:pt modelId="{19CF08A7-0F13-3241-BC29-318408683E2D}" type="sibTrans" cxnId="{8F2B4175-2E0C-4B4E-A7D3-AD2DEBD13FC5}">
      <dgm:prSet/>
      <dgm:spPr>
        <a:solidFill>
          <a:schemeClr val="bg1"/>
        </a:solidFill>
        <a:ln>
          <a:solidFill>
            <a:schemeClr val="bg1"/>
          </a:solidFill>
        </a:ln>
      </dgm:spPr>
      <dgm:t>
        <a:bodyPr/>
        <a:lstStyle/>
        <a:p>
          <a:endParaRPr lang="en-US"/>
        </a:p>
      </dgm:t>
    </dgm:pt>
    <dgm:pt modelId="{9259DB71-C64D-4D08-8867-E8FEDE97DBC0}" type="pres">
      <dgm:prSet presAssocID="{1AC5916B-7E3C-49AB-BA4C-74E34CFA4E78}" presName="cycle" presStyleCnt="0">
        <dgm:presLayoutVars>
          <dgm:dir/>
          <dgm:resizeHandles val="exact"/>
        </dgm:presLayoutVars>
      </dgm:prSet>
      <dgm:spPr/>
    </dgm:pt>
    <dgm:pt modelId="{862F8D3E-34BA-1345-8DF1-ED6E4C291022}" type="pres">
      <dgm:prSet presAssocID="{AD52E44F-B000-9841-9C60-652961E4373A}" presName="node" presStyleLbl="node1" presStyleIdx="0" presStyleCnt="4">
        <dgm:presLayoutVars>
          <dgm:bulletEnabled val="1"/>
        </dgm:presLayoutVars>
      </dgm:prSet>
      <dgm:spPr/>
    </dgm:pt>
    <dgm:pt modelId="{543C7093-4645-EB40-9E50-7BC5E6067EC9}" type="pres">
      <dgm:prSet presAssocID="{19CF08A7-0F13-3241-BC29-318408683E2D}" presName="sibTrans" presStyleLbl="sibTrans2D1" presStyleIdx="0" presStyleCnt="4"/>
      <dgm:spPr/>
    </dgm:pt>
    <dgm:pt modelId="{A4CC27BD-74D8-4349-9647-33AE7D34226C}" type="pres">
      <dgm:prSet presAssocID="{19CF08A7-0F13-3241-BC29-318408683E2D}" presName="connectorText" presStyleLbl="sibTrans2D1" presStyleIdx="0" presStyleCnt="4"/>
      <dgm:spPr/>
    </dgm:pt>
    <dgm:pt modelId="{EE4A9672-4C33-4597-8E90-E32C74CB0622}" type="pres">
      <dgm:prSet presAssocID="{0352A14A-CC2F-4FBC-83EB-2DA454CF8FEF}" presName="node" presStyleLbl="node1" presStyleIdx="1" presStyleCnt="4">
        <dgm:presLayoutVars>
          <dgm:bulletEnabled val="1"/>
        </dgm:presLayoutVars>
      </dgm:prSet>
      <dgm:spPr/>
    </dgm:pt>
    <dgm:pt modelId="{6AFFE23A-5A2A-48C3-B220-BD08AD990EAF}" type="pres">
      <dgm:prSet presAssocID="{D17CEA83-0558-4B2B-800E-927EF0B9733C}" presName="sibTrans" presStyleLbl="sibTrans2D1" presStyleIdx="1" presStyleCnt="4"/>
      <dgm:spPr/>
    </dgm:pt>
    <dgm:pt modelId="{05E945E4-3E5D-4840-A38A-E2033076F4AD}" type="pres">
      <dgm:prSet presAssocID="{D17CEA83-0558-4B2B-800E-927EF0B9733C}" presName="connectorText" presStyleLbl="sibTrans2D1" presStyleIdx="1" presStyleCnt="4"/>
      <dgm:spPr/>
    </dgm:pt>
    <dgm:pt modelId="{221DBABA-7403-4EBA-BE40-51CCB35E59D9}" type="pres">
      <dgm:prSet presAssocID="{1E82ED02-4DE1-459D-B766-BEFFCCE39C76}" presName="node" presStyleLbl="node1" presStyleIdx="2" presStyleCnt="4">
        <dgm:presLayoutVars>
          <dgm:bulletEnabled val="1"/>
        </dgm:presLayoutVars>
      </dgm:prSet>
      <dgm:spPr/>
    </dgm:pt>
    <dgm:pt modelId="{0D3A27F3-7B6D-4C76-9D90-1B12FF370560}" type="pres">
      <dgm:prSet presAssocID="{4963D9E7-DA2F-46AC-A0E2-7D74A03F9C79}" presName="sibTrans" presStyleLbl="sibTrans2D1" presStyleIdx="2" presStyleCnt="4"/>
      <dgm:spPr/>
    </dgm:pt>
    <dgm:pt modelId="{9E6ED2D0-2069-48C3-B7FE-0CF31FDD5CBD}" type="pres">
      <dgm:prSet presAssocID="{4963D9E7-DA2F-46AC-A0E2-7D74A03F9C79}" presName="connectorText" presStyleLbl="sibTrans2D1" presStyleIdx="2" presStyleCnt="4"/>
      <dgm:spPr/>
    </dgm:pt>
    <dgm:pt modelId="{96BB070F-58F1-4755-B88E-0904DBF21669}" type="pres">
      <dgm:prSet presAssocID="{B55FAF08-D306-46F4-9548-41D592B84A55}" presName="node" presStyleLbl="node1" presStyleIdx="3" presStyleCnt="4">
        <dgm:presLayoutVars>
          <dgm:bulletEnabled val="1"/>
        </dgm:presLayoutVars>
      </dgm:prSet>
      <dgm:spPr/>
    </dgm:pt>
    <dgm:pt modelId="{06987523-844B-4CEC-AD24-584FE93914F1}" type="pres">
      <dgm:prSet presAssocID="{85724658-0475-4509-BE07-927030232A8D}" presName="sibTrans" presStyleLbl="sibTrans2D1" presStyleIdx="3" presStyleCnt="4"/>
      <dgm:spPr/>
    </dgm:pt>
    <dgm:pt modelId="{A8607088-6235-4FCD-97A4-ED3B7F4F96B4}" type="pres">
      <dgm:prSet presAssocID="{85724658-0475-4509-BE07-927030232A8D}" presName="connectorText" presStyleLbl="sibTrans2D1" presStyleIdx="3" presStyleCnt="4"/>
      <dgm:spPr/>
    </dgm:pt>
  </dgm:ptLst>
  <dgm:cxnLst>
    <dgm:cxn modelId="{7DC92C04-946C-45C6-87B7-57EA6E679BD2}" srcId="{1AC5916B-7E3C-49AB-BA4C-74E34CFA4E78}" destId="{0352A14A-CC2F-4FBC-83EB-2DA454CF8FEF}" srcOrd="1" destOrd="0" parTransId="{CA15588F-1F9F-4802-8C19-2B19AD2CF5F1}" sibTransId="{D17CEA83-0558-4B2B-800E-927EF0B9733C}"/>
    <dgm:cxn modelId="{2DCFE011-3037-8A47-B3A7-3173C52DB9FE}" type="presOf" srcId="{4963D9E7-DA2F-46AC-A0E2-7D74A03F9C79}" destId="{0D3A27F3-7B6D-4C76-9D90-1B12FF370560}" srcOrd="0" destOrd="0" presId="urn:microsoft.com/office/officeart/2005/8/layout/cycle2"/>
    <dgm:cxn modelId="{7A373119-F1CC-6C4F-9D9A-AB8505E2E4EC}" type="presOf" srcId="{D17CEA83-0558-4B2B-800E-927EF0B9733C}" destId="{05E945E4-3E5D-4840-A38A-E2033076F4AD}" srcOrd="1" destOrd="0" presId="urn:microsoft.com/office/officeart/2005/8/layout/cycle2"/>
    <dgm:cxn modelId="{7599F424-54F3-F64A-96C0-B1CA6E56961B}" type="presOf" srcId="{4963D9E7-DA2F-46AC-A0E2-7D74A03F9C79}" destId="{9E6ED2D0-2069-48C3-B7FE-0CF31FDD5CBD}" srcOrd="1" destOrd="0" presId="urn:microsoft.com/office/officeart/2005/8/layout/cycle2"/>
    <dgm:cxn modelId="{54FE0240-614E-8649-90F1-47D71EB752BD}" type="presOf" srcId="{85724658-0475-4509-BE07-927030232A8D}" destId="{A8607088-6235-4FCD-97A4-ED3B7F4F96B4}" srcOrd="1" destOrd="0" presId="urn:microsoft.com/office/officeart/2005/8/layout/cycle2"/>
    <dgm:cxn modelId="{8F2B4175-2E0C-4B4E-A7D3-AD2DEBD13FC5}" srcId="{1AC5916B-7E3C-49AB-BA4C-74E34CFA4E78}" destId="{AD52E44F-B000-9841-9C60-652961E4373A}" srcOrd="0" destOrd="0" parTransId="{874F4741-5678-3443-B364-132211175018}" sibTransId="{19CF08A7-0F13-3241-BC29-318408683E2D}"/>
    <dgm:cxn modelId="{06A90F76-CDF6-4666-9525-7FD09D5468FD}" srcId="{1AC5916B-7E3C-49AB-BA4C-74E34CFA4E78}" destId="{1E82ED02-4DE1-459D-B766-BEFFCCE39C76}" srcOrd="2" destOrd="0" parTransId="{CA961C6E-6834-4068-B8DC-502B84094F6F}" sibTransId="{4963D9E7-DA2F-46AC-A0E2-7D74A03F9C79}"/>
    <dgm:cxn modelId="{18617859-553F-204E-A72A-58A3F7CA7711}" type="presOf" srcId="{AD52E44F-B000-9841-9C60-652961E4373A}" destId="{862F8D3E-34BA-1345-8DF1-ED6E4C291022}" srcOrd="0" destOrd="0" presId="urn:microsoft.com/office/officeart/2005/8/layout/cycle2"/>
    <dgm:cxn modelId="{FC919E5A-E54F-491C-B203-AA7842C6DF4E}" srcId="{1AC5916B-7E3C-49AB-BA4C-74E34CFA4E78}" destId="{B55FAF08-D306-46F4-9548-41D592B84A55}" srcOrd="3" destOrd="0" parTransId="{A5959724-3529-4B90-9B89-8A6F1FED133A}" sibTransId="{85724658-0475-4509-BE07-927030232A8D}"/>
    <dgm:cxn modelId="{ECB32382-128D-A041-A35A-4FA42A51FDC4}" type="presOf" srcId="{1E82ED02-4DE1-459D-B766-BEFFCCE39C76}" destId="{221DBABA-7403-4EBA-BE40-51CCB35E59D9}" srcOrd="0" destOrd="0" presId="urn:microsoft.com/office/officeart/2005/8/layout/cycle2"/>
    <dgm:cxn modelId="{21431591-5993-2748-9E74-6D04E381EA77}" type="presOf" srcId="{B55FAF08-D306-46F4-9548-41D592B84A55}" destId="{96BB070F-58F1-4755-B88E-0904DBF21669}" srcOrd="0" destOrd="0" presId="urn:microsoft.com/office/officeart/2005/8/layout/cycle2"/>
    <dgm:cxn modelId="{0E9D9FB6-66B9-FB44-B56F-B24DB0C3224C}" type="presOf" srcId="{19CF08A7-0F13-3241-BC29-318408683E2D}" destId="{543C7093-4645-EB40-9E50-7BC5E6067EC9}" srcOrd="0" destOrd="0" presId="urn:microsoft.com/office/officeart/2005/8/layout/cycle2"/>
    <dgm:cxn modelId="{3F856FD0-CDEC-684A-A8C1-76ABE9B5B286}" type="presOf" srcId="{0352A14A-CC2F-4FBC-83EB-2DA454CF8FEF}" destId="{EE4A9672-4C33-4597-8E90-E32C74CB0622}" srcOrd="0" destOrd="0" presId="urn:microsoft.com/office/officeart/2005/8/layout/cycle2"/>
    <dgm:cxn modelId="{2460A3DB-2DB2-5B4D-9552-148E9A23ECAD}" type="presOf" srcId="{19CF08A7-0F13-3241-BC29-318408683E2D}" destId="{A4CC27BD-74D8-4349-9647-33AE7D34226C}" srcOrd="1" destOrd="0" presId="urn:microsoft.com/office/officeart/2005/8/layout/cycle2"/>
    <dgm:cxn modelId="{8F3ED4EA-C3FF-2C4B-B6FE-7B8023DE4727}" type="presOf" srcId="{85724658-0475-4509-BE07-927030232A8D}" destId="{06987523-844B-4CEC-AD24-584FE93914F1}" srcOrd="0" destOrd="0" presId="urn:microsoft.com/office/officeart/2005/8/layout/cycle2"/>
    <dgm:cxn modelId="{64253EF8-5606-E94F-B382-886CA651CD95}" type="presOf" srcId="{D17CEA83-0558-4B2B-800E-927EF0B9733C}" destId="{6AFFE23A-5A2A-48C3-B220-BD08AD990EAF}" srcOrd="0" destOrd="0" presId="urn:microsoft.com/office/officeart/2005/8/layout/cycle2"/>
    <dgm:cxn modelId="{DAD103FA-07B8-4196-BBF4-D98C4931B1E3}" type="presOf" srcId="{1AC5916B-7E3C-49AB-BA4C-74E34CFA4E78}" destId="{9259DB71-C64D-4D08-8867-E8FEDE97DBC0}" srcOrd="0" destOrd="0" presId="urn:microsoft.com/office/officeart/2005/8/layout/cycle2"/>
    <dgm:cxn modelId="{DD0FF467-DE9F-CB45-B644-E1517675388B}" type="presParOf" srcId="{9259DB71-C64D-4D08-8867-E8FEDE97DBC0}" destId="{862F8D3E-34BA-1345-8DF1-ED6E4C291022}" srcOrd="0" destOrd="0" presId="urn:microsoft.com/office/officeart/2005/8/layout/cycle2"/>
    <dgm:cxn modelId="{98EF5090-94D3-B34F-A612-04F10C450F0C}" type="presParOf" srcId="{9259DB71-C64D-4D08-8867-E8FEDE97DBC0}" destId="{543C7093-4645-EB40-9E50-7BC5E6067EC9}" srcOrd="1" destOrd="0" presId="urn:microsoft.com/office/officeart/2005/8/layout/cycle2"/>
    <dgm:cxn modelId="{A0C3BDEC-D467-3F4B-BA90-5A0FC1156C13}" type="presParOf" srcId="{543C7093-4645-EB40-9E50-7BC5E6067EC9}" destId="{A4CC27BD-74D8-4349-9647-33AE7D34226C}" srcOrd="0" destOrd="0" presId="urn:microsoft.com/office/officeart/2005/8/layout/cycle2"/>
    <dgm:cxn modelId="{F3569D48-05C1-B848-AFFA-115061A99126}" type="presParOf" srcId="{9259DB71-C64D-4D08-8867-E8FEDE97DBC0}" destId="{EE4A9672-4C33-4597-8E90-E32C74CB0622}" srcOrd="2" destOrd="0" presId="urn:microsoft.com/office/officeart/2005/8/layout/cycle2"/>
    <dgm:cxn modelId="{5EF9B0C5-1E00-7B46-B09B-A6661AC68ADE}" type="presParOf" srcId="{9259DB71-C64D-4D08-8867-E8FEDE97DBC0}" destId="{6AFFE23A-5A2A-48C3-B220-BD08AD990EAF}" srcOrd="3" destOrd="0" presId="urn:microsoft.com/office/officeart/2005/8/layout/cycle2"/>
    <dgm:cxn modelId="{659EC283-6073-DF4D-8F6E-9FE583D4E9E0}" type="presParOf" srcId="{6AFFE23A-5A2A-48C3-B220-BD08AD990EAF}" destId="{05E945E4-3E5D-4840-A38A-E2033076F4AD}" srcOrd="0" destOrd="0" presId="urn:microsoft.com/office/officeart/2005/8/layout/cycle2"/>
    <dgm:cxn modelId="{0F5A70BA-98BC-8543-8D10-E3EE0ED6F4F3}" type="presParOf" srcId="{9259DB71-C64D-4D08-8867-E8FEDE97DBC0}" destId="{221DBABA-7403-4EBA-BE40-51CCB35E59D9}" srcOrd="4" destOrd="0" presId="urn:microsoft.com/office/officeart/2005/8/layout/cycle2"/>
    <dgm:cxn modelId="{5E28F19E-B6C5-1C44-9CD7-D95E3B94AEF7}" type="presParOf" srcId="{9259DB71-C64D-4D08-8867-E8FEDE97DBC0}" destId="{0D3A27F3-7B6D-4C76-9D90-1B12FF370560}" srcOrd="5" destOrd="0" presId="urn:microsoft.com/office/officeart/2005/8/layout/cycle2"/>
    <dgm:cxn modelId="{B6694F73-B1D5-8448-A6AC-CE262322863C}" type="presParOf" srcId="{0D3A27F3-7B6D-4C76-9D90-1B12FF370560}" destId="{9E6ED2D0-2069-48C3-B7FE-0CF31FDD5CBD}" srcOrd="0" destOrd="0" presId="urn:microsoft.com/office/officeart/2005/8/layout/cycle2"/>
    <dgm:cxn modelId="{D8ABCCD9-08B1-264D-A454-C95FF0E5EB84}" type="presParOf" srcId="{9259DB71-C64D-4D08-8867-E8FEDE97DBC0}" destId="{96BB070F-58F1-4755-B88E-0904DBF21669}" srcOrd="6" destOrd="0" presId="urn:microsoft.com/office/officeart/2005/8/layout/cycle2"/>
    <dgm:cxn modelId="{6974231B-3A56-B543-A565-4D866A5D7906}" type="presParOf" srcId="{9259DB71-C64D-4D08-8867-E8FEDE97DBC0}" destId="{06987523-844B-4CEC-AD24-584FE93914F1}" srcOrd="7" destOrd="0" presId="urn:microsoft.com/office/officeart/2005/8/layout/cycle2"/>
    <dgm:cxn modelId="{D4D3B3B9-ED2E-9747-AEA3-36BFB7843901}" type="presParOf" srcId="{06987523-844B-4CEC-AD24-584FE93914F1}" destId="{A8607088-6235-4FCD-97A4-ED3B7F4F96B4}"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F8D3E-34BA-1345-8DF1-ED6E4C291022}">
      <dsp:nvSpPr>
        <dsp:cNvPr id="0" name=""/>
        <dsp:cNvSpPr/>
      </dsp:nvSpPr>
      <dsp:spPr>
        <a:xfrm>
          <a:off x="2564569" y="564"/>
          <a:ext cx="1595878" cy="1595878"/>
        </a:xfrm>
        <a:prstGeom prst="ellipse">
          <a:avLst/>
        </a:prstGeom>
        <a:solidFill>
          <a:srgbClr val="4F768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Investigate</a:t>
          </a:r>
        </a:p>
      </dsp:txBody>
      <dsp:txXfrm>
        <a:off x="2798280" y="234275"/>
        <a:ext cx="1128456" cy="1128456"/>
      </dsp:txXfrm>
    </dsp:sp>
    <dsp:sp modelId="{543C7093-4645-EB40-9E50-7BC5E6067EC9}">
      <dsp:nvSpPr>
        <dsp:cNvPr id="0" name=""/>
        <dsp:cNvSpPr/>
      </dsp:nvSpPr>
      <dsp:spPr>
        <a:xfrm rot="2700000">
          <a:off x="3989151" y="1368038"/>
          <a:ext cx="424392" cy="538608"/>
        </a:xfrm>
        <a:prstGeom prst="rightArrow">
          <a:avLst>
            <a:gd name="adj1" fmla="val 60000"/>
            <a:gd name="adj2" fmla="val 50000"/>
          </a:avLst>
        </a:prstGeom>
        <a:solidFill>
          <a:schemeClr val="bg1"/>
        </a:solidFill>
        <a:ln>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007796" y="1430746"/>
        <a:ext cx="297074" cy="323164"/>
      </dsp:txXfrm>
    </dsp:sp>
    <dsp:sp modelId="{EE4A9672-4C33-4597-8E90-E32C74CB0622}">
      <dsp:nvSpPr>
        <dsp:cNvPr id="0" name=""/>
        <dsp:cNvSpPr/>
      </dsp:nvSpPr>
      <dsp:spPr>
        <a:xfrm>
          <a:off x="4259234" y="1695229"/>
          <a:ext cx="1595878" cy="1595878"/>
        </a:xfrm>
        <a:prstGeom prst="ellipse">
          <a:avLst/>
        </a:prstGeom>
        <a:solidFill>
          <a:srgbClr val="4F768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Plan</a:t>
          </a:r>
        </a:p>
      </dsp:txBody>
      <dsp:txXfrm>
        <a:off x="4492945" y="1928940"/>
        <a:ext cx="1128456" cy="1128456"/>
      </dsp:txXfrm>
    </dsp:sp>
    <dsp:sp modelId="{6AFFE23A-5A2A-48C3-B220-BD08AD990EAF}">
      <dsp:nvSpPr>
        <dsp:cNvPr id="0" name=""/>
        <dsp:cNvSpPr/>
      </dsp:nvSpPr>
      <dsp:spPr>
        <a:xfrm rot="8100000">
          <a:off x="4006138" y="3062704"/>
          <a:ext cx="424392" cy="538608"/>
        </a:xfrm>
        <a:prstGeom prst="rightArrow">
          <a:avLst>
            <a:gd name="adj1" fmla="val 60000"/>
            <a:gd name="adj2" fmla="val 50000"/>
          </a:avLst>
        </a:prstGeom>
        <a:solidFill>
          <a:srgbClr val="40404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rot="10800000">
        <a:off x="4114811" y="3125412"/>
        <a:ext cx="297074" cy="323164"/>
      </dsp:txXfrm>
    </dsp:sp>
    <dsp:sp modelId="{221DBABA-7403-4EBA-BE40-51CCB35E59D9}">
      <dsp:nvSpPr>
        <dsp:cNvPr id="0" name=""/>
        <dsp:cNvSpPr/>
      </dsp:nvSpPr>
      <dsp:spPr>
        <a:xfrm>
          <a:off x="2564569" y="3389895"/>
          <a:ext cx="1595878" cy="1595878"/>
        </a:xfrm>
        <a:prstGeom prst="ellipse">
          <a:avLst/>
        </a:prstGeom>
        <a:solidFill>
          <a:srgbClr val="4F768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Act</a:t>
          </a:r>
        </a:p>
      </dsp:txBody>
      <dsp:txXfrm>
        <a:off x="2798280" y="3623606"/>
        <a:ext cx="1128456" cy="1128456"/>
      </dsp:txXfrm>
    </dsp:sp>
    <dsp:sp modelId="{0D3A27F3-7B6D-4C76-9D90-1B12FF370560}">
      <dsp:nvSpPr>
        <dsp:cNvPr id="0" name=""/>
        <dsp:cNvSpPr/>
      </dsp:nvSpPr>
      <dsp:spPr>
        <a:xfrm rot="13500000">
          <a:off x="2311472" y="3079690"/>
          <a:ext cx="424392" cy="538608"/>
        </a:xfrm>
        <a:prstGeom prst="rightArrow">
          <a:avLst>
            <a:gd name="adj1" fmla="val 60000"/>
            <a:gd name="adj2" fmla="val 50000"/>
          </a:avLst>
        </a:prstGeom>
        <a:solidFill>
          <a:srgbClr val="40404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rot="10800000">
        <a:off x="2420145" y="3232426"/>
        <a:ext cx="297074" cy="323164"/>
      </dsp:txXfrm>
    </dsp:sp>
    <dsp:sp modelId="{96BB070F-58F1-4755-B88E-0904DBF21669}">
      <dsp:nvSpPr>
        <dsp:cNvPr id="0" name=""/>
        <dsp:cNvSpPr/>
      </dsp:nvSpPr>
      <dsp:spPr>
        <a:xfrm>
          <a:off x="869904" y="1695229"/>
          <a:ext cx="1595878" cy="1595878"/>
        </a:xfrm>
        <a:prstGeom prst="ellipse">
          <a:avLst/>
        </a:prstGeom>
        <a:solidFill>
          <a:srgbClr val="4F768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Reflect</a:t>
          </a:r>
        </a:p>
      </dsp:txBody>
      <dsp:txXfrm>
        <a:off x="1103615" y="1928940"/>
        <a:ext cx="1128456" cy="1128456"/>
      </dsp:txXfrm>
    </dsp:sp>
    <dsp:sp modelId="{06987523-844B-4CEC-AD24-584FE93914F1}">
      <dsp:nvSpPr>
        <dsp:cNvPr id="0" name=""/>
        <dsp:cNvSpPr/>
      </dsp:nvSpPr>
      <dsp:spPr>
        <a:xfrm rot="18900000">
          <a:off x="2294486" y="1385025"/>
          <a:ext cx="424392" cy="538608"/>
        </a:xfrm>
        <a:prstGeom prst="rightArrow">
          <a:avLst>
            <a:gd name="adj1" fmla="val 60000"/>
            <a:gd name="adj2" fmla="val 50000"/>
          </a:avLst>
        </a:prstGeom>
        <a:solidFill>
          <a:srgbClr val="40404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a:off x="2313131" y="1537761"/>
        <a:ext cx="297074" cy="32316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0A5840-7538-44E2-83A7-8942BD256A75}" type="datetimeFigureOut">
              <a:rPr lang="en-US" smtClean="0"/>
              <a:t>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994409-19C6-4EBD-BA56-A3197E02073F}" type="slidenum">
              <a:rPr lang="en-US" smtClean="0"/>
              <a:t>‹#›</a:t>
            </a:fld>
            <a:endParaRPr lang="en-US"/>
          </a:p>
        </p:txBody>
      </p:sp>
    </p:spTree>
    <p:extLst>
      <p:ext uri="{BB962C8B-B14F-4D97-AF65-F5344CB8AC3E}">
        <p14:creationId xmlns:p14="http://schemas.microsoft.com/office/powerpoint/2010/main" val="3654482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940A7B-E1FB-4545-A509-E7D99C757A65}" type="datetimeFigureOut">
              <a:rPr lang="en-US" smtClean="0"/>
              <a:t>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B2A6A-1B24-492B-9B05-6F555F5ECEDD}" type="slidenum">
              <a:rPr lang="en-US" smtClean="0"/>
              <a:t>‹#›</a:t>
            </a:fld>
            <a:endParaRPr lang="en-US"/>
          </a:p>
        </p:txBody>
      </p:sp>
    </p:spTree>
    <p:extLst>
      <p:ext uri="{BB962C8B-B14F-4D97-AF65-F5344CB8AC3E}">
        <p14:creationId xmlns:p14="http://schemas.microsoft.com/office/powerpoint/2010/main" val="2252821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a:t>
            </a:fld>
            <a:endParaRPr lang="en-US"/>
          </a:p>
        </p:txBody>
      </p:sp>
    </p:spTree>
    <p:extLst>
      <p:ext uri="{BB962C8B-B14F-4D97-AF65-F5344CB8AC3E}">
        <p14:creationId xmlns:p14="http://schemas.microsoft.com/office/powerpoint/2010/main" val="1536311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10</a:t>
            </a:fld>
            <a:endParaRPr lang="en-US"/>
          </a:p>
        </p:txBody>
      </p:sp>
    </p:spTree>
    <p:extLst>
      <p:ext uri="{BB962C8B-B14F-4D97-AF65-F5344CB8AC3E}">
        <p14:creationId xmlns:p14="http://schemas.microsoft.com/office/powerpoint/2010/main" val="2037969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11</a:t>
            </a:fld>
            <a:endParaRPr lang="en-US"/>
          </a:p>
        </p:txBody>
      </p:sp>
    </p:spTree>
    <p:extLst>
      <p:ext uri="{BB962C8B-B14F-4D97-AF65-F5344CB8AC3E}">
        <p14:creationId xmlns:p14="http://schemas.microsoft.com/office/powerpoint/2010/main" val="2745893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12</a:t>
            </a:fld>
            <a:endParaRPr lang="en-US"/>
          </a:p>
        </p:txBody>
      </p:sp>
    </p:spTree>
    <p:extLst>
      <p:ext uri="{BB962C8B-B14F-4D97-AF65-F5344CB8AC3E}">
        <p14:creationId xmlns:p14="http://schemas.microsoft.com/office/powerpoint/2010/main" val="842862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13</a:t>
            </a:fld>
            <a:endParaRPr lang="en-US"/>
          </a:p>
        </p:txBody>
      </p:sp>
    </p:spTree>
    <p:extLst>
      <p:ext uri="{BB962C8B-B14F-4D97-AF65-F5344CB8AC3E}">
        <p14:creationId xmlns:p14="http://schemas.microsoft.com/office/powerpoint/2010/main" val="3183635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14</a:t>
            </a:fld>
            <a:endParaRPr lang="en-US"/>
          </a:p>
        </p:txBody>
      </p:sp>
    </p:spTree>
    <p:extLst>
      <p:ext uri="{BB962C8B-B14F-4D97-AF65-F5344CB8AC3E}">
        <p14:creationId xmlns:p14="http://schemas.microsoft.com/office/powerpoint/2010/main" val="3214536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15</a:t>
            </a:fld>
            <a:endParaRPr lang="en-US"/>
          </a:p>
        </p:txBody>
      </p:sp>
    </p:spTree>
    <p:extLst>
      <p:ext uri="{BB962C8B-B14F-4D97-AF65-F5344CB8AC3E}">
        <p14:creationId xmlns:p14="http://schemas.microsoft.com/office/powerpoint/2010/main" val="3652187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16</a:t>
            </a:fld>
            <a:endParaRPr lang="en-US"/>
          </a:p>
        </p:txBody>
      </p:sp>
    </p:spTree>
    <p:extLst>
      <p:ext uri="{BB962C8B-B14F-4D97-AF65-F5344CB8AC3E}">
        <p14:creationId xmlns:p14="http://schemas.microsoft.com/office/powerpoint/2010/main" val="1278828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17</a:t>
            </a:fld>
            <a:endParaRPr lang="en-US"/>
          </a:p>
        </p:txBody>
      </p:sp>
    </p:spTree>
    <p:extLst>
      <p:ext uri="{BB962C8B-B14F-4D97-AF65-F5344CB8AC3E}">
        <p14:creationId xmlns:p14="http://schemas.microsoft.com/office/powerpoint/2010/main" val="165225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18</a:t>
            </a:fld>
            <a:endParaRPr lang="en-US"/>
          </a:p>
        </p:txBody>
      </p:sp>
    </p:spTree>
    <p:extLst>
      <p:ext uri="{BB962C8B-B14F-4D97-AF65-F5344CB8AC3E}">
        <p14:creationId xmlns:p14="http://schemas.microsoft.com/office/powerpoint/2010/main" val="599835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19</a:t>
            </a:fld>
            <a:endParaRPr lang="en-US"/>
          </a:p>
        </p:txBody>
      </p:sp>
    </p:spTree>
    <p:extLst>
      <p:ext uri="{BB962C8B-B14F-4D97-AF65-F5344CB8AC3E}">
        <p14:creationId xmlns:p14="http://schemas.microsoft.com/office/powerpoint/2010/main" val="155066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1B2A6A-1B24-492B-9B05-6F555F5ECEDD}" type="slidenum">
              <a:rPr lang="en-US" smtClean="0"/>
              <a:t>2</a:t>
            </a:fld>
            <a:endParaRPr lang="en-US"/>
          </a:p>
        </p:txBody>
      </p:sp>
    </p:spTree>
    <p:extLst>
      <p:ext uri="{BB962C8B-B14F-4D97-AF65-F5344CB8AC3E}">
        <p14:creationId xmlns:p14="http://schemas.microsoft.com/office/powerpoint/2010/main" val="4084946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3</a:t>
            </a:fld>
            <a:endParaRPr lang="en-US"/>
          </a:p>
        </p:txBody>
      </p:sp>
    </p:spTree>
    <p:extLst>
      <p:ext uri="{BB962C8B-B14F-4D97-AF65-F5344CB8AC3E}">
        <p14:creationId xmlns:p14="http://schemas.microsoft.com/office/powerpoint/2010/main" val="552537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4</a:t>
            </a:fld>
            <a:endParaRPr lang="en-US"/>
          </a:p>
        </p:txBody>
      </p:sp>
    </p:spTree>
    <p:extLst>
      <p:ext uri="{BB962C8B-B14F-4D97-AF65-F5344CB8AC3E}">
        <p14:creationId xmlns:p14="http://schemas.microsoft.com/office/powerpoint/2010/main" val="3294664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5</a:t>
            </a:fld>
            <a:endParaRPr lang="en-US"/>
          </a:p>
        </p:txBody>
      </p:sp>
    </p:spTree>
    <p:extLst>
      <p:ext uri="{BB962C8B-B14F-4D97-AF65-F5344CB8AC3E}">
        <p14:creationId xmlns:p14="http://schemas.microsoft.com/office/powerpoint/2010/main" val="1684024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6</a:t>
            </a:fld>
            <a:endParaRPr lang="en-US"/>
          </a:p>
        </p:txBody>
      </p:sp>
    </p:spTree>
    <p:extLst>
      <p:ext uri="{BB962C8B-B14F-4D97-AF65-F5344CB8AC3E}">
        <p14:creationId xmlns:p14="http://schemas.microsoft.com/office/powerpoint/2010/main" val="2492036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7</a:t>
            </a:fld>
            <a:endParaRPr lang="en-US"/>
          </a:p>
        </p:txBody>
      </p:sp>
    </p:spTree>
    <p:extLst>
      <p:ext uri="{BB962C8B-B14F-4D97-AF65-F5344CB8AC3E}">
        <p14:creationId xmlns:p14="http://schemas.microsoft.com/office/powerpoint/2010/main" val="656201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8</a:t>
            </a:fld>
            <a:endParaRPr lang="en-US"/>
          </a:p>
        </p:txBody>
      </p:sp>
    </p:spTree>
    <p:extLst>
      <p:ext uri="{BB962C8B-B14F-4D97-AF65-F5344CB8AC3E}">
        <p14:creationId xmlns:p14="http://schemas.microsoft.com/office/powerpoint/2010/main" val="3144341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1B2A6A-1B24-492B-9B05-6F555F5ECEDD}" type="slidenum">
              <a:rPr lang="en-US" smtClean="0"/>
              <a:t>9</a:t>
            </a:fld>
            <a:endParaRPr lang="en-US"/>
          </a:p>
        </p:txBody>
      </p:sp>
    </p:spTree>
    <p:extLst>
      <p:ext uri="{BB962C8B-B14F-4D97-AF65-F5344CB8AC3E}">
        <p14:creationId xmlns:p14="http://schemas.microsoft.com/office/powerpoint/2010/main" val="347835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3667" y="1905001"/>
            <a:ext cx="10242551" cy="1523495"/>
          </a:xfrm>
        </p:spPr>
        <p:txBody>
          <a:bodyPr>
            <a:noAutofit/>
          </a:bodyPr>
          <a:lstStyle>
            <a:lvl1pPr>
              <a:lnSpc>
                <a:spcPct val="90000"/>
              </a:lnSpc>
              <a:defRPr sz="540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973666" y="4344989"/>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29197441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838067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1" y="6238876"/>
            <a:ext cx="12192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151913881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61446137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963084" y="1905000"/>
            <a:ext cx="10720917"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383600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99150-A5E1-5F45-4E80-E2BCEF917A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98B916-1513-B4BF-F7D6-0E9BBA75B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467249-0ACF-CE87-9866-90C89DB9F986}"/>
              </a:ext>
              <a:ext uri="{C183D7F6-B498-43B3-948B-1728B52AA6E4}">
                <adec:decorative xmlns:adec="http://schemas.microsoft.com/office/drawing/2017/decorative" val="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AF916BE-1F1C-BB9F-857B-77C1E4AA8827}"/>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0C51597C-1F32-43C5-DD2B-506F57288A26}"/>
              </a:ext>
              <a:ext uri="{C183D7F6-B498-43B3-948B-1728B52AA6E4}">
                <adec:decorative xmlns:adec="http://schemas.microsoft.com/office/drawing/2017/decorative" val="1"/>
              </a:ext>
            </a:extLst>
          </p:cNvPr>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27721233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83BF9-C032-8B99-DB84-72D99B47EC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3B9D96-DF87-1FD1-5EA9-D24980F720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46EFD-B0D9-2EA1-8BA8-9515B4BB2103}"/>
              </a:ext>
              <a:ext uri="{C183D7F6-B498-43B3-948B-1728B52AA6E4}">
                <adec:decorative xmlns:adec="http://schemas.microsoft.com/office/drawing/2017/decorative" val="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91A3EB7-4F2F-AB5B-7F09-CED482502AC9}"/>
              </a:ext>
            </a:extLst>
          </p:cNvPr>
          <p:cNvSpPr>
            <a:spLocks noGrp="1"/>
          </p:cNvSpPr>
          <p:nvPr>
            <p:ph type="ftr" sz="quarter" idx="11"/>
          </p:nvPr>
        </p:nvSpPr>
        <p:spPr/>
        <p:txBody>
          <a:bodyPr/>
          <a:lstStyle/>
          <a:p>
            <a:r>
              <a:rPr lang="en-US"/>
              <a:t>right </a:t>
            </a:r>
            <a:endParaRPr lang="en-US" dirty="0"/>
          </a:p>
        </p:txBody>
      </p:sp>
      <p:sp>
        <p:nvSpPr>
          <p:cNvPr id="6" name="Slide Number Placeholder 5">
            <a:extLst>
              <a:ext uri="{FF2B5EF4-FFF2-40B4-BE49-F238E27FC236}">
                <a16:creationId xmlns:a16="http://schemas.microsoft.com/office/drawing/2014/main" id="{668D57BB-BA2A-454B-03AF-598066972507}"/>
              </a:ext>
              <a:ext uri="{C183D7F6-B498-43B3-948B-1728B52AA6E4}">
                <adec:decorative xmlns:adec="http://schemas.microsoft.com/office/drawing/2017/decorative" val="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284966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176914994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71672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08000" y="1412875"/>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209684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411553"/>
            <a:ext cx="54864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11553"/>
            <a:ext cx="54864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4762786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8000" y="1757802"/>
            <a:ext cx="54864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507999" y="2174875"/>
            <a:ext cx="54864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4642" y="1757802"/>
            <a:ext cx="548935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49063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624716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6701639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261802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88909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64E8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508000" y="1412876"/>
            <a:ext cx="11176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footer_graphic.png"/>
          <p:cNvPicPr>
            <a:picLocks noChangeAspect="1"/>
          </p:cNvPicPr>
          <p:nvPr/>
        </p:nvPicPr>
        <p:blipFill>
          <a:blip r:embed="rId14"/>
          <a:stretch>
            <a:fillRect/>
          </a:stretch>
        </p:blipFill>
        <p:spPr>
          <a:xfrm>
            <a:off x="0" y="5435827"/>
            <a:ext cx="12192000" cy="1420586"/>
          </a:xfrm>
          <a:prstGeom prst="rect">
            <a:avLst/>
          </a:prstGeom>
        </p:spPr>
      </p:pic>
    </p:spTree>
    <p:extLst>
      <p:ext uri="{BB962C8B-B14F-4D97-AF65-F5344CB8AC3E}">
        <p14:creationId xmlns:p14="http://schemas.microsoft.com/office/powerpoint/2010/main" val="3394830104"/>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ransition>
    <p:fade/>
  </p:transition>
  <p:hf hdr="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64E86"/>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5"/>
          <a:srcRect b="10453"/>
          <a:stretch>
            <a:fillRect/>
          </a:stretch>
        </p:blipFill>
        <p:spPr>
          <a:xfrm>
            <a:off x="0" y="1299706"/>
            <a:ext cx="12192000" cy="5558294"/>
          </a:xfrm>
          <a:prstGeom prst="rect">
            <a:avLst/>
          </a:prstGeom>
        </p:spPr>
      </p:pic>
      <p:sp>
        <p:nvSpPr>
          <p:cNvPr id="2" name="Title Placeholder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963083" y="1905001"/>
            <a:ext cx="10720917" cy="210826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11216577"/>
      </p:ext>
    </p:extLst>
  </p:cSld>
  <p:clrMap bg1="lt1" tx1="dk1" bg2="lt2" tx2="dk2" accent1="accent1" accent2="accent2" accent3="accent3" accent4="accent4" accent5="accent5" accent6="accent6" hlink="hlink" folHlink="folHlink"/>
  <p:sldLayoutIdLst>
    <p:sldLayoutId id="2147483683" r:id="rId1"/>
    <p:sldLayoutId id="2147483725" r:id="rId2"/>
    <p:sldLayoutId id="2147483726" r:id="rId3"/>
  </p:sldLayoutIdLst>
  <p:transition>
    <p:fade/>
  </p:transition>
  <p:hf hdr="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ctcexams.nesinc.com/"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3092" y="284803"/>
            <a:ext cx="9901045" cy="4387990"/>
          </a:xfrm>
        </p:spPr>
        <p:txBody>
          <a:bodyPr anchor="b">
            <a:normAutofit fontScale="90000"/>
          </a:bodyPr>
          <a:lstStyle/>
          <a:p>
            <a:pPr>
              <a:lnSpc>
                <a:spcPct val="100000"/>
              </a:lnSpc>
            </a:pPr>
            <a:br>
              <a:rPr lang="en-US" sz="4400" dirty="0">
                <a:solidFill>
                  <a:schemeClr val="tx1"/>
                </a:solidFill>
                <a:latin typeface="Verdana" panose="020B0604030504040204" pitchFamily="34" charset="0"/>
                <a:ea typeface="Verdana" panose="020B0604030504040204" pitchFamily="34" charset="0"/>
              </a:rPr>
            </a:br>
            <a:r>
              <a:rPr lang="en-US" sz="4400" dirty="0">
                <a:solidFill>
                  <a:schemeClr val="tx1"/>
                </a:solidFill>
                <a:latin typeface="Verdana" panose="020B0604030504040204" pitchFamily="34" charset="0"/>
                <a:ea typeface="Verdana" panose="020B0604030504040204" pitchFamily="34" charset="0"/>
              </a:rPr>
              <a:t>Agenda Item : 2D</a:t>
            </a:r>
            <a:br>
              <a:rPr lang="en-US" sz="4400" dirty="0">
                <a:solidFill>
                  <a:schemeClr val="tx1"/>
                </a:solidFill>
                <a:latin typeface="Verdana" panose="020B0604030504040204" pitchFamily="34" charset="0"/>
                <a:ea typeface="Verdana" panose="020B0604030504040204" pitchFamily="34" charset="0"/>
              </a:rPr>
            </a:br>
            <a:r>
              <a:rPr lang="en-US" b="1" dirty="0">
                <a:effectLst/>
              </a:rPr>
              <a:t>Revisiting </a:t>
            </a:r>
            <a:r>
              <a:rPr lang="en-US" b="1" dirty="0" err="1">
                <a:effectLst/>
              </a:rPr>
              <a:t>CalAPA</a:t>
            </a:r>
            <a:r>
              <a:rPr lang="en-US" b="1" dirty="0">
                <a:effectLst/>
              </a:rPr>
              <a:t> Standard Setting Study Findings and Passing Score Recommendations</a:t>
            </a:r>
            <a:br>
              <a:rPr lang="en-US" dirty="0">
                <a:effectLst/>
              </a:rPr>
            </a:br>
            <a:br>
              <a:rPr lang="en-US" sz="1800" b="1" kern="0" dirty="0">
                <a:effectLst/>
                <a:latin typeface="Calibri" panose="020F0502020204030204" pitchFamily="34" charset="0"/>
                <a:ea typeface="MS Gothic" panose="020B0609070205080204" pitchFamily="49" charset="-128"/>
                <a:cs typeface="Times New Roman" panose="02020603050405020304" pitchFamily="18" charset="0"/>
              </a:rPr>
            </a:br>
            <a:r>
              <a:rPr lang="en-US" sz="7200" dirty="0">
                <a:solidFill>
                  <a:schemeClr val="tx1"/>
                </a:solidFill>
                <a:latin typeface="Calibri" panose="020F0502020204030204" pitchFamily="34" charset="0"/>
              </a:rPr>
              <a:t> </a:t>
            </a:r>
          </a:p>
        </p:txBody>
      </p:sp>
      <p:sp>
        <p:nvSpPr>
          <p:cNvPr id="3" name="Subtitle 2"/>
          <p:cNvSpPr>
            <a:spLocks noGrp="1"/>
          </p:cNvSpPr>
          <p:nvPr>
            <p:ph type="subTitle" idx="1"/>
          </p:nvPr>
        </p:nvSpPr>
        <p:spPr>
          <a:xfrm>
            <a:off x="246404" y="4559440"/>
            <a:ext cx="9997733" cy="2111549"/>
          </a:xfrm>
        </p:spPr>
        <p:txBody>
          <a:bodyPr>
            <a:normAutofit/>
          </a:bodyPr>
          <a:lstStyle/>
          <a:p>
            <a:pPr algn="l">
              <a:lnSpc>
                <a:spcPct val="100000"/>
              </a:lnSpc>
            </a:pPr>
            <a:r>
              <a:rPr lang="en-US" sz="2400" dirty="0">
                <a:effectLst/>
                <a:latin typeface="Calibri" panose="020F0502020204030204" pitchFamily="34" charset="0"/>
                <a:ea typeface="Calibri" panose="020F0502020204030204" pitchFamily="34" charset="0"/>
                <a:cs typeface="Arial" panose="020B0604020202020204" pitchFamily="34" charset="0"/>
              </a:rPr>
              <a:t>Amy Reising, Chief Deputy Director</a:t>
            </a:r>
          </a:p>
          <a:p>
            <a:pPr algn="l">
              <a:lnSpc>
                <a:spcPct val="100000"/>
              </a:lnSpc>
            </a:pPr>
            <a:r>
              <a:rPr lang="en-US" sz="2400" dirty="0">
                <a:effectLst/>
                <a:latin typeface="Calibri" panose="020F0502020204030204" pitchFamily="34" charset="0"/>
                <a:ea typeface="Calibri" panose="020F0502020204030204" pitchFamily="34" charset="0"/>
                <a:cs typeface="Arial" panose="020B0604020202020204" pitchFamily="34" charset="0"/>
              </a:rPr>
              <a:t>Gay Roby, Consultant, Professional Services Division </a:t>
            </a:r>
          </a:p>
          <a:p>
            <a:pPr algn="l">
              <a:lnSpc>
                <a:spcPct val="100000"/>
              </a:lnSpc>
            </a:pPr>
            <a:r>
              <a:rPr lang="en-US" sz="2400" dirty="0">
                <a:effectLst/>
                <a:latin typeface="Calibri" panose="020F0502020204030204" pitchFamily="34" charset="0"/>
                <a:ea typeface="Calibri" panose="020F0502020204030204" pitchFamily="34" charset="0"/>
                <a:cs typeface="Arial" panose="020B0604020202020204" pitchFamily="34" charset="0"/>
              </a:rPr>
              <a:t>Heather Klesch, Vice President, Educator Solutions for Licensing and Learning,</a:t>
            </a:r>
          </a:p>
          <a:p>
            <a:pPr algn="l">
              <a:lnSpc>
                <a:spcPct val="100000"/>
              </a:lnSpc>
            </a:pP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effectLst/>
                <a:latin typeface="Calibri" panose="020F0502020204030204" pitchFamily="34" charset="0"/>
                <a:ea typeface="Calibri" panose="020F0502020204030204" pitchFamily="34" charset="0"/>
                <a:cs typeface="Arial" panose="020B0604020202020204" pitchFamily="34" charset="0"/>
              </a:rPr>
              <a:t> Evaluation Systems group of Pearson</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Picture 5" descr="Commission on Teacher Credentialing Seal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4607" y="1829650"/>
            <a:ext cx="2843143" cy="2843143"/>
          </a:xfrm>
          <a:prstGeom prst="rect">
            <a:avLst/>
          </a:prstGeom>
        </p:spPr>
      </p:pic>
    </p:spTree>
    <p:extLst>
      <p:ext uri="{BB962C8B-B14F-4D97-AF65-F5344CB8AC3E}">
        <p14:creationId xmlns:p14="http://schemas.microsoft.com/office/powerpoint/2010/main" val="279673969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389B-A2AF-97FF-AE96-8A5F82CE9FD2}"/>
              </a:ext>
            </a:extLst>
          </p:cNvPr>
          <p:cNvSpPr>
            <a:spLocks noGrp="1"/>
          </p:cNvSpPr>
          <p:nvPr>
            <p:ph type="title"/>
          </p:nvPr>
        </p:nvSpPr>
        <p:spPr>
          <a:xfrm>
            <a:off x="507999" y="610017"/>
            <a:ext cx="11176000" cy="664797"/>
          </a:xfrm>
        </p:spPr>
        <p:txBody>
          <a:bodyPr>
            <a:normAutofit/>
          </a:bodyPr>
          <a:lstStyle/>
          <a:p>
            <a:pPr algn="ctr"/>
            <a:r>
              <a:rPr lang="en-US" sz="4000" b="1" dirty="0"/>
              <a:t>Component 2</a:t>
            </a:r>
          </a:p>
        </p:txBody>
      </p:sp>
      <p:sp>
        <p:nvSpPr>
          <p:cNvPr id="3" name="Content Placeholder 2">
            <a:extLst>
              <a:ext uri="{FF2B5EF4-FFF2-40B4-BE49-F238E27FC236}">
                <a16:creationId xmlns:a16="http://schemas.microsoft.com/office/drawing/2014/main" id="{E1CC6AD2-3DE6-9CBD-06ED-A7F0F2B8ACCF}"/>
              </a:ext>
            </a:extLst>
          </p:cNvPr>
          <p:cNvSpPr>
            <a:spLocks noGrp="1"/>
          </p:cNvSpPr>
          <p:nvPr>
            <p:ph idx="1"/>
          </p:nvPr>
        </p:nvSpPr>
        <p:spPr>
          <a:xfrm>
            <a:off x="719137" y="1862310"/>
            <a:ext cx="10753725" cy="3185794"/>
          </a:xfrm>
        </p:spPr>
        <p:txBody>
          <a:bodyPr>
            <a:normAutofit/>
          </a:bodyPr>
          <a:lstStyle/>
          <a:p>
            <a:pPr lvl="1">
              <a:buFont typeface="Arial" panose="020B0604020202020204" pitchFamily="34" charset="0"/>
              <a:buChar char="•"/>
            </a:pPr>
            <a:r>
              <a:rPr lang="en-US" sz="4700" dirty="0">
                <a:effectLst/>
                <a:latin typeface="Calibri" panose="020F0502020204030204" pitchFamily="34" charset="0"/>
                <a:ea typeface="Calibri" panose="020F0502020204030204" pitchFamily="34" charset="0"/>
              </a:rPr>
              <a:t>Standard Se</a:t>
            </a:r>
            <a:r>
              <a:rPr lang="en-US" sz="4700" dirty="0">
                <a:latin typeface="Calibri" panose="020F0502020204030204" pitchFamily="34" charset="0"/>
                <a:ea typeface="Calibri" panose="020F0502020204030204" pitchFamily="34" charset="0"/>
              </a:rPr>
              <a:t>tting Process</a:t>
            </a:r>
            <a:endParaRPr lang="en-US" sz="4700" dirty="0">
              <a:effectLst/>
              <a:latin typeface="Calibri" panose="020F0502020204030204" pitchFamily="34" charset="0"/>
              <a:ea typeface="Calibri" panose="020F0502020204030204" pitchFamily="34" charset="0"/>
            </a:endParaRPr>
          </a:p>
          <a:p>
            <a:pPr marL="0" indent="0">
              <a:buNone/>
            </a:pPr>
            <a:endParaRPr lang="en-US" sz="4700" dirty="0">
              <a:effectLst/>
              <a:latin typeface="Calibri" panose="020F0502020204030204" pitchFamily="34" charset="0"/>
              <a:ea typeface="Calibri" panose="020F0502020204030204" pitchFamily="34" charset="0"/>
            </a:endParaRPr>
          </a:p>
          <a:p>
            <a:pPr lvl="1">
              <a:buFont typeface="Arial" panose="020B0604020202020204" pitchFamily="34" charset="0"/>
              <a:buChar char="•"/>
            </a:pPr>
            <a:r>
              <a:rPr lang="en-US" sz="4700" dirty="0">
                <a:latin typeface="Calibri" panose="020F0502020204030204" pitchFamily="34" charset="0"/>
                <a:ea typeface="Calibri" panose="020F0502020204030204" pitchFamily="34" charset="0"/>
              </a:rPr>
              <a:t>R</a:t>
            </a:r>
            <a:r>
              <a:rPr lang="en-US" sz="4700" dirty="0">
                <a:effectLst/>
                <a:latin typeface="Calibri" panose="020F0502020204030204" pitchFamily="34" charset="0"/>
                <a:ea typeface="Calibri" panose="020F0502020204030204" pitchFamily="34" charset="0"/>
              </a:rPr>
              <a:t>ecommendations </a:t>
            </a:r>
            <a:r>
              <a:rPr lang="en-US" sz="4700" dirty="0">
                <a:latin typeface="Calibri" panose="020F0502020204030204" pitchFamily="34" charset="0"/>
                <a:ea typeface="Calibri" panose="020F0502020204030204" pitchFamily="34" charset="0"/>
              </a:rPr>
              <a:t>regarding revised</a:t>
            </a:r>
            <a:r>
              <a:rPr lang="en-US" sz="4700" dirty="0">
                <a:effectLst/>
                <a:latin typeface="Calibri" panose="020F0502020204030204" pitchFamily="34" charset="0"/>
                <a:ea typeface="Calibri" panose="020F0502020204030204" pitchFamily="34" charset="0"/>
              </a:rPr>
              <a:t> passing score standards for </a:t>
            </a:r>
            <a:r>
              <a:rPr lang="en-US" sz="4700" dirty="0" err="1">
                <a:effectLst/>
                <a:latin typeface="Calibri" panose="020F0502020204030204" pitchFamily="34" charset="0"/>
                <a:ea typeface="Calibri" panose="020F0502020204030204" pitchFamily="34" charset="0"/>
              </a:rPr>
              <a:t>CalAPA</a:t>
            </a:r>
            <a:endParaRPr lang="en-US" sz="4700" dirty="0"/>
          </a:p>
        </p:txBody>
      </p:sp>
      <p:sp>
        <p:nvSpPr>
          <p:cNvPr id="4" name="Rectangle 3">
            <a:extLst>
              <a:ext uri="{FF2B5EF4-FFF2-40B4-BE49-F238E27FC236}">
                <a16:creationId xmlns:a16="http://schemas.microsoft.com/office/drawing/2014/main" id="{19E6DF48-C355-9F4E-B5FE-0D58ECE45225}"/>
              </a:ext>
            </a:extLst>
          </p:cNvPr>
          <p:cNvSpPr/>
          <p:nvPr/>
        </p:nvSpPr>
        <p:spPr>
          <a:xfrm>
            <a:off x="11474647" y="6340825"/>
            <a:ext cx="418704" cy="369332"/>
          </a:xfrm>
          <a:prstGeom prst="rect">
            <a:avLst/>
          </a:prstGeom>
        </p:spPr>
        <p:txBody>
          <a:bodyPr wrap="none">
            <a:spAutoFit/>
          </a:bodyPr>
          <a:lstStyle/>
          <a:p>
            <a:r>
              <a:rPr lang="en-US" dirty="0">
                <a:solidFill>
                  <a:schemeClr val="bg1"/>
                </a:solidFill>
              </a:rPr>
              <a:t>10</a:t>
            </a:r>
          </a:p>
        </p:txBody>
      </p:sp>
    </p:spTree>
    <p:extLst>
      <p:ext uri="{BB962C8B-B14F-4D97-AF65-F5344CB8AC3E}">
        <p14:creationId xmlns:p14="http://schemas.microsoft.com/office/powerpoint/2010/main" val="133547610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73091-737A-C274-DC26-46767414E759}"/>
              </a:ext>
            </a:extLst>
          </p:cNvPr>
          <p:cNvSpPr>
            <a:spLocks noGrp="1"/>
          </p:cNvSpPr>
          <p:nvPr>
            <p:ph type="title"/>
          </p:nvPr>
        </p:nvSpPr>
        <p:spPr>
          <a:xfrm>
            <a:off x="508000" y="708491"/>
            <a:ext cx="11176000" cy="664797"/>
          </a:xfrm>
        </p:spPr>
        <p:txBody>
          <a:bodyPr>
            <a:normAutofit/>
          </a:bodyPr>
          <a:lstStyle/>
          <a:p>
            <a:pPr algn="ctr"/>
            <a:r>
              <a:rPr lang="en-US" sz="4000" b="1" dirty="0"/>
              <a:t>Standard Setting Process</a:t>
            </a:r>
          </a:p>
        </p:txBody>
      </p:sp>
      <p:sp>
        <p:nvSpPr>
          <p:cNvPr id="3" name="Content Placeholder 2">
            <a:extLst>
              <a:ext uri="{FF2B5EF4-FFF2-40B4-BE49-F238E27FC236}">
                <a16:creationId xmlns:a16="http://schemas.microsoft.com/office/drawing/2014/main" id="{BA6939C0-8834-F1F1-3D43-95202A50436F}"/>
              </a:ext>
            </a:extLst>
          </p:cNvPr>
          <p:cNvSpPr>
            <a:spLocks noGrp="1"/>
          </p:cNvSpPr>
          <p:nvPr>
            <p:ph idx="1"/>
          </p:nvPr>
        </p:nvSpPr>
        <p:spPr>
          <a:xfrm>
            <a:off x="508000" y="1943272"/>
            <a:ext cx="11176000" cy="3571264"/>
          </a:xfrm>
        </p:spPr>
        <p:txBody>
          <a:bodyPr>
            <a:normAutofit/>
          </a:bodyPr>
          <a:lstStyle/>
          <a:p>
            <a:pPr marL="4572" lvl="1" indent="0">
              <a:buNone/>
            </a:pPr>
            <a:r>
              <a:rPr lang="en-US" sz="3200" dirty="0"/>
              <a:t>“</a:t>
            </a:r>
            <a:r>
              <a:rPr lang="en-US" sz="3200" dirty="0">
                <a:latin typeface="Calibri" panose="020F0502020204030204" pitchFamily="34" charset="0"/>
                <a:cs typeface="Calibri" panose="020F0502020204030204" pitchFamily="34" charset="0"/>
              </a:rPr>
              <a:t>Common term used in the large-scale assessment industry to describe the process of determining a minimum passing score for new or revised assessments. </a:t>
            </a:r>
          </a:p>
          <a:p>
            <a:pPr marL="4572" lvl="1" indent="0">
              <a:buNone/>
            </a:pPr>
            <a:endParaRPr lang="en-US" sz="3200" dirty="0">
              <a:latin typeface="Calibri" panose="020F0502020204030204" pitchFamily="34" charset="0"/>
              <a:cs typeface="Calibri" panose="020F0502020204030204" pitchFamily="34" charset="0"/>
            </a:endParaRPr>
          </a:p>
          <a:p>
            <a:pPr marL="4572" lvl="1" indent="0">
              <a:buNone/>
            </a:pPr>
            <a:r>
              <a:rPr lang="en-US" sz="3200" dirty="0">
                <a:latin typeface="Calibri" panose="020F0502020204030204" pitchFamily="34" charset="0"/>
                <a:cs typeface="Calibri" panose="020F0502020204030204" pitchFamily="34" charset="0"/>
              </a:rPr>
              <a:t>The term ‘standard’ as it is used in ‘standard setting’ refers to a performance standard, or minimum level of acceptable performance on an assessment.”</a:t>
            </a:r>
          </a:p>
          <a:p>
            <a:pPr marL="4572" lvl="1" indent="0">
              <a:buNone/>
            </a:pPr>
            <a:endPar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sp>
        <p:nvSpPr>
          <p:cNvPr id="4" name="Rectangle 3">
            <a:extLst>
              <a:ext uri="{FF2B5EF4-FFF2-40B4-BE49-F238E27FC236}">
                <a16:creationId xmlns:a16="http://schemas.microsoft.com/office/drawing/2014/main" id="{CCE004D7-E9F2-6341-95D4-F256F1D966B2}"/>
              </a:ext>
            </a:extLst>
          </p:cNvPr>
          <p:cNvSpPr/>
          <p:nvPr/>
        </p:nvSpPr>
        <p:spPr>
          <a:xfrm>
            <a:off x="11474648" y="6488668"/>
            <a:ext cx="418704" cy="369332"/>
          </a:xfrm>
          <a:prstGeom prst="rect">
            <a:avLst/>
          </a:prstGeom>
        </p:spPr>
        <p:txBody>
          <a:bodyPr wrap="none">
            <a:spAutoFit/>
          </a:bodyPr>
          <a:lstStyle/>
          <a:p>
            <a:r>
              <a:rPr lang="en-US" dirty="0">
                <a:solidFill>
                  <a:schemeClr val="bg1"/>
                </a:solidFill>
              </a:rPr>
              <a:t>11</a:t>
            </a:r>
          </a:p>
        </p:txBody>
      </p:sp>
    </p:spTree>
    <p:extLst>
      <p:ext uri="{BB962C8B-B14F-4D97-AF65-F5344CB8AC3E}">
        <p14:creationId xmlns:p14="http://schemas.microsoft.com/office/powerpoint/2010/main" val="66901920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F5E8-3097-B1A0-EFBF-6136AE0BD13B}"/>
              </a:ext>
            </a:extLst>
          </p:cNvPr>
          <p:cNvSpPr>
            <a:spLocks noGrp="1"/>
          </p:cNvSpPr>
          <p:nvPr>
            <p:ph type="title"/>
          </p:nvPr>
        </p:nvSpPr>
        <p:spPr>
          <a:xfrm>
            <a:off x="620542" y="525611"/>
            <a:ext cx="11176000" cy="664797"/>
          </a:xfrm>
        </p:spPr>
        <p:txBody>
          <a:bodyPr>
            <a:normAutofit/>
          </a:bodyPr>
          <a:lstStyle/>
          <a:p>
            <a:pPr algn="ctr"/>
            <a:r>
              <a:rPr lang="en-US" sz="4000" b="1" dirty="0"/>
              <a:t>Contextual Statement and Guiding Question</a:t>
            </a:r>
          </a:p>
        </p:txBody>
      </p:sp>
      <p:sp>
        <p:nvSpPr>
          <p:cNvPr id="3" name="Content Placeholder 2">
            <a:extLst>
              <a:ext uri="{FF2B5EF4-FFF2-40B4-BE49-F238E27FC236}">
                <a16:creationId xmlns:a16="http://schemas.microsoft.com/office/drawing/2014/main" id="{45D5C68B-3A11-9AD2-A19F-EAF588E27B77}"/>
              </a:ext>
            </a:extLst>
          </p:cNvPr>
          <p:cNvSpPr>
            <a:spLocks noGrp="1"/>
          </p:cNvSpPr>
          <p:nvPr>
            <p:ph idx="1"/>
          </p:nvPr>
        </p:nvSpPr>
        <p:spPr>
          <a:xfrm>
            <a:off x="719137" y="1886902"/>
            <a:ext cx="10753725" cy="4248240"/>
          </a:xfrm>
        </p:spPr>
        <p:txBody>
          <a:bodyPr>
            <a:normAutofit/>
          </a:bodyPr>
          <a:lstStyle/>
          <a:p>
            <a:pPr lvl="1"/>
            <a:r>
              <a:rPr lang="en-US" sz="3200" dirty="0"/>
              <a:t>Think about an administrator candidate who is just at the level of knowledge and skills required to perform effectively the job of a new administrator in California public schools.</a:t>
            </a:r>
          </a:p>
          <a:p>
            <a:pPr marL="517525" lvl="1" indent="0">
              <a:buNone/>
            </a:pPr>
            <a:r>
              <a:rPr lang="en-US" sz="3200" dirty="0"/>
              <a:t> </a:t>
            </a:r>
          </a:p>
          <a:p>
            <a:pPr lvl="1"/>
            <a:r>
              <a:rPr lang="en-US" sz="3200" dirty="0"/>
              <a:t>What score (the sum of all the rubric scores in the cycle) represents the level of performance that would be achieved by this individual?</a:t>
            </a:r>
          </a:p>
          <a:p>
            <a:pPr marL="0" indent="0">
              <a:buNone/>
            </a:pPr>
            <a:endParaRPr lang="en-US" dirty="0"/>
          </a:p>
        </p:txBody>
      </p:sp>
      <p:sp>
        <p:nvSpPr>
          <p:cNvPr id="4" name="Rectangle 3">
            <a:extLst>
              <a:ext uri="{FF2B5EF4-FFF2-40B4-BE49-F238E27FC236}">
                <a16:creationId xmlns:a16="http://schemas.microsoft.com/office/drawing/2014/main" id="{5B00F130-1AE2-1F4B-AD5C-DD67B34D9FE7}"/>
              </a:ext>
            </a:extLst>
          </p:cNvPr>
          <p:cNvSpPr/>
          <p:nvPr/>
        </p:nvSpPr>
        <p:spPr>
          <a:xfrm>
            <a:off x="11472862" y="6462304"/>
            <a:ext cx="418704" cy="369332"/>
          </a:xfrm>
          <a:prstGeom prst="rect">
            <a:avLst/>
          </a:prstGeom>
        </p:spPr>
        <p:txBody>
          <a:bodyPr wrap="none">
            <a:spAutoFit/>
          </a:bodyPr>
          <a:lstStyle/>
          <a:p>
            <a:r>
              <a:rPr lang="en-US" dirty="0">
                <a:solidFill>
                  <a:schemeClr val="bg1"/>
                </a:solidFill>
              </a:rPr>
              <a:t>12</a:t>
            </a:r>
          </a:p>
        </p:txBody>
      </p:sp>
    </p:spTree>
    <p:extLst>
      <p:ext uri="{BB962C8B-B14F-4D97-AF65-F5344CB8AC3E}">
        <p14:creationId xmlns:p14="http://schemas.microsoft.com/office/powerpoint/2010/main" val="1746740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A68F9-801A-FD00-7665-AC0220088101}"/>
              </a:ext>
            </a:extLst>
          </p:cNvPr>
          <p:cNvSpPr>
            <a:spLocks noGrp="1"/>
          </p:cNvSpPr>
          <p:nvPr>
            <p:ph type="title"/>
          </p:nvPr>
        </p:nvSpPr>
        <p:spPr>
          <a:xfrm>
            <a:off x="1132952" y="620768"/>
            <a:ext cx="10772775" cy="1067355"/>
          </a:xfrm>
        </p:spPr>
        <p:txBody>
          <a:bodyPr>
            <a:normAutofit/>
          </a:bodyPr>
          <a:lstStyle/>
          <a:p>
            <a:pPr algn="ctr"/>
            <a:r>
              <a:rPr lang="en-US" sz="4000" b="1" dirty="0"/>
              <a:t>Table 1: Cycle Rubric Scores for </a:t>
            </a:r>
            <a:r>
              <a:rPr lang="en-US" sz="4000" b="1" dirty="0" err="1"/>
              <a:t>CalAPA</a:t>
            </a:r>
            <a:endParaRPr lang="en-US" sz="4000" b="1" dirty="0"/>
          </a:p>
        </p:txBody>
      </p:sp>
      <p:graphicFrame>
        <p:nvGraphicFramePr>
          <p:cNvPr id="5" name="Content Placeholder 4">
            <a:extLst>
              <a:ext uri="{FF2B5EF4-FFF2-40B4-BE49-F238E27FC236}">
                <a16:creationId xmlns:a16="http://schemas.microsoft.com/office/drawing/2014/main" id="{33E91E37-8F09-EF4D-8FED-4D99C1C78ED6}"/>
              </a:ext>
            </a:extLst>
          </p:cNvPr>
          <p:cNvGraphicFramePr>
            <a:graphicFrameLocks noGrp="1"/>
          </p:cNvGraphicFramePr>
          <p:nvPr>
            <p:ph idx="1"/>
            <p:extLst>
              <p:ext uri="{D42A27DB-BD31-4B8C-83A1-F6EECF244321}">
                <p14:modId xmlns:p14="http://schemas.microsoft.com/office/powerpoint/2010/main" val="2466412419"/>
              </p:ext>
            </p:extLst>
          </p:nvPr>
        </p:nvGraphicFramePr>
        <p:xfrm>
          <a:off x="422275" y="2284411"/>
          <a:ext cx="11175997" cy="2624649"/>
        </p:xfrm>
        <a:graphic>
          <a:graphicData uri="http://schemas.openxmlformats.org/drawingml/2006/table">
            <a:tbl>
              <a:tblPr firstRow="1" bandRow="1">
                <a:tableStyleId>{5C22544A-7EE6-4342-B048-85BDC9FD1C3A}</a:tableStyleId>
              </a:tblPr>
              <a:tblGrid>
                <a:gridCol w="3049588">
                  <a:extLst>
                    <a:ext uri="{9D8B030D-6E8A-4147-A177-3AD203B41FA5}">
                      <a16:colId xmlns:a16="http://schemas.microsoft.com/office/drawing/2014/main" val="3381613494"/>
                    </a:ext>
                  </a:extLst>
                </a:gridCol>
                <a:gridCol w="1400175">
                  <a:extLst>
                    <a:ext uri="{9D8B030D-6E8A-4147-A177-3AD203B41FA5}">
                      <a16:colId xmlns:a16="http://schemas.microsoft.com/office/drawing/2014/main" val="3478716411"/>
                    </a:ext>
                  </a:extLst>
                </a:gridCol>
                <a:gridCol w="1485900">
                  <a:extLst>
                    <a:ext uri="{9D8B030D-6E8A-4147-A177-3AD203B41FA5}">
                      <a16:colId xmlns:a16="http://schemas.microsoft.com/office/drawing/2014/main" val="1235359818"/>
                    </a:ext>
                  </a:extLst>
                </a:gridCol>
                <a:gridCol w="1343025">
                  <a:extLst>
                    <a:ext uri="{9D8B030D-6E8A-4147-A177-3AD203B41FA5}">
                      <a16:colId xmlns:a16="http://schemas.microsoft.com/office/drawing/2014/main" val="3634673989"/>
                    </a:ext>
                  </a:extLst>
                </a:gridCol>
                <a:gridCol w="1614487">
                  <a:extLst>
                    <a:ext uri="{9D8B030D-6E8A-4147-A177-3AD203B41FA5}">
                      <a16:colId xmlns:a16="http://schemas.microsoft.com/office/drawing/2014/main" val="2840984813"/>
                    </a:ext>
                  </a:extLst>
                </a:gridCol>
                <a:gridCol w="1214438">
                  <a:extLst>
                    <a:ext uri="{9D8B030D-6E8A-4147-A177-3AD203B41FA5}">
                      <a16:colId xmlns:a16="http://schemas.microsoft.com/office/drawing/2014/main" val="2833007033"/>
                    </a:ext>
                  </a:extLst>
                </a:gridCol>
                <a:gridCol w="1068384">
                  <a:extLst>
                    <a:ext uri="{9D8B030D-6E8A-4147-A177-3AD203B41FA5}">
                      <a16:colId xmlns:a16="http://schemas.microsoft.com/office/drawing/2014/main" val="414740244"/>
                    </a:ext>
                  </a:extLst>
                </a:gridCol>
              </a:tblGrid>
              <a:tr h="585467">
                <a:tc>
                  <a:txBody>
                    <a:bodyPr/>
                    <a:lstStyle/>
                    <a:p>
                      <a:pPr algn="ctr">
                        <a:lnSpc>
                          <a:spcPct val="107000"/>
                        </a:lnSpc>
                        <a:spcAft>
                          <a:spcPts val="0"/>
                        </a:spcAft>
                      </a:pP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Cycle</a:t>
                      </a:r>
                    </a:p>
                    <a:p>
                      <a:pPr algn="ctr">
                        <a:lnSpc>
                          <a:spcPct val="107000"/>
                        </a:lnSpc>
                        <a:spcAft>
                          <a:spcPts val="0"/>
                        </a:spcAft>
                      </a:pP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noFill/>
                  </a:tcPr>
                </a:tc>
                <a:tc>
                  <a:txBody>
                    <a:bodyPr/>
                    <a:lstStyle/>
                    <a:p>
                      <a:pPr marL="635" algn="ctr" eaLnBrk="0" hangingPunct="0">
                        <a:lnSpc>
                          <a:spcPct val="107000"/>
                        </a:lnSpc>
                        <a:spcBef>
                          <a:spcPts val="295"/>
                        </a:spcBef>
                        <a:spcAft>
                          <a:spcPts val="1200"/>
                        </a:spcAft>
                      </a:pPr>
                      <a:r>
                        <a:rPr lang="en-US"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102870" algn="ctr" eaLnBrk="0" hangingPunct="0">
                        <a:lnSpc>
                          <a:spcPct val="107000"/>
                        </a:lnSpc>
                        <a:spcBef>
                          <a:spcPts val="295"/>
                        </a:spcBef>
                        <a:spcAft>
                          <a:spcPts val="1200"/>
                        </a:spcAf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Mean</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07000"/>
                        </a:lnSpc>
                        <a:spcBef>
                          <a:spcPts val="295"/>
                        </a:spcBef>
                        <a:spcAft>
                          <a:spcPts val="1200"/>
                        </a:spcAft>
                      </a:pPr>
                      <a:r>
                        <a:rPr lang="en-US" sz="2400" b="1" spc="-5">
                          <a:solidFill>
                            <a:schemeClr val="tx1"/>
                          </a:solidFill>
                          <a:effectLst/>
                          <a:latin typeface="Calibri" panose="020F0502020204030204" pitchFamily="34" charset="0"/>
                          <a:ea typeface="Calibri" panose="020F0502020204030204" pitchFamily="34" charset="0"/>
                          <a:cs typeface="Calibri" panose="020F0502020204030204" pitchFamily="34" charset="0"/>
                        </a:rPr>
                        <a:t>SD</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43180" algn="ctr" eaLnBrk="0" hangingPunct="0">
                        <a:lnSpc>
                          <a:spcPct val="107000"/>
                        </a:lnSpc>
                        <a:spcBef>
                          <a:spcPts val="295"/>
                        </a:spcBef>
                        <a:spcAft>
                          <a:spcPts val="1200"/>
                        </a:spcAf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Me</a:t>
                      </a:r>
                      <a:r>
                        <a:rPr lang="en-US" sz="2400" b="1" spc="-5">
                          <a:solidFill>
                            <a:schemeClr val="tx1"/>
                          </a:solidFill>
                          <a:effectLst/>
                          <a:latin typeface="Calibri" panose="020F0502020204030204" pitchFamily="34" charset="0"/>
                          <a:ea typeface="Calibri" panose="020F0502020204030204" pitchFamily="34" charset="0"/>
                          <a:cs typeface="Calibri" panose="020F0502020204030204" pitchFamily="34" charset="0"/>
                        </a:rPr>
                        <a:t>d</a:t>
                      </a:r>
                      <a:r>
                        <a:rPr lang="en-US" sz="2400" b="1" spc="5">
                          <a:solidFill>
                            <a:schemeClr val="tx1"/>
                          </a:solidFill>
                          <a:effectLst/>
                          <a:latin typeface="Calibri" panose="020F0502020204030204" pitchFamily="34" charset="0"/>
                          <a:ea typeface="Calibri" panose="020F0502020204030204" pitchFamily="34" charset="0"/>
                          <a:cs typeface="Calibri" panose="020F0502020204030204" pitchFamily="34" charset="0"/>
                        </a:rPr>
                        <a:t>i</a:t>
                      </a:r>
                      <a:r>
                        <a:rPr lang="en-US" sz="2400" b="1" spc="-15">
                          <a:solidFill>
                            <a:schemeClr val="tx1"/>
                          </a:solidFill>
                          <a:effectLst/>
                          <a:latin typeface="Calibri" panose="020F0502020204030204" pitchFamily="34" charset="0"/>
                          <a:ea typeface="Calibri" panose="020F0502020204030204" pitchFamily="34" charset="0"/>
                          <a:cs typeface="Calibri" panose="020F0502020204030204" pitchFamily="34" charset="0"/>
                        </a:rPr>
                        <a:t>a</a:t>
                      </a: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n</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148590" algn="ctr" eaLnBrk="0" hangingPunct="0">
                        <a:lnSpc>
                          <a:spcPct val="107000"/>
                        </a:lnSpc>
                        <a:spcBef>
                          <a:spcPts val="295"/>
                        </a:spcBef>
                        <a:spcAft>
                          <a:spcPts val="1200"/>
                        </a:spcAf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M</a:t>
                      </a:r>
                      <a:r>
                        <a:rPr lang="en-US" sz="2400" b="1" spc="5">
                          <a:solidFill>
                            <a:schemeClr val="tx1"/>
                          </a:solidFill>
                          <a:effectLst/>
                          <a:latin typeface="Calibri" panose="020F0502020204030204" pitchFamily="34" charset="0"/>
                          <a:ea typeface="Calibri" panose="020F0502020204030204" pitchFamily="34" charset="0"/>
                          <a:cs typeface="Calibri" panose="020F0502020204030204" pitchFamily="34" charset="0"/>
                        </a:rPr>
                        <a:t>i</a:t>
                      </a: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n</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marL="137795" algn="ctr" eaLnBrk="0" hangingPunct="0">
                        <a:lnSpc>
                          <a:spcPct val="107000"/>
                        </a:lnSpc>
                        <a:spcBef>
                          <a:spcPts val="295"/>
                        </a:spcBef>
                        <a:spcAft>
                          <a:spcPts val="1200"/>
                        </a:spcAft>
                      </a:pPr>
                      <a:r>
                        <a:rPr lang="en-US"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Max</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1706091153"/>
                  </a:ext>
                </a:extLst>
              </a:tr>
              <a:tr h="619761">
                <a:tc>
                  <a:txBody>
                    <a:bodyPr/>
                    <a:lstStyle/>
                    <a:p>
                      <a:pPr indent="356870" algn="ctr" eaLnBrk="0" hangingPunct="0">
                        <a:lnSpc>
                          <a:spcPct val="115000"/>
                        </a:lnSpc>
                        <a:spcBef>
                          <a:spcPts val="285"/>
                        </a:spcBef>
                        <a:spcAft>
                          <a:spcPts val="0"/>
                        </a:spcAft>
                        <a:tabLst>
                          <a:tab pos="68580" algn="l"/>
                        </a:tabLs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1</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4211</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22.8</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3.92</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23.0</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39</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349711338"/>
                  </a:ext>
                </a:extLst>
              </a:tr>
              <a:tr h="619761">
                <a:tc>
                  <a:txBody>
                    <a:bodyPr/>
                    <a:lstStyle/>
                    <a:p>
                      <a:pPr indent="356870" algn="ctr" eaLnBrk="0" hangingPunct="0">
                        <a:lnSpc>
                          <a:spcPct val="115000"/>
                        </a:lnSpc>
                        <a:spcBef>
                          <a:spcPts val="285"/>
                        </a:spcBef>
                        <a:spcAft>
                          <a:spcPts val="0"/>
                        </a:spcAft>
                        <a:tabLst>
                          <a:tab pos="68580" algn="l"/>
                        </a:tabLs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2</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2848</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19.4</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3.54</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19.0</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4110794113"/>
                  </a:ext>
                </a:extLst>
              </a:tr>
              <a:tr h="619761">
                <a:tc>
                  <a:txBody>
                    <a:bodyPr/>
                    <a:lstStyle/>
                    <a:p>
                      <a:pPr indent="356235" algn="ctr" eaLnBrk="0" hangingPunct="0">
                        <a:lnSpc>
                          <a:spcPct val="115000"/>
                        </a:lnSpc>
                        <a:spcBef>
                          <a:spcPts val="285"/>
                        </a:spcBef>
                        <a:spcAft>
                          <a:spcPts val="0"/>
                        </a:spcAft>
                        <a:tabLst>
                          <a:tab pos="68580" algn="l"/>
                        </a:tabLst>
                      </a:pPr>
                      <a:r>
                        <a:rPr lang="en-US" sz="24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3</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2873</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19.7</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a:solidFill>
                            <a:schemeClr val="tx1"/>
                          </a:solidFill>
                          <a:effectLst/>
                          <a:latin typeface="Calibri" panose="020F0502020204030204" pitchFamily="34" charset="0"/>
                          <a:ea typeface="Calibri" panose="020F0502020204030204" pitchFamily="34" charset="0"/>
                          <a:cs typeface="Calibri" panose="020F0502020204030204" pitchFamily="34" charset="0"/>
                        </a:rPr>
                        <a:t>3.13</a:t>
                      </a:r>
                      <a:endParaRPr lang="en-US"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20.0</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31</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3611815166"/>
                  </a:ext>
                </a:extLst>
              </a:tr>
            </a:tbl>
          </a:graphicData>
        </a:graphic>
      </p:graphicFrame>
      <p:sp>
        <p:nvSpPr>
          <p:cNvPr id="4" name="TextBox 3">
            <a:extLst>
              <a:ext uri="{FF2B5EF4-FFF2-40B4-BE49-F238E27FC236}">
                <a16:creationId xmlns:a16="http://schemas.microsoft.com/office/drawing/2014/main" id="{4247710A-ACA0-144F-AC60-1865033B1E3D}"/>
              </a:ext>
            </a:extLst>
          </p:cNvPr>
          <p:cNvSpPr txBox="1"/>
          <p:nvPr/>
        </p:nvSpPr>
        <p:spPr>
          <a:xfrm>
            <a:off x="765545" y="5888365"/>
            <a:ext cx="4595682" cy="369332"/>
          </a:xfrm>
          <a:prstGeom prst="rect">
            <a:avLst/>
          </a:prstGeom>
          <a:noFill/>
        </p:spPr>
        <p:txBody>
          <a:bodyPr wrap="none" rtlCol="0">
            <a:spAutoFit/>
          </a:bodyPr>
          <a:lstStyle/>
          <a:p>
            <a:r>
              <a:rPr lang="en-US" dirty="0"/>
              <a:t>Table 1 is located on page 7 of the agenda item</a:t>
            </a:r>
          </a:p>
        </p:txBody>
      </p:sp>
      <p:sp>
        <p:nvSpPr>
          <p:cNvPr id="3" name="Rectangle 2">
            <a:extLst>
              <a:ext uri="{FF2B5EF4-FFF2-40B4-BE49-F238E27FC236}">
                <a16:creationId xmlns:a16="http://schemas.microsoft.com/office/drawing/2014/main" id="{93D678D1-D5F7-DC47-86A0-726429060666}"/>
              </a:ext>
            </a:extLst>
          </p:cNvPr>
          <p:cNvSpPr/>
          <p:nvPr/>
        </p:nvSpPr>
        <p:spPr>
          <a:xfrm>
            <a:off x="11487023" y="6257697"/>
            <a:ext cx="418704" cy="369332"/>
          </a:xfrm>
          <a:prstGeom prst="rect">
            <a:avLst/>
          </a:prstGeom>
        </p:spPr>
        <p:txBody>
          <a:bodyPr wrap="none">
            <a:spAutoFit/>
          </a:bodyPr>
          <a:lstStyle/>
          <a:p>
            <a:r>
              <a:rPr lang="en-US" dirty="0">
                <a:solidFill>
                  <a:schemeClr val="bg1"/>
                </a:solidFill>
              </a:rPr>
              <a:t>13</a:t>
            </a:r>
          </a:p>
        </p:txBody>
      </p:sp>
    </p:spTree>
    <p:extLst>
      <p:ext uri="{BB962C8B-B14F-4D97-AF65-F5344CB8AC3E}">
        <p14:creationId xmlns:p14="http://schemas.microsoft.com/office/powerpoint/2010/main" val="276209514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725C4-E143-C0C2-02B1-B74A16F3781B}"/>
              </a:ext>
            </a:extLst>
          </p:cNvPr>
          <p:cNvSpPr>
            <a:spLocks noGrp="1"/>
          </p:cNvSpPr>
          <p:nvPr>
            <p:ph type="title"/>
          </p:nvPr>
        </p:nvSpPr>
        <p:spPr>
          <a:xfrm>
            <a:off x="1271786" y="695687"/>
            <a:ext cx="10772775" cy="725150"/>
          </a:xfrm>
        </p:spPr>
        <p:txBody>
          <a:bodyPr>
            <a:normAutofit/>
          </a:bodyPr>
          <a:lstStyle/>
          <a:p>
            <a:pPr algn="ctr"/>
            <a:r>
              <a:rPr lang="en-US" sz="4000" b="1" dirty="0"/>
              <a:t>Table 2:  Initial Passing Score Recommendations</a:t>
            </a:r>
          </a:p>
        </p:txBody>
      </p:sp>
      <p:graphicFrame>
        <p:nvGraphicFramePr>
          <p:cNvPr id="5" name="Content Placeholder 4">
            <a:extLst>
              <a:ext uri="{FF2B5EF4-FFF2-40B4-BE49-F238E27FC236}">
                <a16:creationId xmlns:a16="http://schemas.microsoft.com/office/drawing/2014/main" id="{8C13379F-874F-A447-B2F9-D423BA7649A3}"/>
              </a:ext>
            </a:extLst>
          </p:cNvPr>
          <p:cNvGraphicFramePr>
            <a:graphicFrameLocks noGrp="1"/>
          </p:cNvGraphicFramePr>
          <p:nvPr>
            <p:ph idx="1"/>
            <p:extLst>
              <p:ext uri="{D42A27DB-BD31-4B8C-83A1-F6EECF244321}">
                <p14:modId xmlns:p14="http://schemas.microsoft.com/office/powerpoint/2010/main" val="3644660678"/>
              </p:ext>
            </p:extLst>
          </p:nvPr>
        </p:nvGraphicFramePr>
        <p:xfrm>
          <a:off x="508000" y="1917786"/>
          <a:ext cx="11175999" cy="2987040"/>
        </p:xfrm>
        <a:graphic>
          <a:graphicData uri="http://schemas.openxmlformats.org/drawingml/2006/table">
            <a:tbl>
              <a:tblPr firstRow="1" bandRow="1">
                <a:tableStyleId>{5C22544A-7EE6-4342-B048-85BDC9FD1C3A}</a:tableStyleId>
              </a:tblPr>
              <a:tblGrid>
                <a:gridCol w="3725333">
                  <a:extLst>
                    <a:ext uri="{9D8B030D-6E8A-4147-A177-3AD203B41FA5}">
                      <a16:colId xmlns:a16="http://schemas.microsoft.com/office/drawing/2014/main" val="1918332132"/>
                    </a:ext>
                  </a:extLst>
                </a:gridCol>
                <a:gridCol w="3725333">
                  <a:extLst>
                    <a:ext uri="{9D8B030D-6E8A-4147-A177-3AD203B41FA5}">
                      <a16:colId xmlns:a16="http://schemas.microsoft.com/office/drawing/2014/main" val="1547920707"/>
                    </a:ext>
                  </a:extLst>
                </a:gridCol>
                <a:gridCol w="3725333">
                  <a:extLst>
                    <a:ext uri="{9D8B030D-6E8A-4147-A177-3AD203B41FA5}">
                      <a16:colId xmlns:a16="http://schemas.microsoft.com/office/drawing/2014/main" val="2406757778"/>
                    </a:ext>
                  </a:extLst>
                </a:gridCol>
              </a:tblGrid>
              <a:tr h="370840">
                <a:tc>
                  <a:txBody>
                    <a:bodyPr/>
                    <a:lstStyle/>
                    <a:p>
                      <a:pPr algn="ctr">
                        <a:spcAft>
                          <a:spcPts val="0"/>
                        </a:spcAft>
                      </a:pPr>
                      <a:r>
                        <a:rPr lang="en-US" sz="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CalAPA</a:t>
                      </a:r>
                      <a:r>
                        <a:rPr lang="en-US"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Cycle</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Points Possible)</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Score Panel Recommendation</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 Panelists Recommending Side Condition of 1 rubric score of “1”</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314715453"/>
                  </a:ext>
                </a:extLst>
              </a:tr>
              <a:tr h="370840">
                <a:tc>
                  <a:txBody>
                    <a:bodyPr/>
                    <a:lstStyle/>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1 (40)</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370359294"/>
                  </a:ext>
                </a:extLst>
              </a:tr>
              <a:tr h="370840">
                <a:tc>
                  <a:txBody>
                    <a:bodyPr/>
                    <a:lstStyle/>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2 (35)</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089671957"/>
                  </a:ext>
                </a:extLst>
              </a:tr>
              <a:tr h="370840">
                <a:tc>
                  <a:txBody>
                    <a:bodyPr/>
                    <a:lstStyle/>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3 (35)</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98871137"/>
                  </a:ext>
                </a:extLst>
              </a:tr>
            </a:tbl>
          </a:graphicData>
        </a:graphic>
      </p:graphicFrame>
      <p:sp>
        <p:nvSpPr>
          <p:cNvPr id="3" name="TextBox 2">
            <a:extLst>
              <a:ext uri="{FF2B5EF4-FFF2-40B4-BE49-F238E27FC236}">
                <a16:creationId xmlns:a16="http://schemas.microsoft.com/office/drawing/2014/main" id="{5C077D44-A7BE-BD49-8948-8CAD3A2720AD}"/>
              </a:ext>
            </a:extLst>
          </p:cNvPr>
          <p:cNvSpPr txBox="1"/>
          <p:nvPr/>
        </p:nvSpPr>
        <p:spPr>
          <a:xfrm>
            <a:off x="675249" y="5514536"/>
            <a:ext cx="4569905" cy="369332"/>
          </a:xfrm>
          <a:prstGeom prst="rect">
            <a:avLst/>
          </a:prstGeom>
          <a:noFill/>
        </p:spPr>
        <p:txBody>
          <a:bodyPr wrap="none" rtlCol="0">
            <a:spAutoFit/>
          </a:bodyPr>
          <a:lstStyle/>
          <a:p>
            <a:r>
              <a:rPr lang="en-US" dirty="0"/>
              <a:t>Table 2 is located on page 7 in the agenda item</a:t>
            </a:r>
          </a:p>
        </p:txBody>
      </p:sp>
      <p:sp>
        <p:nvSpPr>
          <p:cNvPr id="4" name="Rectangle 3">
            <a:extLst>
              <a:ext uri="{FF2B5EF4-FFF2-40B4-BE49-F238E27FC236}">
                <a16:creationId xmlns:a16="http://schemas.microsoft.com/office/drawing/2014/main" id="{71A8A616-6C72-2A42-A9D6-361C30DE205E}"/>
              </a:ext>
            </a:extLst>
          </p:cNvPr>
          <p:cNvSpPr/>
          <p:nvPr/>
        </p:nvSpPr>
        <p:spPr>
          <a:xfrm>
            <a:off x="11382313" y="6278479"/>
            <a:ext cx="418704" cy="369332"/>
          </a:xfrm>
          <a:prstGeom prst="rect">
            <a:avLst/>
          </a:prstGeom>
        </p:spPr>
        <p:txBody>
          <a:bodyPr wrap="none">
            <a:spAutoFit/>
          </a:bodyPr>
          <a:lstStyle/>
          <a:p>
            <a:r>
              <a:rPr lang="en-US" dirty="0">
                <a:solidFill>
                  <a:schemeClr val="bg1"/>
                </a:solidFill>
              </a:rPr>
              <a:t>14</a:t>
            </a:r>
          </a:p>
        </p:txBody>
      </p:sp>
    </p:spTree>
    <p:extLst>
      <p:ext uri="{BB962C8B-B14F-4D97-AF65-F5344CB8AC3E}">
        <p14:creationId xmlns:p14="http://schemas.microsoft.com/office/powerpoint/2010/main" val="335905668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E1FD6-B604-B181-E263-67DB90CD6BE7}"/>
              </a:ext>
            </a:extLst>
          </p:cNvPr>
          <p:cNvSpPr>
            <a:spLocks noGrp="1"/>
          </p:cNvSpPr>
          <p:nvPr>
            <p:ph type="title"/>
          </p:nvPr>
        </p:nvSpPr>
        <p:spPr>
          <a:xfrm>
            <a:off x="634609" y="539679"/>
            <a:ext cx="11176000" cy="664797"/>
          </a:xfrm>
        </p:spPr>
        <p:txBody>
          <a:bodyPr>
            <a:normAutofit/>
          </a:bodyPr>
          <a:lstStyle/>
          <a:p>
            <a:pPr algn="ctr"/>
            <a:r>
              <a:rPr lang="en-US" sz="4000" b="1" dirty="0"/>
              <a:t>Appendix D:  </a:t>
            </a:r>
            <a:r>
              <a:rPr lang="en-US" sz="4000" b="1" dirty="0" err="1"/>
              <a:t>CalAPA</a:t>
            </a:r>
            <a:r>
              <a:rPr lang="en-US" sz="4000" b="1" dirty="0"/>
              <a:t> Impact Data by various subgroups</a:t>
            </a:r>
          </a:p>
        </p:txBody>
      </p:sp>
      <p:sp>
        <p:nvSpPr>
          <p:cNvPr id="3" name="Content Placeholder 2">
            <a:extLst>
              <a:ext uri="{FF2B5EF4-FFF2-40B4-BE49-F238E27FC236}">
                <a16:creationId xmlns:a16="http://schemas.microsoft.com/office/drawing/2014/main" id="{398050DC-3FFB-2A65-D70B-E4EAB11F582A}"/>
              </a:ext>
            </a:extLst>
          </p:cNvPr>
          <p:cNvSpPr>
            <a:spLocks noGrp="1"/>
          </p:cNvSpPr>
          <p:nvPr>
            <p:ph idx="1"/>
          </p:nvPr>
        </p:nvSpPr>
        <p:spPr>
          <a:xfrm>
            <a:off x="156307" y="1373288"/>
            <a:ext cx="5512973" cy="4222694"/>
          </a:xfrm>
        </p:spPr>
        <p:txBody>
          <a:bodyPr/>
          <a:lstStyle/>
          <a:p>
            <a:pPr lvl="1">
              <a:buFont typeface="Arial" panose="020B0604020202020204" pitchFamily="34" charset="0"/>
              <a:buChar char="•"/>
            </a:pPr>
            <a:r>
              <a:rPr lang="en-US" sz="3600" dirty="0"/>
              <a:t>Ethnicity Tables </a:t>
            </a:r>
          </a:p>
          <a:p>
            <a:pPr lvl="2">
              <a:buFont typeface="Arial" panose="020B0604020202020204" pitchFamily="34" charset="0"/>
              <a:buChar char="•"/>
            </a:pPr>
            <a:r>
              <a:rPr lang="en-US" sz="2000" dirty="0"/>
              <a:t>Leadership Cycle 1—Table 15, page 21</a:t>
            </a:r>
          </a:p>
          <a:p>
            <a:pPr lvl="2">
              <a:buFont typeface="Arial" panose="020B0604020202020204" pitchFamily="34" charset="0"/>
              <a:buChar char="•"/>
            </a:pPr>
            <a:r>
              <a:rPr lang="en-US" sz="2000" dirty="0"/>
              <a:t>Leadership Cycle 2– Table 21, page 25</a:t>
            </a:r>
          </a:p>
          <a:p>
            <a:pPr lvl="2">
              <a:buFont typeface="Arial" panose="020B0604020202020204" pitchFamily="34" charset="0"/>
              <a:buChar char="•"/>
            </a:pPr>
            <a:r>
              <a:rPr lang="en-US" sz="2000" dirty="0"/>
              <a:t>Leadership Cycle 3—Table 27, page 28</a:t>
            </a:r>
          </a:p>
          <a:p>
            <a:pPr lvl="1">
              <a:buFont typeface="Arial" panose="020B0604020202020204" pitchFamily="34" charset="0"/>
              <a:buChar char="•"/>
            </a:pPr>
            <a:r>
              <a:rPr lang="en-US" sz="3600" dirty="0"/>
              <a:t>Gender</a:t>
            </a:r>
          </a:p>
          <a:p>
            <a:pPr lvl="2">
              <a:buFont typeface="Arial" panose="020B0604020202020204" pitchFamily="34" charset="0"/>
              <a:buChar char="•"/>
            </a:pPr>
            <a:r>
              <a:rPr lang="en-US" sz="2000" dirty="0"/>
              <a:t>Leadership Cycle 16—Table 16, page 22</a:t>
            </a:r>
          </a:p>
          <a:p>
            <a:pPr lvl="2">
              <a:buFont typeface="Arial" panose="020B0604020202020204" pitchFamily="34" charset="0"/>
              <a:buChar char="•"/>
            </a:pPr>
            <a:r>
              <a:rPr lang="en-US" sz="2000" dirty="0"/>
              <a:t>Leadership Cycle 22– Table 22, page 26</a:t>
            </a:r>
          </a:p>
          <a:p>
            <a:pPr lvl="2">
              <a:buFont typeface="Arial" panose="020B0604020202020204" pitchFamily="34" charset="0"/>
              <a:buChar char="•"/>
            </a:pPr>
            <a:r>
              <a:rPr lang="en-US" sz="2000" dirty="0"/>
              <a:t>Leadership Cycle 28—Table 28, page 29</a:t>
            </a:r>
          </a:p>
          <a:p>
            <a:pPr>
              <a:buFont typeface="Arial" panose="020B0604020202020204" pitchFamily="34" charset="0"/>
              <a:buChar char="•"/>
            </a:pPr>
            <a:endParaRPr lang="en-US" dirty="0"/>
          </a:p>
          <a:p>
            <a:pPr marL="0" indent="0">
              <a:buNone/>
            </a:pPr>
            <a:endParaRPr lang="en-US" dirty="0"/>
          </a:p>
        </p:txBody>
      </p:sp>
      <p:sp>
        <p:nvSpPr>
          <p:cNvPr id="4" name="TextBox 3">
            <a:extLst>
              <a:ext uri="{FF2B5EF4-FFF2-40B4-BE49-F238E27FC236}">
                <a16:creationId xmlns:a16="http://schemas.microsoft.com/office/drawing/2014/main" id="{E1139279-2DAD-5E4F-B22F-6216EBEAB4F0}"/>
              </a:ext>
            </a:extLst>
          </p:cNvPr>
          <p:cNvSpPr txBox="1"/>
          <p:nvPr/>
        </p:nvSpPr>
        <p:spPr>
          <a:xfrm>
            <a:off x="6096000" y="1893793"/>
            <a:ext cx="5588000" cy="3600986"/>
          </a:xfrm>
          <a:prstGeom prst="rect">
            <a:avLst/>
          </a:prstGeom>
          <a:noFill/>
        </p:spPr>
        <p:txBody>
          <a:bodyPr wrap="square" rtlCol="0">
            <a:spAutoFit/>
          </a:bodyPr>
          <a:lstStyle/>
          <a:p>
            <a:pPr lvl="1">
              <a:buFont typeface="Arial" panose="020B0604020202020204" pitchFamily="34" charset="0"/>
              <a:buChar char="•"/>
            </a:pPr>
            <a:r>
              <a:rPr lang="en-US" sz="3600" dirty="0"/>
              <a:t>Language</a:t>
            </a:r>
          </a:p>
          <a:p>
            <a:pPr lvl="2">
              <a:buFont typeface="Arial" panose="020B0604020202020204" pitchFamily="34" charset="0"/>
              <a:buChar char="•"/>
            </a:pPr>
            <a:r>
              <a:rPr lang="en-US" sz="2000" dirty="0"/>
              <a:t>Leadership Cycle 1—Table 17, page 23</a:t>
            </a:r>
          </a:p>
          <a:p>
            <a:pPr lvl="2">
              <a:buFont typeface="Arial" panose="020B0604020202020204" pitchFamily="34" charset="0"/>
              <a:buChar char="•"/>
            </a:pPr>
            <a:r>
              <a:rPr lang="en-US" sz="2000" dirty="0"/>
              <a:t>Leadership Cycle 2– Table  23, page 26</a:t>
            </a:r>
          </a:p>
          <a:p>
            <a:pPr lvl="2">
              <a:buFont typeface="Arial" panose="020B0604020202020204" pitchFamily="34" charset="0"/>
              <a:buChar char="•"/>
            </a:pPr>
            <a:r>
              <a:rPr lang="en-US" sz="2000" dirty="0"/>
              <a:t>Leadership Cycle 3—Table 29, page 30</a:t>
            </a:r>
          </a:p>
          <a:p>
            <a:pPr lvl="1">
              <a:buFont typeface="Arial" panose="020B0604020202020204" pitchFamily="34" charset="0"/>
              <a:buChar char="•"/>
            </a:pPr>
            <a:endParaRPr lang="en-US" dirty="0"/>
          </a:p>
          <a:p>
            <a:pPr lvl="1">
              <a:buFont typeface="Arial" panose="020B0604020202020204" pitchFamily="34" charset="0"/>
              <a:buChar char="•"/>
            </a:pPr>
            <a:r>
              <a:rPr lang="en-US" sz="3600" dirty="0"/>
              <a:t>School Setting</a:t>
            </a:r>
          </a:p>
          <a:p>
            <a:pPr lvl="2">
              <a:buFont typeface="Arial" panose="020B0604020202020204" pitchFamily="34" charset="0"/>
              <a:buChar char="•"/>
            </a:pPr>
            <a:r>
              <a:rPr lang="en-US" sz="2000" dirty="0"/>
              <a:t>Leadership Cycle 1—Table 18, page 23</a:t>
            </a:r>
          </a:p>
          <a:p>
            <a:pPr lvl="2">
              <a:buFont typeface="Arial" panose="020B0604020202020204" pitchFamily="34" charset="0"/>
              <a:buChar char="•"/>
            </a:pPr>
            <a:r>
              <a:rPr lang="en-US" sz="2000" dirty="0"/>
              <a:t>Leadership Cycle 2– Table 24, page 27</a:t>
            </a:r>
          </a:p>
          <a:p>
            <a:pPr lvl="2">
              <a:buFont typeface="Arial" panose="020B0604020202020204" pitchFamily="34" charset="0"/>
              <a:buChar char="•"/>
            </a:pPr>
            <a:r>
              <a:rPr lang="en-US" sz="2000" dirty="0"/>
              <a:t>Leadership Cycle 3—Table 30, page 30</a:t>
            </a:r>
          </a:p>
          <a:p>
            <a:endParaRPr lang="en-US" dirty="0"/>
          </a:p>
        </p:txBody>
      </p:sp>
      <p:sp>
        <p:nvSpPr>
          <p:cNvPr id="5" name="Rectangle 4">
            <a:extLst>
              <a:ext uri="{FF2B5EF4-FFF2-40B4-BE49-F238E27FC236}">
                <a16:creationId xmlns:a16="http://schemas.microsoft.com/office/drawing/2014/main" id="{344D14F0-8CB1-104E-B687-D7FC85E18A42}"/>
              </a:ext>
            </a:extLst>
          </p:cNvPr>
          <p:cNvSpPr/>
          <p:nvPr/>
        </p:nvSpPr>
        <p:spPr>
          <a:xfrm>
            <a:off x="11378050" y="6340825"/>
            <a:ext cx="418704" cy="369332"/>
          </a:xfrm>
          <a:prstGeom prst="rect">
            <a:avLst/>
          </a:prstGeom>
        </p:spPr>
        <p:txBody>
          <a:bodyPr wrap="none">
            <a:spAutoFit/>
          </a:bodyPr>
          <a:lstStyle/>
          <a:p>
            <a:r>
              <a:rPr lang="en-US" dirty="0">
                <a:solidFill>
                  <a:schemeClr val="bg1"/>
                </a:solidFill>
              </a:rPr>
              <a:t>15</a:t>
            </a:r>
          </a:p>
        </p:txBody>
      </p:sp>
    </p:spTree>
    <p:extLst>
      <p:ext uri="{BB962C8B-B14F-4D97-AF65-F5344CB8AC3E}">
        <p14:creationId xmlns:p14="http://schemas.microsoft.com/office/powerpoint/2010/main" val="143245041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1A55E-029D-CBF5-7DB5-94F0A2F3769E}"/>
              </a:ext>
            </a:extLst>
          </p:cNvPr>
          <p:cNvSpPr>
            <a:spLocks noGrp="1"/>
          </p:cNvSpPr>
          <p:nvPr>
            <p:ph type="title"/>
          </p:nvPr>
        </p:nvSpPr>
        <p:spPr>
          <a:xfrm>
            <a:off x="911224" y="177345"/>
            <a:ext cx="10772775" cy="1278392"/>
          </a:xfrm>
        </p:spPr>
        <p:txBody>
          <a:bodyPr>
            <a:normAutofit/>
          </a:bodyPr>
          <a:lstStyle/>
          <a:p>
            <a:pPr algn="ctr"/>
            <a:r>
              <a:rPr lang="en-US" sz="4000" b="1" dirty="0"/>
              <a:t>Table 6: Final Passing Score Recommendations</a:t>
            </a:r>
            <a:br>
              <a:rPr lang="en-US" sz="4000" b="1" dirty="0"/>
            </a:br>
            <a:r>
              <a:rPr lang="en-US" sz="4000" b="1" dirty="0"/>
              <a:t>(Panel Median)</a:t>
            </a:r>
          </a:p>
        </p:txBody>
      </p:sp>
      <p:graphicFrame>
        <p:nvGraphicFramePr>
          <p:cNvPr id="5" name="Content Placeholder 4">
            <a:extLst>
              <a:ext uri="{FF2B5EF4-FFF2-40B4-BE49-F238E27FC236}">
                <a16:creationId xmlns:a16="http://schemas.microsoft.com/office/drawing/2014/main" id="{8A560228-5667-DC46-8C62-CC8C4478EE3A}"/>
              </a:ext>
            </a:extLst>
          </p:cNvPr>
          <p:cNvGraphicFramePr>
            <a:graphicFrameLocks noGrp="1"/>
          </p:cNvGraphicFramePr>
          <p:nvPr>
            <p:ph idx="1"/>
            <p:extLst>
              <p:ext uri="{D42A27DB-BD31-4B8C-83A1-F6EECF244321}">
                <p14:modId xmlns:p14="http://schemas.microsoft.com/office/powerpoint/2010/main" val="2053930956"/>
              </p:ext>
            </p:extLst>
          </p:nvPr>
        </p:nvGraphicFramePr>
        <p:xfrm>
          <a:off x="508000" y="1412874"/>
          <a:ext cx="11175999" cy="4001214"/>
        </p:xfrm>
        <a:graphic>
          <a:graphicData uri="http://schemas.openxmlformats.org/drawingml/2006/table">
            <a:tbl>
              <a:tblPr firstRow="1" bandRow="1">
                <a:tableStyleId>{5C22544A-7EE6-4342-B048-85BDC9FD1C3A}</a:tableStyleId>
              </a:tblPr>
              <a:tblGrid>
                <a:gridCol w="4021138">
                  <a:extLst>
                    <a:ext uri="{9D8B030D-6E8A-4147-A177-3AD203B41FA5}">
                      <a16:colId xmlns:a16="http://schemas.microsoft.com/office/drawing/2014/main" val="1387500388"/>
                    </a:ext>
                  </a:extLst>
                </a:gridCol>
                <a:gridCol w="3429528">
                  <a:extLst>
                    <a:ext uri="{9D8B030D-6E8A-4147-A177-3AD203B41FA5}">
                      <a16:colId xmlns:a16="http://schemas.microsoft.com/office/drawing/2014/main" val="3872990683"/>
                    </a:ext>
                  </a:extLst>
                </a:gridCol>
                <a:gridCol w="3725333">
                  <a:extLst>
                    <a:ext uri="{9D8B030D-6E8A-4147-A177-3AD203B41FA5}">
                      <a16:colId xmlns:a16="http://schemas.microsoft.com/office/drawing/2014/main" val="2478699052"/>
                    </a:ext>
                  </a:extLst>
                </a:gridCol>
              </a:tblGrid>
              <a:tr h="764778">
                <a:tc>
                  <a:txBody>
                    <a:bodyPr/>
                    <a:lstStyle/>
                    <a:p>
                      <a:pPr algn="ctr">
                        <a:spcAft>
                          <a:spcPts val="0"/>
                        </a:spcAft>
                      </a:pPr>
                      <a:r>
                        <a:rPr lang="en-US" sz="28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CalAPA Cycle</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Points Possible)</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Total Score Panel Recommendation</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 Panelists Recommending Side Condition of 1 rubric score of “1”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319196955"/>
                  </a:ext>
                </a:extLst>
              </a:tr>
              <a:tr h="764778">
                <a:tc>
                  <a:txBody>
                    <a:bodyPr/>
                    <a:lstStyle/>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1 (40)</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613985185"/>
                  </a:ext>
                </a:extLst>
              </a:tr>
              <a:tr h="764778">
                <a:tc>
                  <a:txBody>
                    <a:bodyPr/>
                    <a:lstStyle/>
                    <a:p>
                      <a:pPr algn="ctr">
                        <a:spcAft>
                          <a:spcPts val="0"/>
                        </a:spcAft>
                      </a:pPr>
                      <a:r>
                        <a:rPr lang="en-US" sz="28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2 (35)</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lvl="0" indent="0" algn="ctr" defTabSz="914363" rtl="0" eaLnBrk="1" fontAlgn="auto" latinLnBrk="0" hangingPunct="1">
                        <a:lnSpc>
                          <a:spcPct val="100000"/>
                        </a:lnSpc>
                        <a:spcBef>
                          <a:spcPts val="0"/>
                        </a:spcBef>
                        <a:spcAft>
                          <a:spcPts val="0"/>
                        </a:spcAft>
                        <a:buClrTx/>
                        <a:buSzTx/>
                        <a:buFontTx/>
                        <a:buNone/>
                        <a:tabLst/>
                        <a:defRPr/>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787430936"/>
                  </a:ext>
                </a:extLst>
              </a:tr>
              <a:tr h="764778">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Leadership Cycle 3 of (35)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spcAft>
                          <a:spcPts val="0"/>
                        </a:spcAft>
                      </a:pPr>
                      <a:r>
                        <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 of 15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190758957"/>
                  </a:ext>
                </a:extLst>
              </a:tr>
            </a:tbl>
          </a:graphicData>
        </a:graphic>
      </p:graphicFrame>
      <p:sp>
        <p:nvSpPr>
          <p:cNvPr id="3" name="TextBox 2">
            <a:extLst>
              <a:ext uri="{FF2B5EF4-FFF2-40B4-BE49-F238E27FC236}">
                <a16:creationId xmlns:a16="http://schemas.microsoft.com/office/drawing/2014/main" id="{77F5AD3B-E7B6-2D47-BC43-955A1708E45F}"/>
              </a:ext>
            </a:extLst>
          </p:cNvPr>
          <p:cNvSpPr txBox="1"/>
          <p:nvPr/>
        </p:nvSpPr>
        <p:spPr>
          <a:xfrm>
            <a:off x="703385" y="5908431"/>
            <a:ext cx="4569905" cy="646331"/>
          </a:xfrm>
          <a:prstGeom prst="rect">
            <a:avLst/>
          </a:prstGeom>
          <a:noFill/>
        </p:spPr>
        <p:txBody>
          <a:bodyPr wrap="none" rtlCol="0">
            <a:spAutoFit/>
          </a:bodyPr>
          <a:lstStyle/>
          <a:p>
            <a:r>
              <a:rPr lang="en-US" dirty="0"/>
              <a:t>Table 6 is located on page 9 in the agenda item</a:t>
            </a:r>
          </a:p>
          <a:p>
            <a:endParaRPr lang="en-US" dirty="0"/>
          </a:p>
        </p:txBody>
      </p:sp>
      <p:sp>
        <p:nvSpPr>
          <p:cNvPr id="4" name="Rectangle 3">
            <a:extLst>
              <a:ext uri="{FF2B5EF4-FFF2-40B4-BE49-F238E27FC236}">
                <a16:creationId xmlns:a16="http://schemas.microsoft.com/office/drawing/2014/main" id="{EA28E1EE-A5D8-0C4D-8BB6-62FC6A5396FD}"/>
              </a:ext>
            </a:extLst>
          </p:cNvPr>
          <p:cNvSpPr/>
          <p:nvPr/>
        </p:nvSpPr>
        <p:spPr>
          <a:xfrm>
            <a:off x="11232292" y="6370096"/>
            <a:ext cx="602550" cy="369332"/>
          </a:xfrm>
          <a:prstGeom prst="rect">
            <a:avLst/>
          </a:prstGeom>
        </p:spPr>
        <p:txBody>
          <a:bodyPr wrap="square">
            <a:spAutoFit/>
          </a:bodyPr>
          <a:lstStyle/>
          <a:p>
            <a:r>
              <a:rPr lang="en-US" dirty="0">
                <a:solidFill>
                  <a:schemeClr val="bg1"/>
                </a:solidFill>
              </a:rPr>
              <a:t>16</a:t>
            </a:r>
          </a:p>
        </p:txBody>
      </p:sp>
    </p:spTree>
    <p:extLst>
      <p:ext uri="{BB962C8B-B14F-4D97-AF65-F5344CB8AC3E}">
        <p14:creationId xmlns:p14="http://schemas.microsoft.com/office/powerpoint/2010/main" val="328820115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0BF2-04D7-A7C5-24D7-6A0E51A34228}"/>
              </a:ext>
            </a:extLst>
          </p:cNvPr>
          <p:cNvSpPr>
            <a:spLocks noGrp="1"/>
          </p:cNvSpPr>
          <p:nvPr>
            <p:ph type="title"/>
          </p:nvPr>
        </p:nvSpPr>
        <p:spPr>
          <a:xfrm>
            <a:off x="685800" y="100965"/>
            <a:ext cx="10772775" cy="721708"/>
          </a:xfrm>
        </p:spPr>
        <p:txBody>
          <a:bodyPr>
            <a:normAutofit fontScale="90000"/>
          </a:bodyPr>
          <a:lstStyle/>
          <a:p>
            <a:pPr algn="ctr"/>
            <a:r>
              <a:rPr lang="en-US" sz="4000" b="1" dirty="0"/>
              <a:t>Component 3</a:t>
            </a:r>
            <a:br>
              <a:rPr lang="en-US" sz="4000" b="1" dirty="0"/>
            </a:br>
            <a:r>
              <a:rPr lang="en-US" sz="4000" b="1" dirty="0"/>
              <a:t>Table 10:  Candidate/Program Support</a:t>
            </a:r>
          </a:p>
        </p:txBody>
      </p:sp>
      <p:graphicFrame>
        <p:nvGraphicFramePr>
          <p:cNvPr id="6" name="Content Placeholder 5">
            <a:extLst>
              <a:ext uri="{FF2B5EF4-FFF2-40B4-BE49-F238E27FC236}">
                <a16:creationId xmlns:a16="http://schemas.microsoft.com/office/drawing/2014/main" id="{D314E07F-341B-7F41-8999-FF6A97E60790}"/>
              </a:ext>
            </a:extLst>
          </p:cNvPr>
          <p:cNvGraphicFramePr>
            <a:graphicFrameLocks noGrp="1"/>
          </p:cNvGraphicFramePr>
          <p:nvPr>
            <p:ph idx="1"/>
            <p:extLst>
              <p:ext uri="{D42A27DB-BD31-4B8C-83A1-F6EECF244321}">
                <p14:modId xmlns:p14="http://schemas.microsoft.com/office/powerpoint/2010/main" val="2254535852"/>
              </p:ext>
            </p:extLst>
          </p:nvPr>
        </p:nvGraphicFramePr>
        <p:xfrm>
          <a:off x="357188" y="1247233"/>
          <a:ext cx="11430000" cy="5072057"/>
        </p:xfrm>
        <a:graphic>
          <a:graphicData uri="http://schemas.openxmlformats.org/drawingml/2006/table">
            <a:tbl>
              <a:tblPr firstRow="1" firstCol="1" bandRow="1">
                <a:tableStyleId>{5C22544A-7EE6-4342-B048-85BDC9FD1C3A}</a:tableStyleId>
              </a:tblPr>
              <a:tblGrid>
                <a:gridCol w="7429500">
                  <a:extLst>
                    <a:ext uri="{9D8B030D-6E8A-4147-A177-3AD203B41FA5}">
                      <a16:colId xmlns:a16="http://schemas.microsoft.com/office/drawing/2014/main" val="1797751724"/>
                    </a:ext>
                  </a:extLst>
                </a:gridCol>
                <a:gridCol w="4000500">
                  <a:extLst>
                    <a:ext uri="{9D8B030D-6E8A-4147-A177-3AD203B41FA5}">
                      <a16:colId xmlns:a16="http://schemas.microsoft.com/office/drawing/2014/main" val="3201478635"/>
                    </a:ext>
                  </a:extLst>
                </a:gridCol>
              </a:tblGrid>
              <a:tr h="365804">
                <a:tc>
                  <a:txBody>
                    <a:bodyPr/>
                    <a:lstStyle/>
                    <a:p>
                      <a:pPr algn="ctr">
                        <a:spcBef>
                          <a:spcPts val="600"/>
                        </a:spcBef>
                        <a:spcAft>
                          <a:spcPts val="600"/>
                        </a:spcAft>
                      </a:pPr>
                      <a:r>
                        <a:rPr lang="en-US" sz="2400" b="0" dirty="0">
                          <a:solidFill>
                            <a:schemeClr val="tx1"/>
                          </a:solidFill>
                          <a:effectLst/>
                        </a:rPr>
                        <a:t>Type of Support</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600"/>
                        </a:spcAft>
                      </a:pPr>
                      <a:r>
                        <a:rPr lang="en-US" sz="2400" b="0" dirty="0">
                          <a:solidFill>
                            <a:schemeClr val="tx1"/>
                          </a:solidFill>
                          <a:effectLst/>
                        </a:rPr>
                        <a:t>Date(s)</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090759"/>
                  </a:ext>
                </a:extLst>
              </a:tr>
              <a:tr h="349551">
                <a:tc>
                  <a:txBody>
                    <a:bodyPr/>
                    <a:lstStyle/>
                    <a:p>
                      <a:pPr>
                        <a:spcAft>
                          <a:spcPts val="0"/>
                        </a:spcAft>
                      </a:pPr>
                      <a:r>
                        <a:rPr lang="en-US" sz="2000" dirty="0">
                          <a:solidFill>
                            <a:schemeClr val="tx1"/>
                          </a:solidFill>
                          <a:effectLst/>
                        </a:rPr>
                        <a:t>Candidate Weekly Office Hours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Every Wednesday 5:00-5:30 pm</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9304834"/>
                  </a:ext>
                </a:extLst>
              </a:tr>
              <a:tr h="349551">
                <a:tc>
                  <a:txBody>
                    <a:bodyPr/>
                    <a:lstStyle/>
                    <a:p>
                      <a:pPr>
                        <a:spcAft>
                          <a:spcPts val="0"/>
                        </a:spcAft>
                      </a:pPr>
                      <a:r>
                        <a:rPr lang="en-US" sz="2000">
                          <a:solidFill>
                            <a:schemeClr val="tx1"/>
                          </a:solidFill>
                          <a:effectLst/>
                        </a:rPr>
                        <a:t>PASC Weekly Office Hours</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1</a:t>
                      </a:r>
                      <a:r>
                        <a:rPr lang="en-US" sz="2000" baseline="30000">
                          <a:solidFill>
                            <a:schemeClr val="tx1"/>
                          </a:solidFill>
                          <a:effectLst/>
                        </a:rPr>
                        <a:t>st</a:t>
                      </a:r>
                      <a:r>
                        <a:rPr lang="en-US" sz="2000">
                          <a:solidFill>
                            <a:schemeClr val="tx1"/>
                          </a:solidFill>
                          <a:effectLst/>
                        </a:rPr>
                        <a:t> &amp; 3</a:t>
                      </a:r>
                      <a:r>
                        <a:rPr lang="en-US" sz="2000" baseline="30000">
                          <a:solidFill>
                            <a:schemeClr val="tx1"/>
                          </a:solidFill>
                          <a:effectLst/>
                        </a:rPr>
                        <a:t>rd</a:t>
                      </a:r>
                      <a:r>
                        <a:rPr lang="en-US" sz="2000">
                          <a:solidFill>
                            <a:schemeClr val="tx1"/>
                          </a:solidFill>
                          <a:effectLst/>
                        </a:rPr>
                        <a:t> Thursdays 11:00 – 11:30 am</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3520426"/>
                  </a:ext>
                </a:extLst>
              </a:tr>
              <a:tr h="521608">
                <a:tc>
                  <a:txBody>
                    <a:bodyPr/>
                    <a:lstStyle/>
                    <a:p>
                      <a:pPr>
                        <a:spcAft>
                          <a:spcPts val="0"/>
                        </a:spcAft>
                      </a:pPr>
                      <a:r>
                        <a:rPr lang="en-US" sz="2000" dirty="0">
                          <a:solidFill>
                            <a:schemeClr val="tx1"/>
                          </a:solidFill>
                          <a:effectLst/>
                        </a:rPr>
                        <a:t>CASC Weekly Office Hours (supporting COVID-19 candidates completing </a:t>
                      </a:r>
                      <a:r>
                        <a:rPr lang="en-US" sz="2000" dirty="0" err="1">
                          <a:solidFill>
                            <a:schemeClr val="tx1"/>
                          </a:solidFill>
                          <a:effectLst/>
                        </a:rPr>
                        <a:t>CalAPA</a:t>
                      </a:r>
                      <a:r>
                        <a:rPr lang="en-US" sz="2000" dirty="0">
                          <a:solidFill>
                            <a:schemeClr val="tx1"/>
                          </a:solidFill>
                          <a:effectLst/>
                        </a:rPr>
                        <a:t> during induction)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1</a:t>
                      </a:r>
                      <a:r>
                        <a:rPr lang="en-US" sz="2000" baseline="30000">
                          <a:solidFill>
                            <a:schemeClr val="tx1"/>
                          </a:solidFill>
                          <a:effectLst/>
                        </a:rPr>
                        <a:t>st</a:t>
                      </a:r>
                      <a:r>
                        <a:rPr lang="en-US" sz="2000">
                          <a:solidFill>
                            <a:schemeClr val="tx1"/>
                          </a:solidFill>
                          <a:effectLst/>
                        </a:rPr>
                        <a:t> &amp; 3</a:t>
                      </a:r>
                      <a:r>
                        <a:rPr lang="en-US" sz="2000" baseline="30000">
                          <a:solidFill>
                            <a:schemeClr val="tx1"/>
                          </a:solidFill>
                          <a:effectLst/>
                        </a:rPr>
                        <a:t>rd</a:t>
                      </a:r>
                      <a:r>
                        <a:rPr lang="en-US" sz="2000">
                          <a:solidFill>
                            <a:schemeClr val="tx1"/>
                          </a:solidFill>
                          <a:effectLst/>
                        </a:rPr>
                        <a:t> Thursdays 8:00 – 8:30 am</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552656"/>
                  </a:ext>
                </a:extLst>
              </a:tr>
              <a:tr h="521608">
                <a:tc>
                  <a:txBody>
                    <a:bodyPr/>
                    <a:lstStyle/>
                    <a:p>
                      <a:pPr>
                        <a:spcAft>
                          <a:spcPts val="0"/>
                        </a:spcAft>
                      </a:pPr>
                      <a:r>
                        <a:rPr lang="en-US" sz="2000" dirty="0">
                          <a:solidFill>
                            <a:schemeClr val="tx1"/>
                          </a:solidFill>
                          <a:effectLst/>
                        </a:rPr>
                        <a:t>Deep Dives (an in-depth walk-through of the cycles, guides, and templates)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September 2022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2311619"/>
                  </a:ext>
                </a:extLst>
              </a:tr>
              <a:tr h="349551">
                <a:tc>
                  <a:txBody>
                    <a:bodyPr/>
                    <a:lstStyle/>
                    <a:p>
                      <a:pPr>
                        <a:spcAft>
                          <a:spcPts val="0"/>
                        </a:spcAft>
                      </a:pPr>
                      <a:r>
                        <a:rPr lang="en-US" sz="2000">
                          <a:solidFill>
                            <a:schemeClr val="tx1"/>
                          </a:solidFill>
                          <a:effectLst/>
                        </a:rPr>
                        <a:t>New Coordinator Orientation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September 30, 2022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3027381"/>
                  </a:ext>
                </a:extLst>
              </a:tr>
              <a:tr h="521608">
                <a:tc>
                  <a:txBody>
                    <a:bodyPr/>
                    <a:lstStyle/>
                    <a:p>
                      <a:pPr>
                        <a:spcAft>
                          <a:spcPts val="0"/>
                        </a:spcAft>
                      </a:pPr>
                      <a:r>
                        <a:rPr lang="en-US" sz="2000" dirty="0">
                          <a:solidFill>
                            <a:schemeClr val="tx1"/>
                          </a:solidFill>
                          <a:effectLst/>
                        </a:rPr>
                        <a:t>Meredith Fellows Implementation Conference (highlighting the sharing of best practices)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a:solidFill>
                            <a:schemeClr val="tx1"/>
                          </a:solidFill>
                          <a:effectLst/>
                        </a:rPr>
                        <a:t>September 16-17, 2022</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4360840"/>
                  </a:ext>
                </a:extLst>
              </a:tr>
              <a:tr h="521608">
                <a:tc>
                  <a:txBody>
                    <a:bodyPr/>
                    <a:lstStyle/>
                    <a:p>
                      <a:pPr>
                        <a:spcAft>
                          <a:spcPts val="0"/>
                        </a:spcAft>
                      </a:pPr>
                      <a:r>
                        <a:rPr lang="en-US" sz="2000" dirty="0">
                          <a:solidFill>
                            <a:schemeClr val="tx1"/>
                          </a:solidFill>
                          <a:effectLst/>
                        </a:rPr>
                        <a:t>Semi-Annual </a:t>
                      </a:r>
                      <a:r>
                        <a:rPr lang="en-US" sz="2000" dirty="0" err="1">
                          <a:solidFill>
                            <a:schemeClr val="tx1"/>
                          </a:solidFill>
                          <a:effectLst/>
                        </a:rPr>
                        <a:t>CalAPA</a:t>
                      </a:r>
                      <a:r>
                        <a:rPr lang="en-US" sz="2000" dirty="0">
                          <a:solidFill>
                            <a:schemeClr val="tx1"/>
                          </a:solidFill>
                          <a:effectLst/>
                        </a:rPr>
                        <a:t> Coordinator Meetings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dirty="0">
                          <a:solidFill>
                            <a:schemeClr val="tx1"/>
                          </a:solidFill>
                          <a:effectLst/>
                        </a:rPr>
                        <a:t>Fall/Winter 2022</a:t>
                      </a:r>
                    </a:p>
                    <a:p>
                      <a:pPr>
                        <a:spcAft>
                          <a:spcPts val="0"/>
                        </a:spcAft>
                      </a:pPr>
                      <a:r>
                        <a:rPr lang="en-US" sz="2000" dirty="0">
                          <a:solidFill>
                            <a:schemeClr val="tx1"/>
                          </a:solidFill>
                          <a:effectLst/>
                        </a:rPr>
                        <a:t>Spring/Summer 2023</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4588013"/>
                  </a:ext>
                </a:extLst>
              </a:tr>
              <a:tr h="899938">
                <a:tc>
                  <a:txBody>
                    <a:bodyPr/>
                    <a:lstStyle/>
                    <a:p>
                      <a:pPr>
                        <a:spcAft>
                          <a:spcPts val="0"/>
                        </a:spcAft>
                      </a:pPr>
                      <a:r>
                        <a:rPr lang="en-US" sz="2000">
                          <a:solidFill>
                            <a:schemeClr val="tx1"/>
                          </a:solidFill>
                          <a:effectLst/>
                        </a:rPr>
                        <a:t>Digging Deeper Series for all CTC Performance Assessments (investigating a global component in each assessment)</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dirty="0">
                          <a:solidFill>
                            <a:schemeClr val="tx1"/>
                          </a:solidFill>
                          <a:effectLst/>
                        </a:rPr>
                        <a:t>Fall 2022</a:t>
                      </a:r>
                    </a:p>
                    <a:p>
                      <a:pPr>
                        <a:spcAft>
                          <a:spcPts val="0"/>
                        </a:spcAft>
                      </a:pPr>
                      <a:r>
                        <a:rPr lang="en-US" sz="2000" dirty="0">
                          <a:solidFill>
                            <a:schemeClr val="tx1"/>
                          </a:solidFill>
                          <a:effectLst/>
                        </a:rPr>
                        <a:t>Winter 2023</a:t>
                      </a:r>
                    </a:p>
                    <a:p>
                      <a:pPr>
                        <a:spcAft>
                          <a:spcPts val="0"/>
                        </a:spcAft>
                      </a:pPr>
                      <a:r>
                        <a:rPr lang="en-US" sz="2000" dirty="0">
                          <a:solidFill>
                            <a:schemeClr val="tx1"/>
                          </a:solidFill>
                          <a:effectLst/>
                        </a:rPr>
                        <a:t>Spring 2023</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603129"/>
                  </a:ext>
                </a:extLst>
              </a:tr>
              <a:tr h="249184">
                <a:tc>
                  <a:txBody>
                    <a:bodyPr/>
                    <a:lstStyle/>
                    <a:p>
                      <a:pPr>
                        <a:spcAft>
                          <a:spcPts val="0"/>
                        </a:spcAft>
                      </a:pPr>
                      <a:r>
                        <a:rPr lang="en-US" sz="2000" dirty="0" err="1">
                          <a:solidFill>
                            <a:schemeClr val="tx1"/>
                          </a:solidFill>
                          <a:effectLst/>
                        </a:rPr>
                        <a:t>CalAPA</a:t>
                      </a:r>
                      <a:r>
                        <a:rPr lang="en-US" sz="2000" dirty="0">
                          <a:solidFill>
                            <a:schemeClr val="tx1"/>
                          </a:solidFill>
                          <a:effectLst/>
                        </a:rPr>
                        <a:t> Faculty Workshops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2000" dirty="0">
                          <a:solidFill>
                            <a:srgbClr val="0070C0"/>
                          </a:solidFill>
                          <a:effectLst/>
                        </a:rPr>
                        <a:t>Fall and Winter2022</a:t>
                      </a:r>
                      <a:endPar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7852" marR="478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2255736"/>
                  </a:ext>
                </a:extLst>
              </a:tr>
            </a:tbl>
          </a:graphicData>
        </a:graphic>
      </p:graphicFrame>
      <p:sp>
        <p:nvSpPr>
          <p:cNvPr id="4" name="TextBox 3">
            <a:extLst>
              <a:ext uri="{FF2B5EF4-FFF2-40B4-BE49-F238E27FC236}">
                <a16:creationId xmlns:a16="http://schemas.microsoft.com/office/drawing/2014/main" id="{45B3FC30-3E01-E746-952F-0B44694AFD92}"/>
              </a:ext>
            </a:extLst>
          </p:cNvPr>
          <p:cNvSpPr txBox="1"/>
          <p:nvPr/>
        </p:nvSpPr>
        <p:spPr>
          <a:xfrm>
            <a:off x="0" y="6484755"/>
            <a:ext cx="4980402" cy="369332"/>
          </a:xfrm>
          <a:prstGeom prst="rect">
            <a:avLst/>
          </a:prstGeom>
          <a:noFill/>
        </p:spPr>
        <p:txBody>
          <a:bodyPr wrap="none" rtlCol="0">
            <a:spAutoFit/>
          </a:bodyPr>
          <a:lstStyle/>
          <a:p>
            <a:r>
              <a:rPr lang="en-US" dirty="0"/>
              <a:t>Table 10 cis located on page  12 of the agenda item</a:t>
            </a:r>
          </a:p>
        </p:txBody>
      </p:sp>
      <p:sp>
        <p:nvSpPr>
          <p:cNvPr id="3" name="Rectangle 2">
            <a:extLst>
              <a:ext uri="{FF2B5EF4-FFF2-40B4-BE49-F238E27FC236}">
                <a16:creationId xmlns:a16="http://schemas.microsoft.com/office/drawing/2014/main" id="{F13F8129-65D7-EE4E-919D-A31A9CA29DA6}"/>
              </a:ext>
            </a:extLst>
          </p:cNvPr>
          <p:cNvSpPr/>
          <p:nvPr/>
        </p:nvSpPr>
        <p:spPr>
          <a:xfrm>
            <a:off x="11577836" y="6488668"/>
            <a:ext cx="418704" cy="369332"/>
          </a:xfrm>
          <a:prstGeom prst="rect">
            <a:avLst/>
          </a:prstGeom>
        </p:spPr>
        <p:txBody>
          <a:bodyPr wrap="none">
            <a:spAutoFit/>
          </a:bodyPr>
          <a:lstStyle/>
          <a:p>
            <a:r>
              <a:rPr lang="en-US" dirty="0">
                <a:solidFill>
                  <a:schemeClr val="bg1"/>
                </a:solidFill>
              </a:rPr>
              <a:t>17</a:t>
            </a:r>
          </a:p>
        </p:txBody>
      </p:sp>
    </p:spTree>
    <p:extLst>
      <p:ext uri="{BB962C8B-B14F-4D97-AF65-F5344CB8AC3E}">
        <p14:creationId xmlns:p14="http://schemas.microsoft.com/office/powerpoint/2010/main" val="376570629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CFBFA-18F1-4444-E411-64DF987A6CE4}"/>
              </a:ext>
            </a:extLst>
          </p:cNvPr>
          <p:cNvSpPr>
            <a:spLocks noGrp="1"/>
          </p:cNvSpPr>
          <p:nvPr>
            <p:ph type="title"/>
          </p:nvPr>
        </p:nvSpPr>
        <p:spPr>
          <a:xfrm>
            <a:off x="508000" y="399002"/>
            <a:ext cx="11176000" cy="664797"/>
          </a:xfrm>
        </p:spPr>
        <p:txBody>
          <a:bodyPr>
            <a:normAutofit/>
          </a:bodyPr>
          <a:lstStyle/>
          <a:p>
            <a:pPr algn="ctr"/>
            <a:r>
              <a:rPr lang="en-US" sz="4000" dirty="0"/>
              <a:t>CTC Staff Recommendations</a:t>
            </a:r>
          </a:p>
        </p:txBody>
      </p:sp>
      <p:sp>
        <p:nvSpPr>
          <p:cNvPr id="3" name="Content Placeholder 2">
            <a:extLst>
              <a:ext uri="{FF2B5EF4-FFF2-40B4-BE49-F238E27FC236}">
                <a16:creationId xmlns:a16="http://schemas.microsoft.com/office/drawing/2014/main" id="{61144FC7-9C60-35F0-980F-4694670A0089}"/>
              </a:ext>
            </a:extLst>
          </p:cNvPr>
          <p:cNvSpPr>
            <a:spLocks noGrp="1"/>
          </p:cNvSpPr>
          <p:nvPr>
            <p:ph idx="1"/>
          </p:nvPr>
        </p:nvSpPr>
        <p:spPr>
          <a:xfrm>
            <a:off x="508000" y="1412875"/>
            <a:ext cx="11176000" cy="5601533"/>
          </a:xfrm>
        </p:spPr>
        <p:txBody>
          <a:bodyPr/>
          <a:lstStyle/>
          <a:p>
            <a:r>
              <a:rPr lang="en-US" dirty="0"/>
              <a:t>Staff recommends that the Commission </a:t>
            </a:r>
            <a:endParaRPr lang="en-US" b="1" dirty="0"/>
          </a:p>
          <a:p>
            <a:pPr lvl="1">
              <a:buFont typeface="Courier New" panose="02070309020205020404" pitchFamily="49" charset="0"/>
              <a:buChar char="o"/>
            </a:pPr>
            <a:r>
              <a:rPr lang="en-US" sz="3200" dirty="0"/>
              <a:t>Discuss and determine passing scores for </a:t>
            </a:r>
            <a:r>
              <a:rPr lang="en-US" sz="3200" dirty="0" err="1"/>
              <a:t>CalAPA</a:t>
            </a:r>
            <a:r>
              <a:rPr lang="en-US" sz="3200" dirty="0"/>
              <a:t> Leadership Cycle 1, Leadership Cycle 2, and Leadership Cycle 3, with a consideration of  side-conditions</a:t>
            </a:r>
            <a:endParaRPr lang="en-US" sz="3200" b="1" dirty="0"/>
          </a:p>
          <a:p>
            <a:pPr lvl="1">
              <a:buFont typeface="Courier New" panose="02070309020205020404" pitchFamily="49" charset="0"/>
              <a:buChar char="o"/>
            </a:pPr>
            <a:r>
              <a:rPr lang="en-US" sz="3200" dirty="0"/>
              <a:t>Determine an enactment date for the new scores to go into effect</a:t>
            </a:r>
          </a:p>
          <a:p>
            <a:pPr lvl="1">
              <a:buFont typeface="Courier New" panose="02070309020205020404" pitchFamily="49" charset="0"/>
              <a:buChar char="o"/>
            </a:pPr>
            <a:r>
              <a:rPr lang="en-US" sz="3200" dirty="0"/>
              <a:t>Direct staff to continue to collect and study candidate data and return in two years to consider future revisions to the passing standards and potential side conditions </a:t>
            </a:r>
          </a:p>
          <a:p>
            <a:pPr marL="288925" marR="0" indent="0">
              <a:spcBef>
                <a:spcPts val="0"/>
              </a:spcBef>
              <a:spcAft>
                <a:spcPts val="0"/>
              </a:spcAft>
              <a:buNone/>
            </a:pPr>
            <a:r>
              <a:rPr lang="en-US" sz="2800" dirty="0">
                <a:solidFill>
                  <a:srgbClr val="FF0000"/>
                </a:solidFill>
                <a:latin typeface="Calibri" panose="020F0502020204030204" pitchFamily="34" charset="0"/>
                <a:ea typeface="Calibri" panose="020F0502020204030204" pitchFamily="34" charset="0"/>
                <a:cs typeface="Arial" panose="020B0604020202020204" pitchFamily="34" charset="0"/>
              </a:rPr>
              <a:t>.</a:t>
            </a:r>
          </a:p>
          <a:p>
            <a:pPr marL="685800" marR="0">
              <a:spcBef>
                <a:spcPts val="0"/>
              </a:spcBef>
              <a:spcAft>
                <a:spcPts val="0"/>
              </a:spcAft>
            </a:pPr>
            <a:endParaRPr lang="en-US"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a:extLst>
              <a:ext uri="{FF2B5EF4-FFF2-40B4-BE49-F238E27FC236}">
                <a16:creationId xmlns:a16="http://schemas.microsoft.com/office/drawing/2014/main" id="{54EA4396-B375-5045-B65D-301670135BC7}"/>
              </a:ext>
            </a:extLst>
          </p:cNvPr>
          <p:cNvSpPr/>
          <p:nvPr/>
        </p:nvSpPr>
        <p:spPr>
          <a:xfrm>
            <a:off x="11474648" y="6299262"/>
            <a:ext cx="418704" cy="369332"/>
          </a:xfrm>
          <a:prstGeom prst="rect">
            <a:avLst/>
          </a:prstGeom>
        </p:spPr>
        <p:txBody>
          <a:bodyPr wrap="square">
            <a:spAutoFit/>
          </a:bodyPr>
          <a:lstStyle/>
          <a:p>
            <a:r>
              <a:rPr lang="en-US" dirty="0">
                <a:solidFill>
                  <a:schemeClr val="bg1"/>
                </a:solidFill>
              </a:rPr>
              <a:t>18</a:t>
            </a:r>
          </a:p>
        </p:txBody>
      </p:sp>
    </p:spTree>
    <p:extLst>
      <p:ext uri="{BB962C8B-B14F-4D97-AF65-F5344CB8AC3E}">
        <p14:creationId xmlns:p14="http://schemas.microsoft.com/office/powerpoint/2010/main" val="137532791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F1B4-AB90-3CB6-C034-8932F0B1ACE8}"/>
              </a:ext>
            </a:extLst>
          </p:cNvPr>
          <p:cNvSpPr>
            <a:spLocks noGrp="1"/>
          </p:cNvSpPr>
          <p:nvPr>
            <p:ph type="title"/>
          </p:nvPr>
        </p:nvSpPr>
        <p:spPr/>
        <p:txBody>
          <a:bodyPr/>
          <a:lstStyle/>
          <a:p>
            <a:pPr algn="ctr"/>
            <a:r>
              <a:rPr lang="en-US" dirty="0"/>
              <a:t>Next Steps</a:t>
            </a:r>
          </a:p>
        </p:txBody>
      </p:sp>
      <p:sp>
        <p:nvSpPr>
          <p:cNvPr id="3" name="Content Placeholder 2">
            <a:extLst>
              <a:ext uri="{FF2B5EF4-FFF2-40B4-BE49-F238E27FC236}">
                <a16:creationId xmlns:a16="http://schemas.microsoft.com/office/drawing/2014/main" id="{F92275CB-56B2-E6CE-C437-ACE3B9767E88}"/>
              </a:ext>
            </a:extLst>
          </p:cNvPr>
          <p:cNvSpPr>
            <a:spLocks noGrp="1"/>
          </p:cNvSpPr>
          <p:nvPr>
            <p:ph idx="1"/>
          </p:nvPr>
        </p:nvSpPr>
        <p:spPr>
          <a:xfrm>
            <a:off x="508000" y="1412875"/>
            <a:ext cx="11176000" cy="3742563"/>
          </a:xfrm>
        </p:spPr>
        <p:txBody>
          <a:bodyPr/>
          <a:lstStyle/>
          <a:p>
            <a:r>
              <a:rPr lang="en-US" dirty="0"/>
              <a:t>Should the Commission adopt the recommended revised passing scores of XX for each leadership cycle, this information will be posted on the </a:t>
            </a:r>
            <a:r>
              <a:rPr lang="en-US" dirty="0" err="1"/>
              <a:t>CalAPA</a:t>
            </a:r>
            <a:r>
              <a:rPr lang="en-US" dirty="0"/>
              <a:t> websites (</a:t>
            </a:r>
            <a:r>
              <a:rPr lang="en-US" u="sng" dirty="0">
                <a:hlinkClick r:id="rId3"/>
              </a:rPr>
              <a:t>www.ctcexams.nesinc.com</a:t>
            </a:r>
            <a:r>
              <a:rPr lang="en-US" dirty="0"/>
              <a:t>)  and communicated to the field. </a:t>
            </a:r>
          </a:p>
          <a:p>
            <a:pPr marL="0" indent="0">
              <a:buNone/>
            </a:pPr>
            <a:endParaRPr lang="en-US" dirty="0"/>
          </a:p>
          <a:p>
            <a:r>
              <a:rPr lang="en-US" dirty="0"/>
              <a:t>In addition, the revised passing standard adopted by the Commission will be applied to all </a:t>
            </a:r>
            <a:r>
              <a:rPr lang="en-US" dirty="0" err="1"/>
              <a:t>CalAPA</a:t>
            </a:r>
            <a:r>
              <a:rPr lang="en-US" dirty="0"/>
              <a:t> candidates at the adopted date</a:t>
            </a:r>
          </a:p>
        </p:txBody>
      </p:sp>
      <p:sp>
        <p:nvSpPr>
          <p:cNvPr id="4" name="Rectangle 3">
            <a:extLst>
              <a:ext uri="{FF2B5EF4-FFF2-40B4-BE49-F238E27FC236}">
                <a16:creationId xmlns:a16="http://schemas.microsoft.com/office/drawing/2014/main" id="{8629C6B3-96F1-7041-96CF-1780B29BEBC8}"/>
              </a:ext>
            </a:extLst>
          </p:cNvPr>
          <p:cNvSpPr/>
          <p:nvPr/>
        </p:nvSpPr>
        <p:spPr>
          <a:xfrm>
            <a:off x="11474648" y="6236916"/>
            <a:ext cx="418704" cy="369332"/>
          </a:xfrm>
          <a:prstGeom prst="rect">
            <a:avLst/>
          </a:prstGeom>
        </p:spPr>
        <p:txBody>
          <a:bodyPr wrap="none">
            <a:spAutoFit/>
          </a:bodyPr>
          <a:lstStyle/>
          <a:p>
            <a:r>
              <a:rPr lang="en-US" dirty="0">
                <a:solidFill>
                  <a:schemeClr val="bg1"/>
                </a:solidFill>
              </a:rPr>
              <a:t>19</a:t>
            </a:r>
          </a:p>
        </p:txBody>
      </p:sp>
    </p:spTree>
    <p:extLst>
      <p:ext uri="{BB962C8B-B14F-4D97-AF65-F5344CB8AC3E}">
        <p14:creationId xmlns:p14="http://schemas.microsoft.com/office/powerpoint/2010/main" val="112505702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86471" y="300039"/>
            <a:ext cx="9450139" cy="914400"/>
          </a:xfrm>
        </p:spPr>
        <p:txBody>
          <a:bodyPr>
            <a:normAutofit/>
          </a:bodyPr>
          <a:lstStyle/>
          <a:p>
            <a:pPr algn="ctr">
              <a:lnSpc>
                <a:spcPct val="100000"/>
              </a:lnSpc>
            </a:pPr>
            <a:r>
              <a:rPr lang="en-US" sz="4000" b="1" dirty="0">
                <a:effectLst/>
              </a:rPr>
              <a:t>Executive Summary</a:t>
            </a:r>
            <a:r>
              <a:rPr lang="en-US" sz="4000" b="1" dirty="0">
                <a:effectLst/>
                <a:latin typeface="Verdana" panose="020B0604030504040204" pitchFamily="34" charset="0"/>
                <a:ea typeface="Verdana" panose="020B0604030504040204" pitchFamily="34" charset="0"/>
                <a:cs typeface="Verdana" panose="020B0604030504040204" pitchFamily="34" charset="0"/>
              </a:rPr>
              <a:t> </a:t>
            </a:r>
          </a:p>
        </p:txBody>
      </p:sp>
      <p:sp>
        <p:nvSpPr>
          <p:cNvPr id="6" name="Content Placeholder 5"/>
          <p:cNvSpPr>
            <a:spLocks noGrp="1"/>
          </p:cNvSpPr>
          <p:nvPr>
            <p:ph idx="1"/>
          </p:nvPr>
        </p:nvSpPr>
        <p:spPr>
          <a:xfrm>
            <a:off x="387683" y="1010619"/>
            <a:ext cx="11476382" cy="4683599"/>
          </a:xfrm>
        </p:spPr>
        <p:txBody>
          <a:bodyPr>
            <a:normAutofit/>
          </a:bodyPr>
          <a:lstStyle/>
          <a:p>
            <a:pPr marL="0" indent="0">
              <a:lnSpc>
                <a:spcPct val="100000"/>
              </a:lnSpc>
              <a:buNone/>
            </a:pPr>
            <a:r>
              <a:rPr lang="en-US" sz="2800" dirty="0"/>
              <a:t>This agenda item provides </a:t>
            </a:r>
          </a:p>
          <a:p>
            <a:pPr marL="514350" indent="-514350">
              <a:lnSpc>
                <a:spcPct val="100000"/>
              </a:lnSpc>
              <a:buAutoNum type="alphaLcParenBoth"/>
            </a:pPr>
            <a:r>
              <a:rPr lang="en-US" sz="2800" dirty="0"/>
              <a:t>an update on the development and implementation of the California Administrator Performance Assessment (</a:t>
            </a:r>
            <a:r>
              <a:rPr lang="en-US" sz="2800" dirty="0" err="1"/>
              <a:t>CalAPA</a:t>
            </a:r>
            <a:r>
              <a:rPr lang="en-US" sz="2800" dirty="0"/>
              <a:t>) to date; </a:t>
            </a:r>
          </a:p>
          <a:p>
            <a:pPr marL="514350" indent="-514350">
              <a:lnSpc>
                <a:spcPct val="100000"/>
              </a:lnSpc>
              <a:buAutoNum type="alphaLcParenBoth"/>
            </a:pPr>
            <a:r>
              <a:rPr lang="en-US" sz="2800" dirty="0"/>
              <a:t>foundational information about the standard setting process for Commission examinations and assessments with recommendations for revising the passing score standard for the </a:t>
            </a:r>
            <a:r>
              <a:rPr lang="en-US" sz="2800" dirty="0" err="1"/>
              <a:t>CalAPA</a:t>
            </a:r>
            <a:r>
              <a:rPr lang="en-US" sz="2800" dirty="0"/>
              <a:t>; </a:t>
            </a:r>
          </a:p>
          <a:p>
            <a:pPr marL="514350" indent="-514350">
              <a:lnSpc>
                <a:spcPct val="110000"/>
              </a:lnSpc>
              <a:spcBef>
                <a:spcPts val="0"/>
              </a:spcBef>
              <a:buAutoNum type="alphaLcParenBoth"/>
            </a:pPr>
            <a:r>
              <a:rPr lang="en-US" sz="2800" dirty="0"/>
              <a:t>information and timeline describing how the Commission and its technical contractor Evaluation Systems group of Pearson (ES) will continue supporting Preliminary Administrative Services Credentialing(PASC) in the fifth year of operational administration, 2022-23.</a:t>
            </a:r>
            <a:endParaRPr lang="en-US" sz="3600" dirty="0">
              <a:solidFill>
                <a:schemeClr val="tx1"/>
              </a:solidFill>
              <a:latin typeface="Calibri" panose="020F0502020204030204" pitchFamily="34" charset="0"/>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2" name="TextBox 1">
            <a:extLst>
              <a:ext uri="{FF2B5EF4-FFF2-40B4-BE49-F238E27FC236}">
                <a16:creationId xmlns:a16="http://schemas.microsoft.com/office/drawing/2014/main" id="{1AE010AE-A27A-7C42-8B18-D5A89475A5E2}"/>
              </a:ext>
            </a:extLst>
          </p:cNvPr>
          <p:cNvSpPr txBox="1"/>
          <p:nvPr/>
        </p:nvSpPr>
        <p:spPr>
          <a:xfrm>
            <a:off x="11049001" y="6143373"/>
            <a:ext cx="360218" cy="369332"/>
          </a:xfrm>
          <a:prstGeom prst="rect">
            <a:avLst/>
          </a:prstGeom>
          <a:noFill/>
        </p:spPr>
        <p:txBody>
          <a:bodyPr wrap="square" rtlCol="0">
            <a:spAutoFit/>
          </a:bodyPr>
          <a:lstStyle/>
          <a:p>
            <a:r>
              <a:rPr lang="en-US" dirty="0">
                <a:solidFill>
                  <a:schemeClr val="bg1"/>
                </a:solidFill>
              </a:rPr>
              <a:t>2</a:t>
            </a:r>
          </a:p>
        </p:txBody>
      </p:sp>
    </p:spTree>
    <p:extLst>
      <p:ext uri="{BB962C8B-B14F-4D97-AF65-F5344CB8AC3E}">
        <p14:creationId xmlns:p14="http://schemas.microsoft.com/office/powerpoint/2010/main" val="298425388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BE089-684E-2918-B41F-9F53329ABBF4}"/>
              </a:ext>
            </a:extLst>
          </p:cNvPr>
          <p:cNvSpPr>
            <a:spLocks noGrp="1"/>
          </p:cNvSpPr>
          <p:nvPr>
            <p:ph type="title"/>
          </p:nvPr>
        </p:nvSpPr>
        <p:spPr>
          <a:xfrm>
            <a:off x="508000" y="230189"/>
            <a:ext cx="11176000" cy="1069974"/>
          </a:xfrm>
        </p:spPr>
        <p:txBody>
          <a:bodyPr>
            <a:normAutofit fontScale="90000"/>
          </a:bodyPr>
          <a:lstStyle/>
          <a:p>
            <a:pPr algn="ctr"/>
            <a:r>
              <a:rPr lang="en-US" sz="4000" b="1" dirty="0"/>
              <a:t>Section 1: </a:t>
            </a:r>
            <a:br>
              <a:rPr lang="en-US" sz="4000" b="1" dirty="0"/>
            </a:br>
            <a:r>
              <a:rPr lang="en-US" sz="4000" dirty="0">
                <a:effectLst/>
              </a:rPr>
              <a:t>CalAPA Development and First Years of Implementation </a:t>
            </a:r>
            <a:endParaRPr lang="en-US" sz="4000" b="1" dirty="0"/>
          </a:p>
        </p:txBody>
      </p:sp>
      <p:sp>
        <p:nvSpPr>
          <p:cNvPr id="3" name="Content Placeholder 2">
            <a:extLst>
              <a:ext uri="{FF2B5EF4-FFF2-40B4-BE49-F238E27FC236}">
                <a16:creationId xmlns:a16="http://schemas.microsoft.com/office/drawing/2014/main" id="{F44F6A74-FF3D-0AA0-27CF-DEA637DFFFFE}"/>
              </a:ext>
            </a:extLst>
          </p:cNvPr>
          <p:cNvSpPr>
            <a:spLocks noGrp="1"/>
          </p:cNvSpPr>
          <p:nvPr>
            <p:ph idx="1"/>
          </p:nvPr>
        </p:nvSpPr>
        <p:spPr>
          <a:xfrm>
            <a:off x="719137" y="2004876"/>
            <a:ext cx="10753725" cy="3766185"/>
          </a:xfrm>
        </p:spPr>
        <p:txBody>
          <a:bodyPr>
            <a:noAutofit/>
          </a:bodyPr>
          <a:lstStyle/>
          <a:p>
            <a:pPr>
              <a:lnSpc>
                <a:spcPct val="110000"/>
              </a:lnSpc>
            </a:pPr>
            <a:r>
              <a:rPr lang="en-US" sz="2800" b="1" dirty="0"/>
              <a:t>Pilot (2016-2017) and Field-Testing Phases (2017-2018)</a:t>
            </a:r>
          </a:p>
          <a:p>
            <a:pPr>
              <a:lnSpc>
                <a:spcPct val="110000"/>
              </a:lnSpc>
            </a:pPr>
            <a:r>
              <a:rPr lang="en-US" sz="2800" b="1" dirty="0" err="1"/>
              <a:t>CalAPA</a:t>
            </a:r>
            <a:r>
              <a:rPr lang="en-US" sz="2800" b="1" dirty="0"/>
              <a:t> First Non-Consequential Operational/Non-Consequential Year (2018-2019) Data Leading to a 2019 Standard Setting Study</a:t>
            </a:r>
          </a:p>
          <a:p>
            <a:pPr>
              <a:lnSpc>
                <a:spcPct val="110000"/>
              </a:lnSpc>
            </a:pPr>
            <a:r>
              <a:rPr lang="en-US" sz="2800" b="1" dirty="0"/>
              <a:t>Description of Three Leadership Cycles of the </a:t>
            </a:r>
            <a:r>
              <a:rPr lang="en-US" sz="2800" b="1" dirty="0" err="1"/>
              <a:t>CalAPA</a:t>
            </a:r>
            <a:endParaRPr lang="en-US" sz="2800" b="1" dirty="0"/>
          </a:p>
          <a:p>
            <a:pPr>
              <a:lnSpc>
                <a:spcPct val="110000"/>
              </a:lnSpc>
            </a:pPr>
            <a:r>
              <a:rPr lang="en-US" sz="2800" b="1" dirty="0"/>
              <a:t>Use of Analytic Rubrics</a:t>
            </a:r>
            <a:endParaRPr lang="en-US" sz="2800" dirty="0"/>
          </a:p>
          <a:p>
            <a:pPr>
              <a:lnSpc>
                <a:spcPct val="110000"/>
              </a:lnSpc>
            </a:pPr>
            <a:r>
              <a:rPr lang="en-US" sz="2800" b="1" dirty="0"/>
              <a:t>Assessor Training and Calibration</a:t>
            </a:r>
          </a:p>
          <a:p>
            <a:pPr>
              <a:lnSpc>
                <a:spcPct val="110000"/>
              </a:lnSpc>
            </a:pPr>
            <a:r>
              <a:rPr lang="en-US" sz="2800" b="1" dirty="0"/>
              <a:t>Commission Adoption of a Passing Score in 2019</a:t>
            </a:r>
            <a:r>
              <a:rPr lang="en-US" sz="3300" dirty="0"/>
              <a:t> </a:t>
            </a:r>
            <a:r>
              <a:rPr lang="en-US" b="1" dirty="0"/>
              <a:t> </a:t>
            </a:r>
            <a:endParaRPr lang="en-US" dirty="0"/>
          </a:p>
          <a:p>
            <a:r>
              <a:rPr lang="en-US" dirty="0"/>
              <a:t> </a:t>
            </a:r>
          </a:p>
        </p:txBody>
      </p:sp>
      <p:sp>
        <p:nvSpPr>
          <p:cNvPr id="4" name="Rectangle 3">
            <a:extLst>
              <a:ext uri="{FF2B5EF4-FFF2-40B4-BE49-F238E27FC236}">
                <a16:creationId xmlns:a16="http://schemas.microsoft.com/office/drawing/2014/main" id="{5E93902A-5BE2-D746-AF2F-15344F995CF5}"/>
              </a:ext>
            </a:extLst>
          </p:cNvPr>
          <p:cNvSpPr/>
          <p:nvPr/>
        </p:nvSpPr>
        <p:spPr>
          <a:xfrm>
            <a:off x="11171176" y="6291108"/>
            <a:ext cx="301686" cy="369332"/>
          </a:xfrm>
          <a:prstGeom prst="rect">
            <a:avLst/>
          </a:prstGeom>
        </p:spPr>
        <p:txBody>
          <a:bodyPr wrap="none">
            <a:spAutoFit/>
          </a:bodyPr>
          <a:lstStyle/>
          <a:p>
            <a:r>
              <a:rPr lang="en-US" dirty="0">
                <a:solidFill>
                  <a:schemeClr val="bg1"/>
                </a:solidFill>
              </a:rPr>
              <a:t>3</a:t>
            </a:r>
          </a:p>
        </p:txBody>
      </p:sp>
    </p:spTree>
    <p:extLst>
      <p:ext uri="{BB962C8B-B14F-4D97-AF65-F5344CB8AC3E}">
        <p14:creationId xmlns:p14="http://schemas.microsoft.com/office/powerpoint/2010/main" val="16024342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2329C-49F1-1B42-85A1-DA2285D3C717}"/>
              </a:ext>
            </a:extLst>
          </p:cNvPr>
          <p:cNvSpPr>
            <a:spLocks noGrp="1"/>
          </p:cNvSpPr>
          <p:nvPr>
            <p:ph type="title"/>
          </p:nvPr>
        </p:nvSpPr>
        <p:spPr>
          <a:xfrm>
            <a:off x="508000" y="370866"/>
            <a:ext cx="11176000" cy="664797"/>
          </a:xfrm>
        </p:spPr>
        <p:txBody>
          <a:bodyPr/>
          <a:lstStyle/>
          <a:p>
            <a:pPr algn="ctr"/>
            <a:r>
              <a:rPr lang="en-US" dirty="0"/>
              <a:t>Timeline of </a:t>
            </a:r>
            <a:r>
              <a:rPr lang="en-US" dirty="0" err="1"/>
              <a:t>CalAPA</a:t>
            </a:r>
            <a:r>
              <a:rPr lang="en-US" dirty="0"/>
              <a:t> Implementation</a:t>
            </a:r>
          </a:p>
        </p:txBody>
      </p:sp>
      <p:graphicFrame>
        <p:nvGraphicFramePr>
          <p:cNvPr id="4" name="Content Placeholder 3">
            <a:extLst>
              <a:ext uri="{FF2B5EF4-FFF2-40B4-BE49-F238E27FC236}">
                <a16:creationId xmlns:a16="http://schemas.microsoft.com/office/drawing/2014/main" id="{CC7A8D29-2172-DB45-BB98-E13E148FBA6B}"/>
              </a:ext>
            </a:extLst>
          </p:cNvPr>
          <p:cNvGraphicFramePr>
            <a:graphicFrameLocks noGrp="1"/>
          </p:cNvGraphicFramePr>
          <p:nvPr>
            <p:ph idx="1"/>
            <p:extLst>
              <p:ext uri="{D42A27DB-BD31-4B8C-83A1-F6EECF244321}">
                <p14:modId xmlns:p14="http://schemas.microsoft.com/office/powerpoint/2010/main" val="230420573"/>
              </p:ext>
            </p:extLst>
          </p:nvPr>
        </p:nvGraphicFramePr>
        <p:xfrm>
          <a:off x="375136" y="1513965"/>
          <a:ext cx="11308864" cy="4663440"/>
        </p:xfrm>
        <a:graphic>
          <a:graphicData uri="http://schemas.openxmlformats.org/drawingml/2006/table">
            <a:tbl>
              <a:tblPr firstRow="1" bandRow="1">
                <a:tableStyleId>{5C22544A-7EE6-4342-B048-85BDC9FD1C3A}</a:tableStyleId>
              </a:tblPr>
              <a:tblGrid>
                <a:gridCol w="2910451">
                  <a:extLst>
                    <a:ext uri="{9D8B030D-6E8A-4147-A177-3AD203B41FA5}">
                      <a16:colId xmlns:a16="http://schemas.microsoft.com/office/drawing/2014/main" val="2148700227"/>
                    </a:ext>
                  </a:extLst>
                </a:gridCol>
                <a:gridCol w="8398413">
                  <a:extLst>
                    <a:ext uri="{9D8B030D-6E8A-4147-A177-3AD203B41FA5}">
                      <a16:colId xmlns:a16="http://schemas.microsoft.com/office/drawing/2014/main" val="3250278455"/>
                    </a:ext>
                  </a:extLst>
                </a:gridCol>
              </a:tblGrid>
              <a:tr h="370840">
                <a:tc>
                  <a:txBody>
                    <a:bodyPr/>
                    <a:lstStyle/>
                    <a:p>
                      <a:pPr algn="ctr"/>
                      <a:r>
                        <a:rPr lang="en-US" sz="2400" dirty="0">
                          <a:solidFill>
                            <a:schemeClr val="tx1"/>
                          </a:solidFill>
                        </a:rPr>
                        <a:t>DATES</a:t>
                      </a:r>
                    </a:p>
                  </a:txBody>
                  <a:tcPr>
                    <a:noFill/>
                  </a:tcPr>
                </a:tc>
                <a:tc>
                  <a:txBody>
                    <a:bodyPr/>
                    <a:lstStyle/>
                    <a:p>
                      <a:pPr algn="ctr"/>
                      <a:r>
                        <a:rPr lang="en-US" sz="2400" dirty="0">
                          <a:solidFill>
                            <a:schemeClr val="tx1"/>
                          </a:solidFill>
                        </a:rPr>
                        <a:t>EVENT</a:t>
                      </a:r>
                    </a:p>
                  </a:txBody>
                  <a:tcPr>
                    <a:noFill/>
                  </a:tcPr>
                </a:tc>
                <a:extLst>
                  <a:ext uri="{0D108BD9-81ED-4DB2-BD59-A6C34878D82A}">
                    <a16:rowId xmlns:a16="http://schemas.microsoft.com/office/drawing/2014/main" val="3327624451"/>
                  </a:ext>
                </a:extLst>
              </a:tr>
              <a:tr h="370840">
                <a:tc>
                  <a:txBody>
                    <a:bodyPr/>
                    <a:lstStyle/>
                    <a:p>
                      <a:pPr algn="ctr"/>
                      <a:r>
                        <a:rPr lang="en-US" sz="2400" dirty="0">
                          <a:solidFill>
                            <a:schemeClr val="tx1"/>
                          </a:solidFill>
                        </a:rPr>
                        <a:t>2012</a:t>
                      </a:r>
                    </a:p>
                  </a:txBody>
                  <a:tcPr>
                    <a:noFill/>
                  </a:tcPr>
                </a:tc>
                <a:tc>
                  <a:txBody>
                    <a:bodyPr/>
                    <a:lstStyle/>
                    <a:p>
                      <a:r>
                        <a:rPr lang="en-US" sz="2400" dirty="0">
                          <a:solidFill>
                            <a:schemeClr val="tx1"/>
                          </a:solidFill>
                        </a:rPr>
                        <a:t>Commission approves new Administrative Services program standards ; also approves of the concept of administrator PA</a:t>
                      </a:r>
                    </a:p>
                  </a:txBody>
                  <a:tcPr>
                    <a:noFill/>
                  </a:tcPr>
                </a:tc>
                <a:extLst>
                  <a:ext uri="{0D108BD9-81ED-4DB2-BD59-A6C34878D82A}">
                    <a16:rowId xmlns:a16="http://schemas.microsoft.com/office/drawing/2014/main" val="1759108250"/>
                  </a:ext>
                </a:extLst>
              </a:tr>
              <a:tr h="370840">
                <a:tc>
                  <a:txBody>
                    <a:bodyPr/>
                    <a:lstStyle/>
                    <a:p>
                      <a:pPr algn="ctr"/>
                      <a:r>
                        <a:rPr lang="en-US" sz="2400" dirty="0">
                          <a:solidFill>
                            <a:schemeClr val="tx1"/>
                          </a:solidFill>
                        </a:rPr>
                        <a:t>2014-2016</a:t>
                      </a:r>
                    </a:p>
                  </a:txBody>
                  <a:tcPr>
                    <a:noFill/>
                  </a:tcPr>
                </a:tc>
                <a:tc>
                  <a:txBody>
                    <a:bodyPr/>
                    <a:lstStyle/>
                    <a:p>
                      <a:r>
                        <a:rPr lang="en-US" sz="2400" dirty="0">
                          <a:solidFill>
                            <a:schemeClr val="tx1"/>
                          </a:solidFill>
                        </a:rPr>
                        <a:t>Development of the Assessment</a:t>
                      </a:r>
                    </a:p>
                  </a:txBody>
                  <a:tcPr>
                    <a:noFill/>
                  </a:tcPr>
                </a:tc>
                <a:extLst>
                  <a:ext uri="{0D108BD9-81ED-4DB2-BD59-A6C34878D82A}">
                    <a16:rowId xmlns:a16="http://schemas.microsoft.com/office/drawing/2014/main" val="1144699921"/>
                  </a:ext>
                </a:extLst>
              </a:tr>
              <a:tr h="370840">
                <a:tc>
                  <a:txBody>
                    <a:bodyPr/>
                    <a:lstStyle/>
                    <a:p>
                      <a:pPr algn="ctr"/>
                      <a:r>
                        <a:rPr lang="en-US" sz="2400" dirty="0">
                          <a:solidFill>
                            <a:schemeClr val="tx1"/>
                          </a:solidFill>
                        </a:rPr>
                        <a:t>2016-2017</a:t>
                      </a:r>
                    </a:p>
                  </a:txBody>
                  <a:tcPr>
                    <a:noFill/>
                  </a:tcPr>
                </a:tc>
                <a:tc>
                  <a:txBody>
                    <a:bodyPr/>
                    <a:lstStyle/>
                    <a:p>
                      <a:r>
                        <a:rPr lang="en-US" sz="2400" dirty="0">
                          <a:solidFill>
                            <a:schemeClr val="tx1"/>
                          </a:solidFill>
                        </a:rPr>
                        <a:t>Pilot</a:t>
                      </a:r>
                    </a:p>
                  </a:txBody>
                  <a:tcPr>
                    <a:noFill/>
                  </a:tcPr>
                </a:tc>
                <a:extLst>
                  <a:ext uri="{0D108BD9-81ED-4DB2-BD59-A6C34878D82A}">
                    <a16:rowId xmlns:a16="http://schemas.microsoft.com/office/drawing/2014/main" val="3664929021"/>
                  </a:ext>
                </a:extLst>
              </a:tr>
              <a:tr h="370840">
                <a:tc>
                  <a:txBody>
                    <a:bodyPr/>
                    <a:lstStyle/>
                    <a:p>
                      <a:pPr algn="ctr"/>
                      <a:r>
                        <a:rPr lang="en-US" sz="2400" dirty="0">
                          <a:solidFill>
                            <a:schemeClr val="tx1"/>
                          </a:solidFill>
                        </a:rPr>
                        <a:t>2017-2018</a:t>
                      </a:r>
                    </a:p>
                  </a:txBody>
                  <a:tcPr>
                    <a:noFill/>
                  </a:tcPr>
                </a:tc>
                <a:tc>
                  <a:txBody>
                    <a:bodyPr/>
                    <a:lstStyle/>
                    <a:p>
                      <a:r>
                        <a:rPr lang="en-US" sz="2400" dirty="0">
                          <a:solidFill>
                            <a:schemeClr val="tx1"/>
                          </a:solidFill>
                        </a:rPr>
                        <a:t>Field-test</a:t>
                      </a:r>
                    </a:p>
                  </a:txBody>
                  <a:tcPr>
                    <a:noFill/>
                  </a:tcPr>
                </a:tc>
                <a:extLst>
                  <a:ext uri="{0D108BD9-81ED-4DB2-BD59-A6C34878D82A}">
                    <a16:rowId xmlns:a16="http://schemas.microsoft.com/office/drawing/2014/main" val="2365677858"/>
                  </a:ext>
                </a:extLst>
              </a:tr>
              <a:tr h="370840">
                <a:tc>
                  <a:txBody>
                    <a:bodyPr/>
                    <a:lstStyle/>
                    <a:p>
                      <a:pPr algn="ctr"/>
                      <a:r>
                        <a:rPr lang="en-US" sz="2400" dirty="0">
                          <a:solidFill>
                            <a:schemeClr val="tx1"/>
                          </a:solidFill>
                        </a:rPr>
                        <a:t>2018-2019</a:t>
                      </a:r>
                    </a:p>
                  </a:txBody>
                  <a:tcPr>
                    <a:noFill/>
                  </a:tcPr>
                </a:tc>
                <a:tc>
                  <a:txBody>
                    <a:bodyPr/>
                    <a:lstStyle/>
                    <a:p>
                      <a:r>
                        <a:rPr lang="en-US" sz="2400" dirty="0">
                          <a:solidFill>
                            <a:schemeClr val="tx1"/>
                          </a:solidFill>
                        </a:rPr>
                        <a:t>First Operational Year (Non-consequential)</a:t>
                      </a:r>
                    </a:p>
                  </a:txBody>
                  <a:tcPr>
                    <a:noFill/>
                  </a:tcPr>
                </a:tc>
                <a:extLst>
                  <a:ext uri="{0D108BD9-81ED-4DB2-BD59-A6C34878D82A}">
                    <a16:rowId xmlns:a16="http://schemas.microsoft.com/office/drawing/2014/main" val="3647275394"/>
                  </a:ext>
                </a:extLst>
              </a:tr>
              <a:tr h="370840">
                <a:tc>
                  <a:txBody>
                    <a:bodyPr/>
                    <a:lstStyle/>
                    <a:p>
                      <a:pPr algn="ctr"/>
                      <a:r>
                        <a:rPr lang="en-US" sz="2400" dirty="0">
                          <a:solidFill>
                            <a:schemeClr val="tx1"/>
                          </a:solidFill>
                        </a:rPr>
                        <a:t>2018-2019</a:t>
                      </a:r>
                    </a:p>
                    <a:p>
                      <a:pPr algn="ctr"/>
                      <a:r>
                        <a:rPr lang="en-US" sz="2400" dirty="0">
                          <a:solidFill>
                            <a:schemeClr val="tx1"/>
                          </a:solidFill>
                        </a:rPr>
                        <a:t>2019-2020</a:t>
                      </a:r>
                    </a:p>
                    <a:p>
                      <a:pPr algn="ctr"/>
                      <a:r>
                        <a:rPr lang="en-US" sz="2400" dirty="0">
                          <a:solidFill>
                            <a:schemeClr val="tx1"/>
                          </a:solidFill>
                        </a:rPr>
                        <a:t>2020-2021</a:t>
                      </a:r>
                    </a:p>
                    <a:p>
                      <a:pPr algn="ctr"/>
                      <a:r>
                        <a:rPr lang="en-US" sz="2400" dirty="0">
                          <a:solidFill>
                            <a:schemeClr val="tx1"/>
                          </a:solidFill>
                        </a:rPr>
                        <a:t>2021-2022</a:t>
                      </a:r>
                    </a:p>
                  </a:txBody>
                  <a:tcPr>
                    <a:noFill/>
                  </a:tcPr>
                </a:tc>
                <a:tc>
                  <a:txBody>
                    <a:bodyPr/>
                    <a:lstStyle/>
                    <a:p>
                      <a:r>
                        <a:rPr lang="en-US" sz="2400" dirty="0">
                          <a:solidFill>
                            <a:schemeClr val="tx1"/>
                          </a:solidFill>
                        </a:rPr>
                        <a:t>Full Consequential Implementation:   Any candidate enrolled after June 1, 2018 must pass the </a:t>
                      </a:r>
                      <a:r>
                        <a:rPr lang="en-US" sz="2400" dirty="0" err="1">
                          <a:solidFill>
                            <a:schemeClr val="tx1"/>
                          </a:solidFill>
                        </a:rPr>
                        <a:t>CalAPA</a:t>
                      </a:r>
                      <a:r>
                        <a:rPr lang="en-US" sz="2400" dirty="0">
                          <a:solidFill>
                            <a:schemeClr val="tx1"/>
                          </a:solidFill>
                        </a:rPr>
                        <a:t> as part of their program requirements </a:t>
                      </a:r>
                    </a:p>
                  </a:txBody>
                  <a:tcPr>
                    <a:noFill/>
                  </a:tcPr>
                </a:tc>
                <a:extLst>
                  <a:ext uri="{0D108BD9-81ED-4DB2-BD59-A6C34878D82A}">
                    <a16:rowId xmlns:a16="http://schemas.microsoft.com/office/drawing/2014/main" val="2346913120"/>
                  </a:ext>
                </a:extLst>
              </a:tr>
            </a:tbl>
          </a:graphicData>
        </a:graphic>
      </p:graphicFrame>
      <p:sp>
        <p:nvSpPr>
          <p:cNvPr id="3" name="TextBox 2">
            <a:extLst>
              <a:ext uri="{FF2B5EF4-FFF2-40B4-BE49-F238E27FC236}">
                <a16:creationId xmlns:a16="http://schemas.microsoft.com/office/drawing/2014/main" id="{C6C28440-D09C-7E4A-AE18-477387F570AE}"/>
              </a:ext>
            </a:extLst>
          </p:cNvPr>
          <p:cNvSpPr txBox="1"/>
          <p:nvPr/>
        </p:nvSpPr>
        <p:spPr>
          <a:xfrm>
            <a:off x="11382314" y="6325567"/>
            <a:ext cx="301686" cy="369332"/>
          </a:xfrm>
          <a:prstGeom prst="rect">
            <a:avLst/>
          </a:prstGeom>
          <a:noFill/>
        </p:spPr>
        <p:txBody>
          <a:bodyPr wrap="none" rtlCol="0">
            <a:spAutoFit/>
          </a:bodyPr>
          <a:lstStyle/>
          <a:p>
            <a:r>
              <a:rPr lang="en-US" dirty="0">
                <a:solidFill>
                  <a:schemeClr val="bg1"/>
                </a:solidFill>
              </a:rPr>
              <a:t>4</a:t>
            </a:r>
          </a:p>
        </p:txBody>
      </p:sp>
    </p:spTree>
    <p:extLst>
      <p:ext uri="{BB962C8B-B14F-4D97-AF65-F5344CB8AC3E}">
        <p14:creationId xmlns:p14="http://schemas.microsoft.com/office/powerpoint/2010/main" val="173580150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5CE81-E361-4A48-BA31-7A8E84EA4754}"/>
              </a:ext>
            </a:extLst>
          </p:cNvPr>
          <p:cNvSpPr>
            <a:spLocks noGrp="1"/>
          </p:cNvSpPr>
          <p:nvPr>
            <p:ph type="title"/>
          </p:nvPr>
        </p:nvSpPr>
        <p:spPr/>
        <p:txBody>
          <a:bodyPr/>
          <a:lstStyle/>
          <a:p>
            <a:r>
              <a:rPr lang="en-US" dirty="0" err="1"/>
              <a:t>CalAPA</a:t>
            </a:r>
            <a:r>
              <a:rPr lang="en-US" dirty="0"/>
              <a:t>  Leadership Cycles and Recursive Steps</a:t>
            </a:r>
          </a:p>
        </p:txBody>
      </p:sp>
      <p:sp>
        <p:nvSpPr>
          <p:cNvPr id="3" name="Content Placeholder 2">
            <a:extLst>
              <a:ext uri="{FF2B5EF4-FFF2-40B4-BE49-F238E27FC236}">
                <a16:creationId xmlns:a16="http://schemas.microsoft.com/office/drawing/2014/main" id="{5CB6B995-F295-AB43-948F-8BC421B59BD0}"/>
              </a:ext>
            </a:extLst>
          </p:cNvPr>
          <p:cNvSpPr>
            <a:spLocks noGrp="1"/>
          </p:cNvSpPr>
          <p:nvPr>
            <p:ph idx="1"/>
          </p:nvPr>
        </p:nvSpPr>
        <p:spPr>
          <a:xfrm>
            <a:off x="351276" y="1145667"/>
            <a:ext cx="5349875" cy="5712333"/>
          </a:xfrm>
        </p:spPr>
        <p:txBody>
          <a:bodyPr/>
          <a:lstStyle/>
          <a:p>
            <a:r>
              <a:rPr lang="en-US" dirty="0"/>
              <a:t>Leadership Cycle 1:    Analyzing Data to Inform School Improvement and Promote Equity</a:t>
            </a:r>
            <a:br>
              <a:rPr lang="en-US" dirty="0"/>
            </a:br>
            <a:endParaRPr lang="en-US" dirty="0"/>
          </a:p>
          <a:p>
            <a:r>
              <a:rPr lang="en-US" dirty="0"/>
              <a:t> Leadership Cycle 2:  Facilitating Communities of Practice </a:t>
            </a:r>
          </a:p>
          <a:p>
            <a:endParaRPr lang="en-US" dirty="0"/>
          </a:p>
          <a:p>
            <a:r>
              <a:rPr lang="en-US" dirty="0"/>
              <a:t>Leadership Cycle 3:  Supporting Teacher Growth</a:t>
            </a:r>
          </a:p>
          <a:p>
            <a:endParaRPr lang="en-US" dirty="0"/>
          </a:p>
        </p:txBody>
      </p:sp>
      <p:graphicFrame>
        <p:nvGraphicFramePr>
          <p:cNvPr id="7" name="Picture Placeholder 6" descr="The graphic on this slide shows the four Steps of each CalAPA cycle.  The candidate starts the recursive cycle with Step One, Investigate, then moves on to Step Two: Plans what they will be doing.  When they Act upon that plan they are completing Step Three and finally Step Four asks the candidate to Reflect on what they learned about themselves as an equitable leader during this particular CalAPA  cycle.  These four steps would then repeat themselves whenever the candidate comes back to the task included in that cycle, making for a program and leader that is continually improving.">
            <a:extLst>
              <a:ext uri="{FF2B5EF4-FFF2-40B4-BE49-F238E27FC236}">
                <a16:creationId xmlns:a16="http://schemas.microsoft.com/office/drawing/2014/main" id="{40DB133C-13F0-0149-BF6A-A93E0AC53A3F}"/>
              </a:ext>
            </a:extLst>
          </p:cNvPr>
          <p:cNvGraphicFramePr>
            <a:graphicFrameLocks/>
          </p:cNvGraphicFramePr>
          <p:nvPr>
            <p:extLst>
              <p:ext uri="{D42A27DB-BD31-4B8C-83A1-F6EECF244321}">
                <p14:modId xmlns:p14="http://schemas.microsoft.com/office/powerpoint/2010/main" val="3973472891"/>
              </p:ext>
            </p:extLst>
          </p:nvPr>
        </p:nvGraphicFramePr>
        <p:xfrm>
          <a:off x="4958983" y="1248287"/>
          <a:ext cx="6725017" cy="4986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4A7BF809-B1E0-2A4F-BC69-743809525082}"/>
              </a:ext>
            </a:extLst>
          </p:cNvPr>
          <p:cNvSpPr/>
          <p:nvPr/>
        </p:nvSpPr>
        <p:spPr>
          <a:xfrm>
            <a:off x="11382314" y="6361646"/>
            <a:ext cx="301686" cy="369332"/>
          </a:xfrm>
          <a:prstGeom prst="rect">
            <a:avLst/>
          </a:prstGeom>
        </p:spPr>
        <p:txBody>
          <a:bodyPr wrap="none">
            <a:spAutoFit/>
          </a:bodyPr>
          <a:lstStyle/>
          <a:p>
            <a:r>
              <a:rPr lang="en-US" dirty="0">
                <a:solidFill>
                  <a:schemeClr val="bg1"/>
                </a:solidFill>
              </a:rPr>
              <a:t>5</a:t>
            </a:r>
          </a:p>
        </p:txBody>
      </p:sp>
    </p:spTree>
    <p:extLst>
      <p:ext uri="{BB962C8B-B14F-4D97-AF65-F5344CB8AC3E}">
        <p14:creationId xmlns:p14="http://schemas.microsoft.com/office/powerpoint/2010/main" val="46097302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6EC72-691A-1D42-A8D7-E11FC8AE3798}"/>
              </a:ext>
            </a:extLst>
          </p:cNvPr>
          <p:cNvSpPr>
            <a:spLocks noGrp="1"/>
          </p:cNvSpPr>
          <p:nvPr>
            <p:ph type="title"/>
          </p:nvPr>
        </p:nvSpPr>
        <p:spPr>
          <a:xfrm>
            <a:off x="508000" y="334524"/>
            <a:ext cx="11176000" cy="664797"/>
          </a:xfrm>
          <a:ln>
            <a:noFill/>
          </a:ln>
        </p:spPr>
        <p:txBody>
          <a:bodyPr/>
          <a:lstStyle/>
          <a:p>
            <a:pPr algn="ctr"/>
            <a:r>
              <a:rPr lang="en-US" dirty="0">
                <a:solidFill>
                  <a:schemeClr val="accent1"/>
                </a:solidFill>
              </a:rPr>
              <a:t>Essential Questions</a:t>
            </a:r>
          </a:p>
        </p:txBody>
      </p:sp>
      <p:sp>
        <p:nvSpPr>
          <p:cNvPr id="6" name="Content Placeholder 5">
            <a:extLst>
              <a:ext uri="{FF2B5EF4-FFF2-40B4-BE49-F238E27FC236}">
                <a16:creationId xmlns:a16="http://schemas.microsoft.com/office/drawing/2014/main" id="{AB17C9BF-2AC2-7843-BD54-6A4254D3B4C8}"/>
              </a:ext>
            </a:extLst>
          </p:cNvPr>
          <p:cNvSpPr>
            <a:spLocks noGrp="1"/>
          </p:cNvSpPr>
          <p:nvPr>
            <p:ph idx="1"/>
          </p:nvPr>
        </p:nvSpPr>
        <p:spPr>
          <a:xfrm>
            <a:off x="86645" y="476601"/>
            <a:ext cx="1939104" cy="4625882"/>
          </a:xfrm>
          <a:ln>
            <a:solidFill>
              <a:schemeClr val="tx1"/>
            </a:solidFill>
          </a:ln>
        </p:spPr>
        <p:txBody>
          <a:bodyPr/>
          <a:lstStyle/>
          <a:p>
            <a:pPr marL="0" indent="0" algn="ctr">
              <a:buNone/>
            </a:pPr>
            <a:r>
              <a:rPr lang="en-US" sz="2400" dirty="0"/>
              <a:t>Rubric 1.1 </a:t>
            </a:r>
          </a:p>
          <a:p>
            <a:pPr marL="96838" indent="0">
              <a:buNone/>
            </a:pPr>
            <a:r>
              <a:rPr lang="en-US" sz="1800" dirty="0"/>
              <a:t>Based on the chosen California state indicator, how does the candidate select and analyze quantitative data sources across the three most recent years, identify patterns and/or trends related to equity, choose one student group, and relate their analysis to the school’s vision, mission, and/or goals? </a:t>
            </a:r>
          </a:p>
        </p:txBody>
      </p:sp>
      <p:sp>
        <p:nvSpPr>
          <p:cNvPr id="7" name="TextBox 6">
            <a:extLst>
              <a:ext uri="{FF2B5EF4-FFF2-40B4-BE49-F238E27FC236}">
                <a16:creationId xmlns:a16="http://schemas.microsoft.com/office/drawing/2014/main" id="{A385A2C9-4797-9B4F-96FA-062B2165178C}"/>
              </a:ext>
            </a:extLst>
          </p:cNvPr>
          <p:cNvSpPr txBox="1"/>
          <p:nvPr/>
        </p:nvSpPr>
        <p:spPr>
          <a:xfrm>
            <a:off x="2225119" y="1220666"/>
            <a:ext cx="1803400" cy="3508653"/>
          </a:xfrm>
          <a:prstGeom prst="rect">
            <a:avLst/>
          </a:prstGeom>
          <a:noFill/>
          <a:ln>
            <a:solidFill>
              <a:schemeClr val="tx1"/>
            </a:solidFill>
          </a:ln>
        </p:spPr>
        <p:txBody>
          <a:bodyPr wrap="square" rtlCol="0">
            <a:spAutoFit/>
          </a:bodyPr>
          <a:lstStyle/>
          <a:p>
            <a:pPr algn="ctr"/>
            <a:r>
              <a:rPr lang="en-US" sz="2400" b="1" dirty="0"/>
              <a:t>Rubric 1.2</a:t>
            </a:r>
            <a:endParaRPr lang="en-US" sz="2400" dirty="0"/>
          </a:p>
          <a:p>
            <a:r>
              <a:rPr lang="en-US" dirty="0"/>
              <a:t>How does the candidate collect and analyze relevant qualitative data and explain their relation to quantitative data findings and the student group equity issue? </a:t>
            </a:r>
          </a:p>
        </p:txBody>
      </p:sp>
      <p:sp>
        <p:nvSpPr>
          <p:cNvPr id="8" name="TextBox 7">
            <a:extLst>
              <a:ext uri="{FF2B5EF4-FFF2-40B4-BE49-F238E27FC236}">
                <a16:creationId xmlns:a16="http://schemas.microsoft.com/office/drawing/2014/main" id="{EE4E866C-2525-174F-8C0E-2352490F9D2B}"/>
              </a:ext>
            </a:extLst>
          </p:cNvPr>
          <p:cNvSpPr txBox="1"/>
          <p:nvPr/>
        </p:nvSpPr>
        <p:spPr>
          <a:xfrm>
            <a:off x="4215467" y="1935896"/>
            <a:ext cx="1803400" cy="4062651"/>
          </a:xfrm>
          <a:prstGeom prst="rect">
            <a:avLst/>
          </a:prstGeom>
          <a:noFill/>
          <a:ln>
            <a:solidFill>
              <a:schemeClr val="tx1"/>
            </a:solidFill>
          </a:ln>
        </p:spPr>
        <p:txBody>
          <a:bodyPr wrap="square" rtlCol="0">
            <a:spAutoFit/>
          </a:bodyPr>
          <a:lstStyle/>
          <a:p>
            <a:pPr algn="ctr"/>
            <a:r>
              <a:rPr lang="en-US" sz="2400" b="1" dirty="0"/>
              <a:t>Rubric 1.3</a:t>
            </a:r>
            <a:endParaRPr lang="en-US" sz="2400" dirty="0"/>
          </a:p>
          <a:p>
            <a:r>
              <a:rPr lang="en-US" dirty="0"/>
              <a:t>How does the candidate conduct an equity gap analysis based on the chosen California state indicator to inform their understanding of the equity issues for a student group </a:t>
            </a:r>
          </a:p>
        </p:txBody>
      </p:sp>
      <p:sp>
        <p:nvSpPr>
          <p:cNvPr id="9" name="TextBox 8">
            <a:extLst>
              <a:ext uri="{FF2B5EF4-FFF2-40B4-BE49-F238E27FC236}">
                <a16:creationId xmlns:a16="http://schemas.microsoft.com/office/drawing/2014/main" id="{DBA7A455-F029-D140-B880-B81645DDB541}"/>
              </a:ext>
            </a:extLst>
          </p:cNvPr>
          <p:cNvSpPr txBox="1"/>
          <p:nvPr/>
        </p:nvSpPr>
        <p:spPr>
          <a:xfrm>
            <a:off x="6260441" y="937772"/>
            <a:ext cx="1803400" cy="5170646"/>
          </a:xfrm>
          <a:prstGeom prst="rect">
            <a:avLst/>
          </a:prstGeom>
          <a:noFill/>
          <a:ln>
            <a:solidFill>
              <a:schemeClr val="tx1"/>
            </a:solidFill>
          </a:ln>
        </p:spPr>
        <p:txBody>
          <a:bodyPr wrap="square" rtlCol="0">
            <a:spAutoFit/>
          </a:bodyPr>
          <a:lstStyle/>
          <a:p>
            <a:pPr algn="ctr"/>
            <a:r>
              <a:rPr lang="en-US" sz="2400" b="1" dirty="0"/>
              <a:t>Rubric 1.4 </a:t>
            </a:r>
          </a:p>
          <a:p>
            <a:r>
              <a:rPr lang="en-US" dirty="0"/>
              <a:t>How does the candidate determine contributing factors, including institutional and/or structural factors, that created or added to the identified equity gap affecting a student group and cite the research supporting their determination? </a:t>
            </a:r>
          </a:p>
        </p:txBody>
      </p:sp>
      <p:sp>
        <p:nvSpPr>
          <p:cNvPr id="10" name="TextBox 9">
            <a:extLst>
              <a:ext uri="{FF2B5EF4-FFF2-40B4-BE49-F238E27FC236}">
                <a16:creationId xmlns:a16="http://schemas.microsoft.com/office/drawing/2014/main" id="{699E3BC2-DA7D-3149-8F34-0B6A5E197A54}"/>
              </a:ext>
            </a:extLst>
          </p:cNvPr>
          <p:cNvSpPr txBox="1"/>
          <p:nvPr/>
        </p:nvSpPr>
        <p:spPr>
          <a:xfrm>
            <a:off x="8277239" y="1065921"/>
            <a:ext cx="1771650" cy="4893647"/>
          </a:xfrm>
          <a:prstGeom prst="rect">
            <a:avLst/>
          </a:prstGeom>
          <a:noFill/>
          <a:ln>
            <a:solidFill>
              <a:schemeClr val="tx1"/>
            </a:solidFill>
          </a:ln>
        </p:spPr>
        <p:txBody>
          <a:bodyPr wrap="square" rtlCol="0">
            <a:spAutoFit/>
          </a:bodyPr>
          <a:lstStyle/>
          <a:p>
            <a:pPr algn="ctr"/>
            <a:r>
              <a:rPr lang="en-US" sz="2400" b="1" dirty="0"/>
              <a:t>Rubric 1.5</a:t>
            </a:r>
            <a:r>
              <a:rPr lang="en-US" sz="2400" dirty="0"/>
              <a:t> </a:t>
            </a:r>
          </a:p>
          <a:p>
            <a:r>
              <a:rPr lang="en-US" dirty="0"/>
              <a:t>How does the candidate use the equity gap analysis and identification of potential contributing factors to develop a feasible problem statement related to student achievement and/or well-being? </a:t>
            </a:r>
          </a:p>
        </p:txBody>
      </p:sp>
      <p:sp>
        <p:nvSpPr>
          <p:cNvPr id="11" name="TextBox 10">
            <a:extLst>
              <a:ext uri="{FF2B5EF4-FFF2-40B4-BE49-F238E27FC236}">
                <a16:creationId xmlns:a16="http://schemas.microsoft.com/office/drawing/2014/main" id="{D4DDF7CB-6453-1542-93AE-556763AD730F}"/>
              </a:ext>
            </a:extLst>
          </p:cNvPr>
          <p:cNvSpPr txBox="1"/>
          <p:nvPr/>
        </p:nvSpPr>
        <p:spPr>
          <a:xfrm>
            <a:off x="10290463" y="465757"/>
            <a:ext cx="1771650" cy="5170646"/>
          </a:xfrm>
          <a:prstGeom prst="rect">
            <a:avLst/>
          </a:prstGeom>
          <a:noFill/>
          <a:ln>
            <a:solidFill>
              <a:schemeClr val="tx1"/>
            </a:solidFill>
          </a:ln>
        </p:spPr>
        <p:txBody>
          <a:bodyPr wrap="square" rtlCol="0">
            <a:spAutoFit/>
          </a:bodyPr>
          <a:lstStyle/>
          <a:p>
            <a:pPr algn="ctr"/>
            <a:r>
              <a:rPr lang="en-US" sz="2400" b="1" dirty="0"/>
              <a:t>Rubric 1.6 </a:t>
            </a:r>
          </a:p>
          <a:p>
            <a:r>
              <a:rPr lang="en-US" dirty="0"/>
              <a:t>Are the strategies proposed for equitable school improvement for the student group well informed by the findings of the equity gap analysis, including contributing factors, and responsive to the problem statement? </a:t>
            </a:r>
          </a:p>
        </p:txBody>
      </p:sp>
      <p:sp>
        <p:nvSpPr>
          <p:cNvPr id="3" name="Rectangle 2">
            <a:extLst>
              <a:ext uri="{FF2B5EF4-FFF2-40B4-BE49-F238E27FC236}">
                <a16:creationId xmlns:a16="http://schemas.microsoft.com/office/drawing/2014/main" id="{D8AAAB47-DCB6-D14B-88F5-B3C081614AB9}"/>
              </a:ext>
            </a:extLst>
          </p:cNvPr>
          <p:cNvSpPr/>
          <p:nvPr/>
        </p:nvSpPr>
        <p:spPr>
          <a:xfrm>
            <a:off x="11593012" y="6320043"/>
            <a:ext cx="301686" cy="369332"/>
          </a:xfrm>
          <a:prstGeom prst="rect">
            <a:avLst/>
          </a:prstGeom>
        </p:spPr>
        <p:txBody>
          <a:bodyPr wrap="none">
            <a:spAutoFit/>
          </a:bodyPr>
          <a:lstStyle/>
          <a:p>
            <a:r>
              <a:rPr lang="en-US" dirty="0">
                <a:solidFill>
                  <a:schemeClr val="bg1"/>
                </a:solidFill>
              </a:rPr>
              <a:t>6</a:t>
            </a:r>
          </a:p>
        </p:txBody>
      </p:sp>
    </p:spTree>
    <p:extLst>
      <p:ext uri="{BB962C8B-B14F-4D97-AF65-F5344CB8AC3E}">
        <p14:creationId xmlns:p14="http://schemas.microsoft.com/office/powerpoint/2010/main" val="25659404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40D56-5892-0E41-8269-3780EEF9B162}"/>
              </a:ext>
            </a:extLst>
          </p:cNvPr>
          <p:cNvSpPr>
            <a:spLocks noGrp="1"/>
          </p:cNvSpPr>
          <p:nvPr>
            <p:ph type="title"/>
          </p:nvPr>
        </p:nvSpPr>
        <p:spPr>
          <a:xfrm>
            <a:off x="2490788" y="109695"/>
            <a:ext cx="6767513" cy="664797"/>
          </a:xfrm>
        </p:spPr>
        <p:txBody>
          <a:bodyPr/>
          <a:lstStyle/>
          <a:p>
            <a:r>
              <a:rPr lang="en-US" dirty="0"/>
              <a:t>Analytic Rubric Assessment</a:t>
            </a:r>
          </a:p>
        </p:txBody>
      </p:sp>
      <p:sp>
        <p:nvSpPr>
          <p:cNvPr id="8" name="Rectangle 7">
            <a:extLst>
              <a:ext uri="{FF2B5EF4-FFF2-40B4-BE49-F238E27FC236}">
                <a16:creationId xmlns:a16="http://schemas.microsoft.com/office/drawing/2014/main" id="{0686F42F-323E-2648-8CA0-53A241E93F20}"/>
              </a:ext>
            </a:extLst>
          </p:cNvPr>
          <p:cNvSpPr/>
          <p:nvPr/>
        </p:nvSpPr>
        <p:spPr>
          <a:xfrm>
            <a:off x="162359" y="858399"/>
            <a:ext cx="11710554" cy="369332"/>
          </a:xfrm>
          <a:prstGeom prst="rect">
            <a:avLst/>
          </a:prstGeom>
        </p:spPr>
        <p:txBody>
          <a:bodyPr wrap="square">
            <a:spAutoFit/>
          </a:bodyPr>
          <a:lstStyle/>
          <a:p>
            <a:r>
              <a:rPr lang="en-US" b="1" dirty="0">
                <a:latin typeface="Calibri" panose="020F0502020204030204" pitchFamily="34" charset="0"/>
              </a:rPr>
              <a:t>Essential Question: </a:t>
            </a:r>
            <a:r>
              <a:rPr lang="en-US" dirty="0">
                <a:latin typeface="Calibri" panose="020F0502020204030204" pitchFamily="34" charset="0"/>
              </a:rPr>
              <a:t>How does the candidate ...</a:t>
            </a:r>
          </a:p>
        </p:txBody>
      </p:sp>
      <p:graphicFrame>
        <p:nvGraphicFramePr>
          <p:cNvPr id="6" name="Table 5">
            <a:extLst>
              <a:ext uri="{FF2B5EF4-FFF2-40B4-BE49-F238E27FC236}">
                <a16:creationId xmlns:a16="http://schemas.microsoft.com/office/drawing/2014/main" id="{91065A2B-6DE2-7A4D-8EBF-7E55B74ED113}"/>
              </a:ext>
            </a:extLst>
          </p:cNvPr>
          <p:cNvGraphicFramePr>
            <a:graphicFrameLocks noGrp="1"/>
          </p:cNvGraphicFramePr>
          <p:nvPr>
            <p:extLst>
              <p:ext uri="{D42A27DB-BD31-4B8C-83A1-F6EECF244321}">
                <p14:modId xmlns:p14="http://schemas.microsoft.com/office/powerpoint/2010/main" val="231959290"/>
              </p:ext>
            </p:extLst>
          </p:nvPr>
        </p:nvGraphicFramePr>
        <p:xfrm>
          <a:off x="339896" y="1311638"/>
          <a:ext cx="11075819" cy="5092530"/>
        </p:xfrm>
        <a:graphic>
          <a:graphicData uri="http://schemas.openxmlformats.org/drawingml/2006/table">
            <a:tbl>
              <a:tblPr firstRow="1"/>
              <a:tblGrid>
                <a:gridCol w="2307066">
                  <a:extLst>
                    <a:ext uri="{9D8B030D-6E8A-4147-A177-3AD203B41FA5}">
                      <a16:colId xmlns:a16="http://schemas.microsoft.com/office/drawing/2014/main" val="2020343353"/>
                    </a:ext>
                  </a:extLst>
                </a:gridCol>
                <a:gridCol w="2307066">
                  <a:extLst>
                    <a:ext uri="{9D8B030D-6E8A-4147-A177-3AD203B41FA5}">
                      <a16:colId xmlns:a16="http://schemas.microsoft.com/office/drawing/2014/main" val="3599118465"/>
                    </a:ext>
                  </a:extLst>
                </a:gridCol>
                <a:gridCol w="2307066">
                  <a:extLst>
                    <a:ext uri="{9D8B030D-6E8A-4147-A177-3AD203B41FA5}">
                      <a16:colId xmlns:a16="http://schemas.microsoft.com/office/drawing/2014/main" val="1424657165"/>
                    </a:ext>
                  </a:extLst>
                </a:gridCol>
                <a:gridCol w="2307066">
                  <a:extLst>
                    <a:ext uri="{9D8B030D-6E8A-4147-A177-3AD203B41FA5}">
                      <a16:colId xmlns:a16="http://schemas.microsoft.com/office/drawing/2014/main" val="596592763"/>
                    </a:ext>
                  </a:extLst>
                </a:gridCol>
                <a:gridCol w="1847555">
                  <a:extLst>
                    <a:ext uri="{9D8B030D-6E8A-4147-A177-3AD203B41FA5}">
                      <a16:colId xmlns:a16="http://schemas.microsoft.com/office/drawing/2014/main" val="4127725378"/>
                    </a:ext>
                  </a:extLst>
                </a:gridCol>
              </a:tblGrid>
              <a:tr h="368130">
                <a:tc>
                  <a:txBody>
                    <a:bodyPr/>
                    <a:lstStyle/>
                    <a:p>
                      <a:pPr algn="ctr"/>
                      <a:r>
                        <a:rPr lang="en-US" sz="1100" b="1" dirty="0">
                          <a:solidFill>
                            <a:srgbClr val="FFFFFF"/>
                          </a:solidFill>
                          <a:effectLst/>
                          <a:latin typeface="Calibri" panose="020F0502020204030204" pitchFamily="34" charset="0"/>
                        </a:rPr>
                        <a:t>Level 1 </a:t>
                      </a:r>
                      <a:endParaRPr lang="en-US" dirty="0">
                        <a:effectLst/>
                      </a:endParaRPr>
                    </a:p>
                  </a:txBody>
                  <a:tcPr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109" cap="flat" cmpd="sng" algn="ctr">
                      <a:solidFill>
                        <a:srgbClr val="000000"/>
                      </a:solidFill>
                      <a:prstDash val="solid"/>
                      <a:round/>
                      <a:headEnd type="none" w="med" len="med"/>
                      <a:tailEnd type="none" w="med" len="med"/>
                    </a:lnB>
                    <a:solidFill>
                      <a:srgbClr val="4F757F"/>
                    </a:solidFill>
                  </a:tcPr>
                </a:tc>
                <a:tc>
                  <a:txBody>
                    <a:bodyPr/>
                    <a:lstStyle/>
                    <a:p>
                      <a:pPr algn="ctr"/>
                      <a:r>
                        <a:rPr lang="en-US" sz="1100" b="1" dirty="0">
                          <a:solidFill>
                            <a:srgbClr val="FFFFFF"/>
                          </a:solidFill>
                          <a:effectLst/>
                          <a:latin typeface="Calibri" panose="020F0502020204030204" pitchFamily="34" charset="0"/>
                        </a:rPr>
                        <a:t>Level 2 </a:t>
                      </a:r>
                      <a:endParaRPr lang="en-US" dirty="0">
                        <a:effectLst/>
                      </a:endParaRPr>
                    </a:p>
                  </a:txBody>
                  <a:tcPr anchor="ctr">
                    <a:lnL w="6096"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109" cap="flat" cmpd="sng" algn="ctr">
                      <a:solidFill>
                        <a:srgbClr val="000000"/>
                      </a:solidFill>
                      <a:prstDash val="solid"/>
                      <a:round/>
                      <a:headEnd type="none" w="med" len="med"/>
                      <a:tailEnd type="none" w="med" len="med"/>
                    </a:lnB>
                    <a:solidFill>
                      <a:srgbClr val="4F757F"/>
                    </a:solidFill>
                  </a:tcPr>
                </a:tc>
                <a:tc>
                  <a:txBody>
                    <a:bodyPr/>
                    <a:lstStyle/>
                    <a:p>
                      <a:pPr algn="ctr"/>
                      <a:r>
                        <a:rPr lang="en-US" sz="1100" b="1">
                          <a:solidFill>
                            <a:srgbClr val="FFFFFF"/>
                          </a:solidFill>
                          <a:effectLst/>
                          <a:latin typeface="Calibri" panose="020F0502020204030204" pitchFamily="34" charset="0"/>
                        </a:rPr>
                        <a:t>Level 3 </a:t>
                      </a:r>
                      <a:endParaRPr lang="en-US">
                        <a:effectLst/>
                      </a:endParaRPr>
                    </a:p>
                  </a:txBody>
                  <a:tcPr anchor="ctr">
                    <a:lnL w="7620" cap="flat" cmpd="sng" algn="ctr">
                      <a:solidFill>
                        <a:srgbClr val="000000"/>
                      </a:solidFill>
                      <a:prstDash val="solid"/>
                      <a:round/>
                      <a:headEnd type="none" w="med" len="med"/>
                      <a:tailEnd type="none" w="med" len="med"/>
                    </a:lnL>
                    <a:lnR w="6109"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109" cap="flat" cmpd="sng" algn="ctr">
                      <a:solidFill>
                        <a:srgbClr val="000000"/>
                      </a:solidFill>
                      <a:prstDash val="solid"/>
                      <a:round/>
                      <a:headEnd type="none" w="med" len="med"/>
                      <a:tailEnd type="none" w="med" len="med"/>
                    </a:lnB>
                    <a:solidFill>
                      <a:srgbClr val="4F757F"/>
                    </a:solidFill>
                  </a:tcPr>
                </a:tc>
                <a:tc>
                  <a:txBody>
                    <a:bodyPr/>
                    <a:lstStyle/>
                    <a:p>
                      <a:pPr algn="ctr"/>
                      <a:r>
                        <a:rPr lang="en-US" sz="1100" b="1" dirty="0">
                          <a:solidFill>
                            <a:srgbClr val="FFFFFF"/>
                          </a:solidFill>
                          <a:effectLst/>
                          <a:latin typeface="Calibri" panose="020F0502020204030204" pitchFamily="34" charset="0"/>
                        </a:rPr>
                        <a:t>Level 4 </a:t>
                      </a:r>
                      <a:endParaRPr lang="en-US" dirty="0">
                        <a:effectLst/>
                      </a:endParaRPr>
                    </a:p>
                  </a:txBody>
                  <a:tcPr anchor="ctr">
                    <a:lnL w="6109"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109" cap="flat" cmpd="sng" algn="ctr">
                      <a:solidFill>
                        <a:srgbClr val="000000"/>
                      </a:solidFill>
                      <a:prstDash val="solid"/>
                      <a:round/>
                      <a:headEnd type="none" w="med" len="med"/>
                      <a:tailEnd type="none" w="med" len="med"/>
                    </a:lnB>
                    <a:solidFill>
                      <a:srgbClr val="4F757F"/>
                    </a:solidFill>
                  </a:tcPr>
                </a:tc>
                <a:tc>
                  <a:txBody>
                    <a:bodyPr/>
                    <a:lstStyle/>
                    <a:p>
                      <a:pPr algn="ctr"/>
                      <a:r>
                        <a:rPr lang="en-US" sz="1100" b="1" dirty="0">
                          <a:solidFill>
                            <a:srgbClr val="FFFFFF"/>
                          </a:solidFill>
                          <a:effectLst/>
                          <a:latin typeface="Calibri" panose="020F0502020204030204" pitchFamily="34" charset="0"/>
                        </a:rPr>
                        <a:t>Level 5 </a:t>
                      </a:r>
                      <a:endParaRPr lang="en-US" dirty="0">
                        <a:effectLst/>
                      </a:endParaRPr>
                    </a:p>
                  </a:txBody>
                  <a:tcPr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109" cap="flat" cmpd="sng" algn="ctr">
                      <a:solidFill>
                        <a:srgbClr val="000000"/>
                      </a:solidFill>
                      <a:prstDash val="solid"/>
                      <a:round/>
                      <a:headEnd type="none" w="med" len="med"/>
                      <a:tailEnd type="none" w="med" len="med"/>
                    </a:lnB>
                    <a:solidFill>
                      <a:srgbClr val="4F757F"/>
                    </a:solidFill>
                  </a:tcPr>
                </a:tc>
                <a:extLst>
                  <a:ext uri="{0D108BD9-81ED-4DB2-BD59-A6C34878D82A}">
                    <a16:rowId xmlns:a16="http://schemas.microsoft.com/office/drawing/2014/main" val="4010578304"/>
                  </a:ext>
                </a:extLst>
              </a:tr>
              <a:tr h="3984472">
                <a:tc>
                  <a:txBody>
                    <a:bodyPr/>
                    <a:lstStyle/>
                    <a:p>
                      <a:pPr algn="l"/>
                      <a:r>
                        <a:rPr lang="en-US" sz="1600" dirty="0">
                          <a:solidFill>
                            <a:schemeClr val="bg1"/>
                          </a:solidFill>
                          <a:effectLst/>
                          <a:latin typeface="Calibri" panose="020F0502020204030204" pitchFamily="34" charset="0"/>
                        </a:rPr>
                        <a:t>Candidate does not provide an explanation of the purpose or processes for coaching, observation, and/or instructional feedback practices at the school. </a:t>
                      </a:r>
                    </a:p>
                    <a:p>
                      <a:pPr algn="l"/>
                      <a:endParaRPr lang="en-US" sz="1600" dirty="0">
                        <a:solidFill>
                          <a:schemeClr val="bg1"/>
                        </a:solidFill>
                        <a:effectLst/>
                      </a:endParaRPr>
                    </a:p>
                    <a:p>
                      <a:pPr algn="l"/>
                      <a:r>
                        <a:rPr lang="en-US" sz="1600" dirty="0">
                          <a:solidFill>
                            <a:schemeClr val="bg1"/>
                          </a:solidFill>
                          <a:effectLst/>
                          <a:latin typeface="Calibri" panose="020F0502020204030204" pitchFamily="34" charset="0"/>
                        </a:rPr>
                        <a:t>Candidate outlines a plan for the coaching cycle with little or no details about implications for their approach or provides no plan. </a:t>
                      </a:r>
                      <a:endParaRPr lang="en-US" sz="1600" dirty="0">
                        <a:solidFill>
                          <a:schemeClr val="bg1"/>
                        </a:solidFill>
                        <a:effectLst/>
                      </a:endParaRPr>
                    </a:p>
                  </a:txBody>
                  <a:tcP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109"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solidFill>
                      <a:srgbClr val="FFFFFF"/>
                    </a:solidFill>
                  </a:tcPr>
                </a:tc>
                <a:tc>
                  <a:txBody>
                    <a:bodyPr/>
                    <a:lstStyle/>
                    <a:p>
                      <a:pPr algn="l"/>
                      <a:r>
                        <a:rPr lang="en-US" sz="1600" dirty="0">
                          <a:solidFill>
                            <a:schemeClr val="bg1"/>
                          </a:solidFill>
                          <a:effectLst/>
                          <a:latin typeface="Calibri" panose="020F0502020204030204" pitchFamily="34" charset="0"/>
                        </a:rPr>
                        <a:t>Candidate lists the teacher coaching, observation, and/or instructional feedback practices at the school, providing limited detail about the processes used. The purpose for conducting these processes is unclear. </a:t>
                      </a:r>
                    </a:p>
                    <a:p>
                      <a:pPr algn="l"/>
                      <a:endParaRPr lang="en-US" sz="1600" dirty="0">
                        <a:solidFill>
                          <a:schemeClr val="bg1"/>
                        </a:solidFill>
                        <a:effectLst/>
                      </a:endParaRPr>
                    </a:p>
                    <a:p>
                      <a:pPr algn="l"/>
                      <a:r>
                        <a:rPr lang="en-US" sz="1600" dirty="0">
                          <a:solidFill>
                            <a:schemeClr val="bg1"/>
                          </a:solidFill>
                          <a:effectLst/>
                          <a:latin typeface="Calibri" panose="020F0502020204030204" pitchFamily="34" charset="0"/>
                        </a:rPr>
                        <a:t>Candidate provides minimal description of how the volunteer teacher’s professional experience influenced their choices about how to conduct coaching and/or observation. </a:t>
                      </a:r>
                      <a:endParaRPr lang="en-US" sz="1600" dirty="0">
                        <a:solidFill>
                          <a:schemeClr val="bg1"/>
                        </a:solidFill>
                        <a:effectLst/>
                      </a:endParaRPr>
                    </a:p>
                  </a:txBody>
                  <a:tcPr>
                    <a:lnL w="6096"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6109"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solidFill>
                      <a:srgbClr val="FFFFFF"/>
                    </a:solidFill>
                  </a:tcPr>
                </a:tc>
                <a:tc>
                  <a:txBody>
                    <a:bodyPr/>
                    <a:lstStyle/>
                    <a:p>
                      <a:pPr algn="l"/>
                      <a:r>
                        <a:rPr lang="en-US" sz="1600" dirty="0">
                          <a:solidFill>
                            <a:schemeClr val="bg1"/>
                          </a:solidFill>
                          <a:effectLst/>
                          <a:latin typeface="Calibri" panose="020F0502020204030204" pitchFamily="34" charset="0"/>
                        </a:rPr>
                        <a:t>Candidate describes and analyzes the current role of teacher coaching, observation, and/or instructional feedback, including the purpose and intended goals of the practices for teachers and students. </a:t>
                      </a:r>
                    </a:p>
                    <a:p>
                      <a:pPr algn="l"/>
                      <a:endParaRPr lang="en-US" sz="1600" dirty="0">
                        <a:solidFill>
                          <a:schemeClr val="bg1"/>
                        </a:solidFill>
                        <a:effectLst/>
                      </a:endParaRPr>
                    </a:p>
                    <a:p>
                      <a:pPr algn="l"/>
                      <a:r>
                        <a:rPr lang="en-US" sz="1600" dirty="0">
                          <a:solidFill>
                            <a:schemeClr val="bg1"/>
                          </a:solidFill>
                          <a:effectLst/>
                          <a:latin typeface="Calibri" panose="020F0502020204030204" pitchFamily="34" charset="0"/>
                        </a:rPr>
                        <a:t>Candidate describes plans for and implications of each step of the teacher coaching cycle and observation based on the volunteer teacher’s professional past  experience.</a:t>
                      </a:r>
                      <a:endParaRPr lang="en-US" sz="1600" dirty="0">
                        <a:solidFill>
                          <a:schemeClr val="bg1"/>
                        </a:solidFill>
                        <a:effectLst/>
                      </a:endParaRPr>
                    </a:p>
                  </a:txBody>
                  <a:tcPr>
                    <a:lnL w="7620" cap="flat" cmpd="sng" algn="ctr">
                      <a:solidFill>
                        <a:srgbClr val="000000"/>
                      </a:solidFill>
                      <a:prstDash val="solid"/>
                      <a:round/>
                      <a:headEnd type="none" w="med" len="med"/>
                      <a:tailEnd type="none" w="med" len="med"/>
                    </a:lnL>
                    <a:lnR w="6109" cap="flat" cmpd="sng" algn="ctr">
                      <a:solidFill>
                        <a:srgbClr val="000000"/>
                      </a:solidFill>
                      <a:prstDash val="solid"/>
                      <a:round/>
                      <a:headEnd type="none" w="med" len="med"/>
                      <a:tailEnd type="none" w="med" len="med"/>
                    </a:lnR>
                    <a:lnT w="6109"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solidFill>
                      <a:srgbClr val="FFFFFF"/>
                    </a:solidFill>
                  </a:tcPr>
                </a:tc>
                <a:tc>
                  <a:txBody>
                    <a:bodyPr/>
                    <a:lstStyle/>
                    <a:p>
                      <a:pPr algn="l"/>
                      <a:r>
                        <a:rPr lang="en-US" sz="1600" b="1" dirty="0">
                          <a:solidFill>
                            <a:schemeClr val="bg1"/>
                          </a:solidFill>
                          <a:effectLst/>
                          <a:latin typeface="Calibri" panose="020F0502020204030204" pitchFamily="34" charset="0"/>
                        </a:rPr>
                        <a:t>All of Level 3, plus: </a:t>
                      </a:r>
                      <a:endParaRPr lang="en-US" sz="1600" dirty="0">
                        <a:solidFill>
                          <a:schemeClr val="bg1"/>
                        </a:solidFill>
                        <a:effectLst/>
                      </a:endParaRPr>
                    </a:p>
                    <a:p>
                      <a:pPr algn="l"/>
                      <a:r>
                        <a:rPr lang="en-US" sz="1600" dirty="0">
                          <a:solidFill>
                            <a:schemeClr val="bg1"/>
                          </a:solidFill>
                          <a:effectLst/>
                          <a:latin typeface="Calibri" panose="020F0502020204030204" pitchFamily="34" charset="0"/>
                        </a:rPr>
                        <a:t>Candidate describes how teachers participate in the selection and purpose of the instructional feedback practices at the school to meet the unique needs of the teachers and build trust. </a:t>
                      </a:r>
                      <a:endParaRPr lang="en-US" sz="1600" dirty="0">
                        <a:solidFill>
                          <a:schemeClr val="bg1"/>
                        </a:solidFill>
                        <a:effectLst/>
                      </a:endParaRPr>
                    </a:p>
                  </a:txBody>
                  <a:tcPr>
                    <a:lnL w="6109"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109"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solidFill>
                      <a:srgbClr val="FFFFFF"/>
                    </a:solidFill>
                  </a:tcPr>
                </a:tc>
                <a:tc>
                  <a:txBody>
                    <a:bodyPr/>
                    <a:lstStyle/>
                    <a:p>
                      <a:pPr algn="l"/>
                      <a:r>
                        <a:rPr lang="en-US" sz="1600" b="1" dirty="0">
                          <a:solidFill>
                            <a:schemeClr val="bg1"/>
                          </a:solidFill>
                          <a:effectLst/>
                          <a:latin typeface="Calibri" panose="020F0502020204030204" pitchFamily="34" charset="0"/>
                        </a:rPr>
                        <a:t>All of Levels 3 &amp; 4, plus: </a:t>
                      </a:r>
                      <a:endParaRPr lang="en-US" sz="1600" dirty="0">
                        <a:solidFill>
                          <a:schemeClr val="bg1"/>
                        </a:solidFill>
                        <a:effectLst/>
                      </a:endParaRPr>
                    </a:p>
                    <a:p>
                      <a:pPr algn="l"/>
                      <a:r>
                        <a:rPr lang="en-US" sz="1600" dirty="0">
                          <a:solidFill>
                            <a:schemeClr val="bg1"/>
                          </a:solidFill>
                          <a:effectLst/>
                          <a:latin typeface="Calibri" panose="020F0502020204030204" pitchFamily="34" charset="0"/>
                        </a:rPr>
                        <a:t>Candidate discusses relevant evidence-based practices and/or adult learning theory to explain how school practices of teacher coaching, observation, and/or instructional feedback support ongoing teacher development and benefit students. </a:t>
                      </a:r>
                      <a:endParaRPr lang="en-US" sz="1600" dirty="0">
                        <a:solidFill>
                          <a:schemeClr val="bg1"/>
                        </a:solidFill>
                        <a:effectLst/>
                      </a:endParaRPr>
                    </a:p>
                  </a:txBody>
                  <a:tcP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109"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8326933"/>
                  </a:ext>
                </a:extLst>
              </a:tr>
            </a:tbl>
          </a:graphicData>
        </a:graphic>
      </p:graphicFrame>
      <p:sp>
        <p:nvSpPr>
          <p:cNvPr id="3" name="Rectangle 2">
            <a:extLst>
              <a:ext uri="{FF2B5EF4-FFF2-40B4-BE49-F238E27FC236}">
                <a16:creationId xmlns:a16="http://schemas.microsoft.com/office/drawing/2014/main" id="{E449E733-BB21-D748-B5C0-9958133ED3B6}"/>
              </a:ext>
            </a:extLst>
          </p:cNvPr>
          <p:cNvSpPr/>
          <p:nvPr/>
        </p:nvSpPr>
        <p:spPr>
          <a:xfrm>
            <a:off x="11571227" y="6488668"/>
            <a:ext cx="301686" cy="369332"/>
          </a:xfrm>
          <a:prstGeom prst="rect">
            <a:avLst/>
          </a:prstGeom>
        </p:spPr>
        <p:txBody>
          <a:bodyPr wrap="none">
            <a:spAutoFit/>
          </a:bodyPr>
          <a:lstStyle/>
          <a:p>
            <a:r>
              <a:rPr lang="en-US" dirty="0">
                <a:solidFill>
                  <a:schemeClr val="bg1"/>
                </a:solidFill>
              </a:rPr>
              <a:t>7</a:t>
            </a:r>
          </a:p>
        </p:txBody>
      </p:sp>
    </p:spTree>
    <p:extLst>
      <p:ext uri="{BB962C8B-B14F-4D97-AF65-F5344CB8AC3E}">
        <p14:creationId xmlns:p14="http://schemas.microsoft.com/office/powerpoint/2010/main" val="219948769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3A93AF6-0A5B-BE15-6F87-170676C9ABC7}"/>
              </a:ext>
            </a:extLst>
          </p:cNvPr>
          <p:cNvSpPr>
            <a:spLocks noGrp="1"/>
          </p:cNvSpPr>
          <p:nvPr>
            <p:ph type="title"/>
          </p:nvPr>
        </p:nvSpPr>
        <p:spPr>
          <a:xfrm>
            <a:off x="455785" y="461282"/>
            <a:ext cx="11404252" cy="1772793"/>
          </a:xfrm>
        </p:spPr>
        <p:txBody>
          <a:bodyPr/>
          <a:lstStyle/>
          <a:p>
            <a:pPr algn="ctr" rtl="0" eaLnBrk="1" latinLnBrk="0" hangingPunct="1"/>
            <a:r>
              <a:rPr lang="en-US" sz="4000" b="1" kern="1200" spc="-120" dirty="0">
                <a:solidFill>
                  <a:srgbClr val="FFC000"/>
                </a:solidFill>
                <a:effectLst/>
                <a:latin typeface="Calibri" panose="020F0502020204030204" pitchFamily="34" charset="0"/>
                <a:ea typeface="+mn-ea"/>
                <a:cs typeface="+mn-cs"/>
              </a:rPr>
              <a:t>Table 32: </a:t>
            </a:r>
            <a:r>
              <a:rPr lang="en-US" sz="4000" b="1" kern="1200" spc="-120" dirty="0" err="1">
                <a:solidFill>
                  <a:srgbClr val="FFC000"/>
                </a:solidFill>
                <a:effectLst/>
                <a:latin typeface="Calibri" panose="020F0502020204030204" pitchFamily="34" charset="0"/>
                <a:ea typeface="+mn-ea"/>
                <a:cs typeface="+mn-cs"/>
              </a:rPr>
              <a:t>CalAPA</a:t>
            </a:r>
            <a:r>
              <a:rPr lang="en-US" sz="4000" b="1" kern="1200" spc="-120" dirty="0">
                <a:solidFill>
                  <a:srgbClr val="FFC000"/>
                </a:solidFill>
                <a:effectLst/>
                <a:latin typeface="Calibri" panose="020F0502020204030204" pitchFamily="34" charset="0"/>
                <a:ea typeface="+mn-ea"/>
                <a:cs typeface="+mn-cs"/>
              </a:rPr>
              <a:t> Candidate Submissions </a:t>
            </a:r>
            <a:endParaRPr lang="en-US" dirty="0">
              <a:effectLst/>
            </a:endParaRPr>
          </a:p>
          <a:p>
            <a:pPr algn="ctr" rtl="0" eaLnBrk="1" latinLnBrk="0" hangingPunct="1"/>
            <a:r>
              <a:rPr lang="en-US" sz="4000" b="1" kern="1200" spc="-120" dirty="0">
                <a:solidFill>
                  <a:srgbClr val="FFC000"/>
                </a:solidFill>
                <a:effectLst/>
                <a:latin typeface="Calibri" panose="020F0502020204030204" pitchFamily="34" charset="0"/>
                <a:ea typeface="+mn-ea"/>
                <a:cs typeface="+mn-cs"/>
              </a:rPr>
              <a:t>Fall 2019 through April 2022</a:t>
            </a:r>
            <a:endParaRPr lang="en-US" dirty="0">
              <a:effectLst/>
            </a:endParaRPr>
          </a:p>
          <a:p>
            <a:pPr algn="ctr"/>
            <a:endParaRPr lang="en-US" dirty="0"/>
          </a:p>
        </p:txBody>
      </p:sp>
      <p:graphicFrame>
        <p:nvGraphicFramePr>
          <p:cNvPr id="6" name="Content Placeholder 5">
            <a:extLst>
              <a:ext uri="{FF2B5EF4-FFF2-40B4-BE49-F238E27FC236}">
                <a16:creationId xmlns:a16="http://schemas.microsoft.com/office/drawing/2014/main" id="{C4912836-D8DB-1E48-AADB-0325A9783CC0}"/>
              </a:ext>
            </a:extLst>
          </p:cNvPr>
          <p:cNvGraphicFramePr>
            <a:graphicFrameLocks noGrp="1"/>
          </p:cNvGraphicFramePr>
          <p:nvPr>
            <p:ph idx="1"/>
            <p:extLst>
              <p:ext uri="{D42A27DB-BD31-4B8C-83A1-F6EECF244321}">
                <p14:modId xmlns:p14="http://schemas.microsoft.com/office/powerpoint/2010/main" val="2430039391"/>
              </p:ext>
            </p:extLst>
          </p:nvPr>
        </p:nvGraphicFramePr>
        <p:xfrm>
          <a:off x="1545858" y="2229867"/>
          <a:ext cx="9224106" cy="2281747"/>
        </p:xfrm>
        <a:graphic>
          <a:graphicData uri="http://schemas.openxmlformats.org/drawingml/2006/table">
            <a:tbl>
              <a:tblPr firstRow="1" bandRow="1">
                <a:tableStyleId>{5C22544A-7EE6-4342-B048-85BDC9FD1C3A}</a:tableStyleId>
              </a:tblPr>
              <a:tblGrid>
                <a:gridCol w="6190328">
                  <a:extLst>
                    <a:ext uri="{9D8B030D-6E8A-4147-A177-3AD203B41FA5}">
                      <a16:colId xmlns:a16="http://schemas.microsoft.com/office/drawing/2014/main" val="1557318002"/>
                    </a:ext>
                  </a:extLst>
                </a:gridCol>
                <a:gridCol w="3033778">
                  <a:extLst>
                    <a:ext uri="{9D8B030D-6E8A-4147-A177-3AD203B41FA5}">
                      <a16:colId xmlns:a16="http://schemas.microsoft.com/office/drawing/2014/main" val="622126710"/>
                    </a:ext>
                  </a:extLst>
                </a:gridCol>
              </a:tblGrid>
              <a:tr h="587653">
                <a:tc>
                  <a:txBody>
                    <a:bodyPr/>
                    <a:lstStyle/>
                    <a:p>
                      <a:pPr algn="ctr">
                        <a:lnSpc>
                          <a:spcPct val="100000"/>
                        </a:lnSpc>
                        <a:spcBef>
                          <a:spcPts val="1200"/>
                        </a:spcBef>
                        <a:spcAft>
                          <a:spcPts val="1200"/>
                        </a:spcAft>
                      </a:pPr>
                      <a:r>
                        <a:rPr lang="en-US"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CalAPA</a:t>
                      </a: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Cycle</a:t>
                      </a:r>
                    </a:p>
                  </a:txBody>
                  <a:tcPr marL="0" marR="0" marT="0" marB="0">
                    <a:noFill/>
                  </a:tcPr>
                </a:tc>
                <a:tc>
                  <a:txBody>
                    <a:bodyPr/>
                    <a:lstStyle/>
                    <a:p>
                      <a:pPr marL="635" algn="ctr" eaLnBrk="0" hangingPunct="0">
                        <a:lnSpc>
                          <a:spcPct val="100000"/>
                        </a:lnSpc>
                        <a:spcBef>
                          <a:spcPts val="1200"/>
                        </a:spcBef>
                        <a:spcAft>
                          <a:spcPts val="1200"/>
                        </a:spcAft>
                      </a:pPr>
                      <a:r>
                        <a:rPr lang="en-US" sz="3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a:t>
                      </a: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3276454440"/>
                  </a:ext>
                </a:extLst>
              </a:tr>
              <a:tr h="564698">
                <a:tc>
                  <a:txBody>
                    <a:bodyPr/>
                    <a:lstStyle/>
                    <a:p>
                      <a:pPr indent="356870" algn="ctr" eaLnBrk="0" hangingPunct="0">
                        <a:lnSpc>
                          <a:spcPct val="115000"/>
                        </a:lnSpc>
                        <a:spcBef>
                          <a:spcPts val="285"/>
                        </a:spcBef>
                        <a:spcAft>
                          <a:spcPts val="0"/>
                        </a:spcAft>
                        <a:tabLst>
                          <a:tab pos="68580" algn="l"/>
                        </a:tabLst>
                      </a:pPr>
                      <a:r>
                        <a:rPr lang="en-US" sz="28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800">
                          <a:solidFill>
                            <a:schemeClr val="tx1"/>
                          </a:solidFill>
                          <a:effectLst/>
                          <a:latin typeface="Calibri" panose="020F0502020204030204" pitchFamily="34" charset="0"/>
                          <a:ea typeface="Calibri" panose="020F0502020204030204" pitchFamily="34" charset="0"/>
                          <a:cs typeface="Calibri" panose="020F0502020204030204" pitchFamily="34" charset="0"/>
                        </a:rPr>
                        <a:t>4211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1184611521"/>
                  </a:ext>
                </a:extLst>
              </a:tr>
              <a:tr h="564698">
                <a:tc>
                  <a:txBody>
                    <a:bodyPr/>
                    <a:lstStyle/>
                    <a:p>
                      <a:pPr indent="356870" algn="ctr" eaLnBrk="0" hangingPunct="0">
                        <a:lnSpc>
                          <a:spcPct val="115000"/>
                        </a:lnSpc>
                        <a:spcBef>
                          <a:spcPts val="285"/>
                        </a:spcBef>
                        <a:spcAft>
                          <a:spcPts val="0"/>
                        </a:spcAft>
                        <a:tabLst>
                          <a:tab pos="68580" algn="l"/>
                        </a:tabLst>
                      </a:pPr>
                      <a:r>
                        <a:rPr lang="en-US" sz="28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2</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800">
                          <a:solidFill>
                            <a:schemeClr val="tx1"/>
                          </a:solidFill>
                          <a:effectLst/>
                          <a:latin typeface="Calibri" panose="020F0502020204030204" pitchFamily="34" charset="0"/>
                          <a:ea typeface="Calibri" panose="020F0502020204030204" pitchFamily="34" charset="0"/>
                          <a:cs typeface="Calibri" panose="020F0502020204030204" pitchFamily="34" charset="0"/>
                        </a:rPr>
                        <a:t>2848</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571297874"/>
                  </a:ext>
                </a:extLst>
              </a:tr>
              <a:tr h="564698">
                <a:tc>
                  <a:txBody>
                    <a:bodyPr/>
                    <a:lstStyle/>
                    <a:p>
                      <a:pPr indent="356235" algn="ctr" eaLnBrk="0" hangingPunct="0">
                        <a:lnSpc>
                          <a:spcPct val="115000"/>
                        </a:lnSpc>
                        <a:spcBef>
                          <a:spcPts val="285"/>
                        </a:spcBef>
                        <a:spcAft>
                          <a:spcPts val="0"/>
                        </a:spcAft>
                        <a:tabLst>
                          <a:tab pos="68580" algn="l"/>
                        </a:tabLst>
                      </a:pPr>
                      <a:r>
                        <a:rPr lang="en-US" sz="2800" b="1">
                          <a:solidFill>
                            <a:schemeClr val="tx1"/>
                          </a:solidFill>
                          <a:effectLst/>
                          <a:latin typeface="Calibri" panose="020F0502020204030204" pitchFamily="34" charset="0"/>
                          <a:ea typeface="Calibri" panose="020F0502020204030204" pitchFamily="34" charset="0"/>
                          <a:cs typeface="Calibri" panose="020F0502020204030204" pitchFamily="34" charset="0"/>
                        </a:rPr>
                        <a:t>Leadership Cycle 3</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tc>
                  <a:txBody>
                    <a:bodyPr/>
                    <a:lstStyle/>
                    <a:p>
                      <a:pPr algn="ctr" eaLnBrk="0" hangingPunct="0">
                        <a:lnSpc>
                          <a:spcPct val="115000"/>
                        </a:lnSpc>
                        <a:spcBef>
                          <a:spcPts val="15"/>
                        </a:spcBef>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2873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1436214317"/>
                  </a:ext>
                </a:extLst>
              </a:tr>
            </a:tbl>
          </a:graphicData>
        </a:graphic>
      </p:graphicFrame>
      <p:sp>
        <p:nvSpPr>
          <p:cNvPr id="4" name="TextBox 3">
            <a:extLst>
              <a:ext uri="{FF2B5EF4-FFF2-40B4-BE49-F238E27FC236}">
                <a16:creationId xmlns:a16="http://schemas.microsoft.com/office/drawing/2014/main" id="{7C89E83E-54EA-F041-8D9A-900764D6F747}"/>
              </a:ext>
            </a:extLst>
          </p:cNvPr>
          <p:cNvSpPr txBox="1"/>
          <p:nvPr/>
        </p:nvSpPr>
        <p:spPr>
          <a:xfrm>
            <a:off x="657224" y="5837596"/>
            <a:ext cx="5379871" cy="461665"/>
          </a:xfrm>
          <a:prstGeom prst="rect">
            <a:avLst/>
          </a:prstGeom>
          <a:noFill/>
        </p:spPr>
        <p:txBody>
          <a:bodyPr wrap="none" rtlCol="0">
            <a:spAutoFit/>
          </a:bodyPr>
          <a:lstStyle/>
          <a:p>
            <a:r>
              <a:rPr lang="en-US" sz="2400" dirty="0"/>
              <a:t>Table 32 is located in Appendix #, page 32</a:t>
            </a:r>
          </a:p>
        </p:txBody>
      </p:sp>
      <p:sp>
        <p:nvSpPr>
          <p:cNvPr id="3" name="Rectangle 2">
            <a:extLst>
              <a:ext uri="{FF2B5EF4-FFF2-40B4-BE49-F238E27FC236}">
                <a16:creationId xmlns:a16="http://schemas.microsoft.com/office/drawing/2014/main" id="{E2F0036D-ECD6-1F41-9336-E6BCC7D98C65}"/>
              </a:ext>
            </a:extLst>
          </p:cNvPr>
          <p:cNvSpPr/>
          <p:nvPr/>
        </p:nvSpPr>
        <p:spPr>
          <a:xfrm>
            <a:off x="11507756" y="6299261"/>
            <a:ext cx="301686" cy="369332"/>
          </a:xfrm>
          <a:prstGeom prst="rect">
            <a:avLst/>
          </a:prstGeom>
        </p:spPr>
        <p:txBody>
          <a:bodyPr wrap="none">
            <a:spAutoFit/>
          </a:bodyPr>
          <a:lstStyle/>
          <a:p>
            <a:r>
              <a:rPr lang="en-US" dirty="0">
                <a:solidFill>
                  <a:schemeClr val="bg1"/>
                </a:solidFill>
              </a:rPr>
              <a:t>8</a:t>
            </a:r>
          </a:p>
        </p:txBody>
      </p:sp>
    </p:spTree>
    <p:extLst>
      <p:ext uri="{BB962C8B-B14F-4D97-AF65-F5344CB8AC3E}">
        <p14:creationId xmlns:p14="http://schemas.microsoft.com/office/powerpoint/2010/main" val="309321733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E58D-C5DB-8744-9148-7E209A8F081D}"/>
              </a:ext>
            </a:extLst>
          </p:cNvPr>
          <p:cNvSpPr>
            <a:spLocks noGrp="1"/>
          </p:cNvSpPr>
          <p:nvPr>
            <p:ph type="title"/>
          </p:nvPr>
        </p:nvSpPr>
        <p:spPr/>
        <p:txBody>
          <a:bodyPr/>
          <a:lstStyle/>
          <a:p>
            <a:pPr algn="ctr"/>
            <a:r>
              <a:rPr lang="en-US" b="1" dirty="0" err="1"/>
              <a:t>CalAPA</a:t>
            </a:r>
            <a:r>
              <a:rPr lang="en-US" b="1" dirty="0"/>
              <a:t> Assessors</a:t>
            </a:r>
          </a:p>
        </p:txBody>
      </p:sp>
      <p:sp>
        <p:nvSpPr>
          <p:cNvPr id="3" name="Content Placeholder 2">
            <a:extLst>
              <a:ext uri="{FF2B5EF4-FFF2-40B4-BE49-F238E27FC236}">
                <a16:creationId xmlns:a16="http://schemas.microsoft.com/office/drawing/2014/main" id="{5705495C-7059-674E-873E-859E8ED0E1FD}"/>
              </a:ext>
            </a:extLst>
          </p:cNvPr>
          <p:cNvSpPr>
            <a:spLocks noGrp="1"/>
          </p:cNvSpPr>
          <p:nvPr>
            <p:ph idx="1"/>
          </p:nvPr>
        </p:nvSpPr>
        <p:spPr>
          <a:xfrm>
            <a:off x="279400" y="1427162"/>
            <a:ext cx="11404600" cy="4038029"/>
          </a:xfrm>
        </p:spPr>
        <p:txBody>
          <a:bodyPr/>
          <a:lstStyle/>
          <a:p>
            <a:r>
              <a:rPr lang="en-US" dirty="0"/>
              <a:t>Must meet eligibility criteria for assessors </a:t>
            </a:r>
          </a:p>
          <a:p>
            <a:r>
              <a:rPr lang="en-US" dirty="0"/>
              <a:t>Attend a two-day training, including the accurate assessment of a candidate submission which verifies their calibration within the system parameters</a:t>
            </a:r>
          </a:p>
          <a:p>
            <a:r>
              <a:rPr lang="en-US" dirty="0"/>
              <a:t>Are employed on a year-to-year basis by Evaluation Systems</a:t>
            </a:r>
          </a:p>
          <a:p>
            <a:r>
              <a:rPr lang="en-US" dirty="0"/>
              <a:t>Attend annual refresher training sessions on program updates</a:t>
            </a:r>
          </a:p>
          <a:p>
            <a:r>
              <a:rPr lang="en-US" dirty="0"/>
              <a:t>Attend monthly validation training sessions to maintain calibration</a:t>
            </a:r>
          </a:p>
          <a:p>
            <a:endParaRPr lang="en-US" dirty="0"/>
          </a:p>
        </p:txBody>
      </p:sp>
      <p:sp>
        <p:nvSpPr>
          <p:cNvPr id="4" name="Rectangle 3">
            <a:extLst>
              <a:ext uri="{FF2B5EF4-FFF2-40B4-BE49-F238E27FC236}">
                <a16:creationId xmlns:a16="http://schemas.microsoft.com/office/drawing/2014/main" id="{BEB37CCC-7E00-504B-8328-3E7B7F5EC0A4}"/>
              </a:ext>
            </a:extLst>
          </p:cNvPr>
          <p:cNvSpPr/>
          <p:nvPr/>
        </p:nvSpPr>
        <p:spPr>
          <a:xfrm>
            <a:off x="11533157" y="6320043"/>
            <a:ext cx="301686" cy="369332"/>
          </a:xfrm>
          <a:prstGeom prst="rect">
            <a:avLst/>
          </a:prstGeom>
        </p:spPr>
        <p:txBody>
          <a:bodyPr wrap="none">
            <a:spAutoFit/>
          </a:bodyPr>
          <a:lstStyle/>
          <a:p>
            <a:r>
              <a:rPr lang="en-US" dirty="0">
                <a:solidFill>
                  <a:schemeClr val="bg1"/>
                </a:solidFill>
              </a:rPr>
              <a:t>9</a:t>
            </a:r>
          </a:p>
        </p:txBody>
      </p:sp>
    </p:spTree>
    <p:extLst>
      <p:ext uri="{BB962C8B-B14F-4D97-AF65-F5344CB8AC3E}">
        <p14:creationId xmlns:p14="http://schemas.microsoft.com/office/powerpoint/2010/main" val="395020999"/>
      </p:ext>
    </p:extLst>
  </p:cSld>
  <p:clrMapOvr>
    <a:masterClrMapping/>
  </p:clrMapOvr>
  <p:transition>
    <p:fade/>
  </p:transition>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617BC262157747938E17868A3CDBAD" ma:contentTypeVersion="14" ma:contentTypeDescription="Create a new document." ma:contentTypeScope="" ma:versionID="0931bdcbff5fc035b9c61825e6fefe41">
  <xsd:schema xmlns:xsd="http://www.w3.org/2001/XMLSchema" xmlns:xs="http://www.w3.org/2001/XMLSchema" xmlns:p="http://schemas.microsoft.com/office/2006/metadata/properties" xmlns:ns2="578bbcf2-522a-4cc8-bbf0-991319812d5c" xmlns:ns3="50100aeb-1716-4f9b-8c19-4b31a6cfadcb" targetNamespace="http://schemas.microsoft.com/office/2006/metadata/properties" ma:root="true" ma:fieldsID="5e910fe4f29b663cc61b71656c86b9d0" ns2:_="" ns3:_="">
    <xsd:import namespace="578bbcf2-522a-4cc8-bbf0-991319812d5c"/>
    <xsd:import namespace="50100aeb-1716-4f9b-8c19-4b31a6cfadc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8bbcf2-522a-4cc8-bbf0-991319812d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0184ffdf-fc1b-4c9a-9cb0-b65f1b3232d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100aeb-1716-4f9b-8c19-4b31a6cfadc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8bf1be47-33db-42e2-a680-12d85a00ca9e}" ma:internalName="TaxCatchAll" ma:showField="CatchAllData" ma:web="50100aeb-1716-4f9b-8c19-4b31a6cfad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0100aeb-1716-4f9b-8c19-4b31a6cfadcb">
      <UserInfo>
        <DisplayName/>
        <AccountId xsi:nil="true"/>
        <AccountType/>
      </UserInfo>
    </SharedWithUsers>
    <lcf76f155ced4ddcb4097134ff3c332f xmlns="578bbcf2-522a-4cc8-bbf0-991319812d5c">
      <Terms xmlns="http://schemas.microsoft.com/office/infopath/2007/PartnerControls"/>
    </lcf76f155ced4ddcb4097134ff3c332f>
    <TaxCatchAll xmlns="50100aeb-1716-4f9b-8c19-4b31a6cfadcb" xsi:nil="true"/>
  </documentManagement>
</p:properties>
</file>

<file path=customXml/itemProps1.xml><?xml version="1.0" encoding="utf-8"?>
<ds:datastoreItem xmlns:ds="http://schemas.openxmlformats.org/officeDocument/2006/customXml" ds:itemID="{B757E3C7-560B-4AEB-8BA1-3FF554D7F8F4}"/>
</file>

<file path=customXml/itemProps2.xml><?xml version="1.0" encoding="utf-8"?>
<ds:datastoreItem xmlns:ds="http://schemas.openxmlformats.org/officeDocument/2006/customXml" ds:itemID="{4EFC6BE8-98E6-4613-AE17-0212705B4342}"/>
</file>

<file path=customXml/itemProps3.xml><?xml version="1.0" encoding="utf-8"?>
<ds:datastoreItem xmlns:ds="http://schemas.openxmlformats.org/officeDocument/2006/customXml" ds:itemID="{A1F464A3-5209-48B4-A186-ABC4832C83C8}"/>
</file>

<file path=docProps/app.xml><?xml version="1.0" encoding="utf-8"?>
<Properties xmlns="http://schemas.openxmlformats.org/officeDocument/2006/extended-properties" xmlns:vt="http://schemas.openxmlformats.org/officeDocument/2006/docPropsVTypes">
  <Template>Title of Presentation</Template>
  <TotalTime>0</TotalTime>
  <Words>1676</Words>
  <Application>Microsoft Office PowerPoint</Application>
  <PresentationFormat>Widescreen</PresentationFormat>
  <Paragraphs>260</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Courier New</vt:lpstr>
      <vt:lpstr>Verdana</vt:lpstr>
      <vt:lpstr>Wingdings</vt:lpstr>
      <vt:lpstr>7-00134_MS_Qwest_template_Segoe</vt:lpstr>
      <vt:lpstr>White with Courier font for code slides</vt:lpstr>
      <vt:lpstr> Agenda Item : 2D Revisiting CalAPA Standard Setting Study Findings and Passing Score Recommendations   </vt:lpstr>
      <vt:lpstr>Executive Summary </vt:lpstr>
      <vt:lpstr>Section 1:  CalAPA Development and First Years of Implementation </vt:lpstr>
      <vt:lpstr>Timeline of CalAPA Implementation</vt:lpstr>
      <vt:lpstr>CalAPA  Leadership Cycles and Recursive Steps</vt:lpstr>
      <vt:lpstr>Essential Questions</vt:lpstr>
      <vt:lpstr>Analytic Rubric Assessment</vt:lpstr>
      <vt:lpstr>Table 32: CalAPA Candidate Submissions  Fall 2019 through April 2022 </vt:lpstr>
      <vt:lpstr>CalAPA Assessors</vt:lpstr>
      <vt:lpstr>Component 2</vt:lpstr>
      <vt:lpstr>Standard Setting Process</vt:lpstr>
      <vt:lpstr>Contextual Statement and Guiding Question</vt:lpstr>
      <vt:lpstr>Table 1: Cycle Rubric Scores for CalAPA</vt:lpstr>
      <vt:lpstr>Table 2:  Initial Passing Score Recommendations</vt:lpstr>
      <vt:lpstr>Appendix D:  CalAPA Impact Data by various subgroups</vt:lpstr>
      <vt:lpstr>Table 6: Final Passing Score Recommendations (Panel Median)</vt:lpstr>
      <vt:lpstr>Component 3 Table 10:  Candidate/Program Support</vt:lpstr>
      <vt:lpstr>CTC Staff Recommendations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2023-02-07T17:35:15Z</dcterms:created>
  <dcterms:modified xsi:type="dcterms:W3CDTF">2023-02-07T17:43:07Z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1203500</vt:r8>
  </property>
  <property fmtid="{D5CDD505-2E9C-101B-9397-08002B2CF9AE}" pid="3" name="MediaServiceImageTags">
    <vt:lpwstr/>
  </property>
  <property fmtid="{D5CDD505-2E9C-101B-9397-08002B2CF9AE}" pid="4" name="ContentTypeId">
    <vt:lpwstr>0x01010087617BC262157747938E17868A3CDBAD</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