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9"/>
  </p:notesMasterIdLst>
  <p:sldIdLst>
    <p:sldId id="263" r:id="rId2"/>
    <p:sldId id="258" r:id="rId3"/>
    <p:sldId id="257" r:id="rId4"/>
    <p:sldId id="261" r:id="rId5"/>
    <p:sldId id="262" r:id="rId6"/>
    <p:sldId id="264" r:id="rId7"/>
    <p:sldId id="272" r:id="rId8"/>
    <p:sldId id="273" r:id="rId9"/>
    <p:sldId id="265" r:id="rId10"/>
    <p:sldId id="266" r:id="rId11"/>
    <p:sldId id="268" r:id="rId12"/>
    <p:sldId id="267" r:id="rId13"/>
    <p:sldId id="269" r:id="rId14"/>
    <p:sldId id="270" r:id="rId15"/>
    <p:sldId id="274" r:id="rId16"/>
    <p:sldId id="275" r:id="rId17"/>
    <p:sldId id="27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D03CB-D90C-49D2-A519-5F62B0864F36}" v="20" dt="2023-02-06T20:14:56.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B067BE-94E8-426B-9D5A-47D900E9D52C}" type="datetimeFigureOut">
              <a:t>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8B217A-4ED0-4F70-A70B-B36F778FF08A}" type="slidenum">
              <a:t>‹#›</a:t>
            </a:fld>
            <a:endParaRPr lang="en-US"/>
          </a:p>
        </p:txBody>
      </p:sp>
    </p:spTree>
    <p:extLst>
      <p:ext uri="{BB962C8B-B14F-4D97-AF65-F5344CB8AC3E}">
        <p14:creationId xmlns:p14="http://schemas.microsoft.com/office/powerpoint/2010/main" val="88231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1</a:t>
            </a:fld>
            <a:endParaRPr lang="en-US"/>
          </a:p>
        </p:txBody>
      </p:sp>
    </p:spTree>
    <p:extLst>
      <p:ext uri="{BB962C8B-B14F-4D97-AF65-F5344CB8AC3E}">
        <p14:creationId xmlns:p14="http://schemas.microsoft.com/office/powerpoint/2010/main" val="341952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10</a:t>
            </a:fld>
            <a:endParaRPr lang="en-US"/>
          </a:p>
        </p:txBody>
      </p:sp>
    </p:spTree>
    <p:extLst>
      <p:ext uri="{BB962C8B-B14F-4D97-AF65-F5344CB8AC3E}">
        <p14:creationId xmlns:p14="http://schemas.microsoft.com/office/powerpoint/2010/main" val="197865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11</a:t>
            </a:fld>
            <a:endParaRPr lang="en-US"/>
          </a:p>
        </p:txBody>
      </p:sp>
    </p:spTree>
    <p:extLst>
      <p:ext uri="{BB962C8B-B14F-4D97-AF65-F5344CB8AC3E}">
        <p14:creationId xmlns:p14="http://schemas.microsoft.com/office/powerpoint/2010/main" val="16769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12</a:t>
            </a:fld>
            <a:endParaRPr lang="en-US"/>
          </a:p>
        </p:txBody>
      </p:sp>
    </p:spTree>
    <p:extLst>
      <p:ext uri="{BB962C8B-B14F-4D97-AF65-F5344CB8AC3E}">
        <p14:creationId xmlns:p14="http://schemas.microsoft.com/office/powerpoint/2010/main" val="326003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13</a:t>
            </a:fld>
            <a:endParaRPr lang="en-US"/>
          </a:p>
        </p:txBody>
      </p:sp>
    </p:spTree>
    <p:extLst>
      <p:ext uri="{BB962C8B-B14F-4D97-AF65-F5344CB8AC3E}">
        <p14:creationId xmlns:p14="http://schemas.microsoft.com/office/powerpoint/2010/main" val="252035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14</a:t>
            </a:fld>
            <a:endParaRPr lang="en-US"/>
          </a:p>
        </p:txBody>
      </p:sp>
    </p:spTree>
    <p:extLst>
      <p:ext uri="{BB962C8B-B14F-4D97-AF65-F5344CB8AC3E}">
        <p14:creationId xmlns:p14="http://schemas.microsoft.com/office/powerpoint/2010/main" val="1809360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17</a:t>
            </a:fld>
            <a:endParaRPr lang="en-US"/>
          </a:p>
        </p:txBody>
      </p:sp>
    </p:spTree>
    <p:extLst>
      <p:ext uri="{BB962C8B-B14F-4D97-AF65-F5344CB8AC3E}">
        <p14:creationId xmlns:p14="http://schemas.microsoft.com/office/powerpoint/2010/main" val="421176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2</a:t>
            </a:fld>
            <a:endParaRPr lang="en-US"/>
          </a:p>
        </p:txBody>
      </p:sp>
    </p:spTree>
    <p:extLst>
      <p:ext uri="{BB962C8B-B14F-4D97-AF65-F5344CB8AC3E}">
        <p14:creationId xmlns:p14="http://schemas.microsoft.com/office/powerpoint/2010/main" val="128813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3</a:t>
            </a:fld>
            <a:endParaRPr lang="en-US"/>
          </a:p>
        </p:txBody>
      </p:sp>
    </p:spTree>
    <p:extLst>
      <p:ext uri="{BB962C8B-B14F-4D97-AF65-F5344CB8AC3E}">
        <p14:creationId xmlns:p14="http://schemas.microsoft.com/office/powerpoint/2010/main" val="357530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4</a:t>
            </a:fld>
            <a:endParaRPr lang="en-US"/>
          </a:p>
        </p:txBody>
      </p:sp>
    </p:spTree>
    <p:extLst>
      <p:ext uri="{BB962C8B-B14F-4D97-AF65-F5344CB8AC3E}">
        <p14:creationId xmlns:p14="http://schemas.microsoft.com/office/powerpoint/2010/main" val="268607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5</a:t>
            </a:fld>
            <a:endParaRPr lang="en-US"/>
          </a:p>
        </p:txBody>
      </p:sp>
    </p:spTree>
    <p:extLst>
      <p:ext uri="{BB962C8B-B14F-4D97-AF65-F5344CB8AC3E}">
        <p14:creationId xmlns:p14="http://schemas.microsoft.com/office/powerpoint/2010/main" val="238061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p:txBody>
      </p:sp>
      <p:sp>
        <p:nvSpPr>
          <p:cNvPr id="4" name="Slide Number Placeholder 3"/>
          <p:cNvSpPr>
            <a:spLocks noGrp="1"/>
          </p:cNvSpPr>
          <p:nvPr>
            <p:ph type="sldNum" sz="quarter" idx="5"/>
          </p:nvPr>
        </p:nvSpPr>
        <p:spPr/>
        <p:txBody>
          <a:bodyPr/>
          <a:lstStyle/>
          <a:p>
            <a:fld id="{3CF5128D-62D6-47DE-A237-AAF281E5FD51}" type="slidenum">
              <a:rPr lang="en-US" smtClean="0"/>
              <a:t>6</a:t>
            </a:fld>
            <a:endParaRPr lang="en-US"/>
          </a:p>
        </p:txBody>
      </p:sp>
    </p:spTree>
    <p:extLst>
      <p:ext uri="{BB962C8B-B14F-4D97-AF65-F5344CB8AC3E}">
        <p14:creationId xmlns:p14="http://schemas.microsoft.com/office/powerpoint/2010/main" val="194990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7</a:t>
            </a:fld>
            <a:endParaRPr lang="en-US"/>
          </a:p>
        </p:txBody>
      </p:sp>
    </p:spTree>
    <p:extLst>
      <p:ext uri="{BB962C8B-B14F-4D97-AF65-F5344CB8AC3E}">
        <p14:creationId xmlns:p14="http://schemas.microsoft.com/office/powerpoint/2010/main" val="2635734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8</a:t>
            </a:fld>
            <a:endParaRPr lang="en-US"/>
          </a:p>
        </p:txBody>
      </p:sp>
    </p:spTree>
    <p:extLst>
      <p:ext uri="{BB962C8B-B14F-4D97-AF65-F5344CB8AC3E}">
        <p14:creationId xmlns:p14="http://schemas.microsoft.com/office/powerpoint/2010/main" val="3608707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B217A-4ED0-4F70-A70B-B36F778FF08A}" type="slidenum">
              <a:rPr lang="en-US"/>
              <a:t>9</a:t>
            </a:fld>
            <a:endParaRPr lang="en-US"/>
          </a:p>
        </p:txBody>
      </p:sp>
    </p:spTree>
    <p:extLst>
      <p:ext uri="{BB962C8B-B14F-4D97-AF65-F5344CB8AC3E}">
        <p14:creationId xmlns:p14="http://schemas.microsoft.com/office/powerpoint/2010/main" val="273252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67AA60C-0677-48C3-B06E-74446A375BD3}"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09758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248F9A-7BE9-442C-8FAA-11FDD53E37E1}"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1650885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231492-8ED7-4C39-903B-1980D1C30D92}"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20342687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Opener">
    <p:spTree>
      <p:nvGrpSpPr>
        <p:cNvPr id="1" name=""/>
        <p:cNvGrpSpPr/>
        <p:nvPr/>
      </p:nvGrpSpPr>
      <p:grpSpPr>
        <a:xfrm>
          <a:off x="0" y="0"/>
          <a:ext cx="0" cy="0"/>
          <a:chOff x="0" y="0"/>
          <a:chExt cx="0" cy="0"/>
        </a:xfrm>
      </p:grpSpPr>
      <p:cxnSp>
        <p:nvCxnSpPr>
          <p:cNvPr id="5" name="Straight Connector 4"/>
          <p:cNvCxnSpPr/>
          <p:nvPr userDrawn="1"/>
        </p:nvCxnSpPr>
        <p:spPr>
          <a:xfrm>
            <a:off x="0" y="4170795"/>
            <a:ext cx="12192000" cy="0"/>
          </a:xfrm>
          <a:prstGeom prst="line">
            <a:avLst/>
          </a:prstGeom>
          <a:ln w="50800" cmpd="sng">
            <a:solidFill>
              <a:srgbClr val="4F768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224490" y="6192408"/>
            <a:ext cx="628073" cy="365125"/>
          </a:xfrm>
          <a:prstGeom prst="rect">
            <a:avLst/>
          </a:prstGeom>
        </p:spPr>
        <p:txBody>
          <a:bodyPr vert="horz" lIns="91440" tIns="45720" rIns="91440" bIns="45720" rtlCol="0" anchor="ctr"/>
          <a:lstStyle>
            <a:lvl1pPr algn="r">
              <a:defRPr sz="1200">
                <a:solidFill>
                  <a:srgbClr val="4F7681"/>
                </a:solidFill>
              </a:defRPr>
            </a:lvl1pPr>
          </a:lstStyle>
          <a:p>
            <a:fld id="{3A51E27E-02B7-431C-94F3-7BAF2238D496}" type="slidenum">
              <a:rPr lang="en-US" smtClean="0"/>
              <a:pPr/>
              <a:t>‹#›</a:t>
            </a:fld>
            <a:endParaRPr lang="en-US"/>
          </a:p>
        </p:txBody>
      </p:sp>
      <p:sp>
        <p:nvSpPr>
          <p:cNvPr id="7" name="Title Placeholder 13"/>
          <p:cNvSpPr>
            <a:spLocks noGrp="1"/>
          </p:cNvSpPr>
          <p:nvPr>
            <p:ph type="title"/>
          </p:nvPr>
        </p:nvSpPr>
        <p:spPr>
          <a:xfrm>
            <a:off x="314633" y="4347853"/>
            <a:ext cx="11537930" cy="1325563"/>
          </a:xfrm>
          <a:prstGeom prst="rect">
            <a:avLst/>
          </a:prstGeom>
        </p:spPr>
        <p:txBody>
          <a:bodyPr vert="horz" lIns="91440" tIns="45720" rIns="91440" bIns="45720" rtlCol="0" anchor="ctr">
            <a:normAutofit/>
          </a:bodyPr>
          <a:lstStyle/>
          <a:p>
            <a:r>
              <a:rPr lang="en-US"/>
              <a:t>Click to edit Master title style</a:t>
            </a:r>
          </a:p>
        </p:txBody>
      </p:sp>
      <p:sp>
        <p:nvSpPr>
          <p:cNvPr id="8" name="Picture Placeholder 7"/>
          <p:cNvSpPr>
            <a:spLocks noGrp="1"/>
          </p:cNvSpPr>
          <p:nvPr>
            <p:ph type="pic" sz="quarter" idx="12"/>
          </p:nvPr>
        </p:nvSpPr>
        <p:spPr>
          <a:xfrm>
            <a:off x="1248697" y="324465"/>
            <a:ext cx="9975793" cy="3588773"/>
          </a:xfrm>
          <a:prstGeom prst="rect">
            <a:avLst/>
          </a:prstGeom>
        </p:spPr>
        <p:txBody>
          <a:bodyPr/>
          <a:lstStyle>
            <a:lvl1pPr marL="0" indent="0" algn="ctr">
              <a:buNone/>
              <a:defRPr/>
            </a:lvl1pPr>
          </a:lstStyle>
          <a:p>
            <a:endParaRPr lang="en-US"/>
          </a:p>
        </p:txBody>
      </p:sp>
    </p:spTree>
    <p:extLst>
      <p:ext uri="{BB962C8B-B14F-4D97-AF65-F5344CB8AC3E}">
        <p14:creationId xmlns:p14="http://schemas.microsoft.com/office/powerpoint/2010/main" val="278178905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1A76E6-FD7B-4114-B09D-43BBC7AD841C}"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1068189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0B51CC-40C3-494F-8F28-081C236BAA44}" type="datetime1">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74CD-934D-404A-ACFA-C89B8DACAF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9972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97033A-0B4E-40D9-96D2-063DC23041AE}" type="datetime1">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4586099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55CB32-742E-4149-803A-2917062170C1}" type="datetime1">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5258573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554CB-A83C-48E4-A815-1CCD1C83775F}" type="datetime1">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30135273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988558-BEDF-417A-AEE5-C9B4D39409F0}" type="datetime1">
              <a:rPr lang="en-US" smtClean="0"/>
              <a:t>2/6/2023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26538690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ECD635F-FC3C-431B-A621-361C4F4F1306}" type="datetime1">
              <a:rPr lang="en-US" smtClean="0"/>
              <a:t>2/6/2023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F074CD-934D-404A-ACFA-C89B8DACAFC4}" type="slidenum">
              <a:rPr lang="en-US" smtClean="0"/>
              <a:t>‹#›</a:t>
            </a:fld>
            <a:endParaRPr lang="en-US"/>
          </a:p>
        </p:txBody>
      </p:sp>
    </p:spTree>
    <p:extLst>
      <p:ext uri="{BB962C8B-B14F-4D97-AF65-F5344CB8AC3E}">
        <p14:creationId xmlns:p14="http://schemas.microsoft.com/office/powerpoint/2010/main" val="10256183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D983C8-9551-40AD-BB94-7F8386C735E7}" type="datetime1">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74CD-934D-404A-ACFA-C89B8DACAFC4}" type="slidenum">
              <a:rPr lang="en-US" smtClean="0"/>
              <a:t>‹#›</a:t>
            </a:fld>
            <a:endParaRPr lang="en-US"/>
          </a:p>
        </p:txBody>
      </p:sp>
    </p:spTree>
    <p:extLst>
      <p:ext uri="{BB962C8B-B14F-4D97-AF65-F5344CB8AC3E}">
        <p14:creationId xmlns:p14="http://schemas.microsoft.com/office/powerpoint/2010/main" val="134954066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F171C90-0E31-4AFB-9673-F38E069DAA8D}" type="datetime1">
              <a:rPr lang="en-US" smtClean="0"/>
              <a:t>2/6/2023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F074CD-934D-404A-ACFA-C89B8DACAF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881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77B2-8C6D-9DF0-5FB9-C97C1151C048}"/>
              </a:ext>
            </a:extLst>
          </p:cNvPr>
          <p:cNvSpPr>
            <a:spLocks noGrp="1"/>
          </p:cNvSpPr>
          <p:nvPr>
            <p:ph type="ctrTitle"/>
          </p:nvPr>
        </p:nvSpPr>
        <p:spPr/>
        <p:txBody>
          <a:bodyPr>
            <a:normAutofit/>
          </a:bodyPr>
          <a:lstStyle/>
          <a:p>
            <a:pPr algn="ctr"/>
            <a:r>
              <a:rPr lang="en-US" sz="4800">
                <a:latin typeface="Calibri"/>
                <a:cs typeface="Calibri"/>
              </a:rPr>
              <a:t>Update on the Development of Draft Literacy Program Standards and Teaching Performance Expectations (TPEs) Pursuant to Senate Bill 488 </a:t>
            </a:r>
            <a:endParaRPr lang="en-US" sz="4800">
              <a:ea typeface="+mj-lt"/>
              <a:cs typeface="+mj-lt"/>
            </a:endParaRPr>
          </a:p>
        </p:txBody>
      </p:sp>
      <p:sp>
        <p:nvSpPr>
          <p:cNvPr id="4" name="Slide Number Placeholder 3">
            <a:extLst>
              <a:ext uri="{FF2B5EF4-FFF2-40B4-BE49-F238E27FC236}">
                <a16:creationId xmlns:a16="http://schemas.microsoft.com/office/drawing/2014/main" id="{7FF5A9C3-A4C1-78CD-6FC8-2FC6AF26A617}"/>
              </a:ext>
            </a:extLst>
          </p:cNvPr>
          <p:cNvSpPr>
            <a:spLocks noGrp="1"/>
          </p:cNvSpPr>
          <p:nvPr>
            <p:ph type="sldNum" sz="quarter" idx="12"/>
          </p:nvPr>
        </p:nvSpPr>
        <p:spPr/>
        <p:txBody>
          <a:bodyPr/>
          <a:lstStyle/>
          <a:p>
            <a:fld id="{8CF074CD-934D-404A-ACFA-C89B8DACAFC4}" type="slidenum">
              <a:rPr lang="en-US" smtClean="0"/>
              <a:t>1</a:t>
            </a:fld>
            <a:endParaRPr lang="en-US"/>
          </a:p>
        </p:txBody>
      </p:sp>
    </p:spTree>
    <p:extLst>
      <p:ext uri="{BB962C8B-B14F-4D97-AF65-F5344CB8AC3E}">
        <p14:creationId xmlns:p14="http://schemas.microsoft.com/office/powerpoint/2010/main" val="226070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F8E8-730B-6770-8AED-987E6686F342}"/>
              </a:ext>
            </a:extLst>
          </p:cNvPr>
          <p:cNvSpPr>
            <a:spLocks noGrp="1"/>
          </p:cNvSpPr>
          <p:nvPr>
            <p:ph type="title"/>
          </p:nvPr>
        </p:nvSpPr>
        <p:spPr/>
        <p:txBody>
          <a:bodyPr/>
          <a:lstStyle/>
          <a:p>
            <a:r>
              <a:rPr lang="en-US" b="1">
                <a:cs typeface="Calibri Light"/>
              </a:rPr>
              <a:t>Field Review Surveys</a:t>
            </a:r>
          </a:p>
        </p:txBody>
      </p:sp>
      <p:sp>
        <p:nvSpPr>
          <p:cNvPr id="3" name="Content Placeholder 2">
            <a:extLst>
              <a:ext uri="{FF2B5EF4-FFF2-40B4-BE49-F238E27FC236}">
                <a16:creationId xmlns:a16="http://schemas.microsoft.com/office/drawing/2014/main" id="{D1837794-2613-2C6D-414D-0EE252E98508}"/>
              </a:ext>
            </a:extLst>
          </p:cNvPr>
          <p:cNvSpPr>
            <a:spLocks noGrp="1"/>
          </p:cNvSpPr>
          <p:nvPr>
            <p:ph idx="1"/>
          </p:nvPr>
        </p:nvSpPr>
        <p:spPr>
          <a:xfrm>
            <a:off x="1097280" y="1845734"/>
            <a:ext cx="10058400" cy="4392506"/>
          </a:xfrm>
        </p:spPr>
        <p:txBody>
          <a:bodyPr vert="horz" lIns="0" tIns="45720" rIns="0" bIns="45720" rtlCol="0" anchor="t">
            <a:normAutofit/>
          </a:bodyPr>
          <a:lstStyle/>
          <a:p>
            <a:pPr marL="182880" indent="-182880">
              <a:lnSpc>
                <a:spcPct val="100000"/>
              </a:lnSpc>
              <a:buFont typeface="Arial" panose="020F0502020204030204" pitchFamily="34" charset="0"/>
              <a:buChar char="•"/>
            </a:pPr>
            <a:r>
              <a:rPr lang="en-US" sz="2800">
                <a:ea typeface="+mn-lt"/>
                <a:cs typeface="+mn-lt"/>
              </a:rPr>
              <a:t>Three field review surveys were made available to the public beginning in July 2022 for constituents to provide feedback on the draft literacy program standard and TPEs for Multiple Subject/Single Subject (July 18, 2022), Education Specialist- MMSN and ESN (July 26, 2022), and the proposed PK-3 ECE Specialist (July 28, 2022).  </a:t>
            </a:r>
          </a:p>
          <a:p>
            <a:pPr marL="182880" indent="-182880">
              <a:lnSpc>
                <a:spcPct val="100000"/>
              </a:lnSpc>
              <a:buFont typeface="Arial" panose="020F0502020204030204" pitchFamily="34" charset="0"/>
              <a:buChar char="•"/>
            </a:pPr>
            <a:r>
              <a:rPr lang="en-US" sz="2800">
                <a:ea typeface="+mn-lt"/>
                <a:cs typeface="+mn-lt"/>
              </a:rPr>
              <a:t>These surveys will remain available to any interested individuals to complete through September 2, 2022. </a:t>
            </a:r>
          </a:p>
          <a:p>
            <a:pPr marL="182880" indent="-182880">
              <a:lnSpc>
                <a:spcPct val="100000"/>
              </a:lnSpc>
              <a:buFont typeface="Arial" panose="020F0502020204030204" pitchFamily="34" charset="0"/>
              <a:buChar char="•"/>
            </a:pPr>
            <a:r>
              <a:rPr lang="en-US" sz="2800">
                <a:ea typeface="+mn-lt"/>
                <a:cs typeface="+mn-lt"/>
              </a:rPr>
              <a:t>Input for Education Specialist for ECSE, DHH, and VI credentials is currently being collected via expert focus groups</a:t>
            </a:r>
          </a:p>
        </p:txBody>
      </p:sp>
      <p:sp>
        <p:nvSpPr>
          <p:cNvPr id="4" name="Slide Number Placeholder 3">
            <a:extLst>
              <a:ext uri="{FF2B5EF4-FFF2-40B4-BE49-F238E27FC236}">
                <a16:creationId xmlns:a16="http://schemas.microsoft.com/office/drawing/2014/main" id="{E7DBE003-8A1C-FCB2-498B-1070A6B39DDC}"/>
              </a:ext>
            </a:extLst>
          </p:cNvPr>
          <p:cNvSpPr>
            <a:spLocks noGrp="1"/>
          </p:cNvSpPr>
          <p:nvPr>
            <p:ph type="sldNum" sz="quarter" idx="12"/>
          </p:nvPr>
        </p:nvSpPr>
        <p:spPr/>
        <p:txBody>
          <a:bodyPr/>
          <a:lstStyle/>
          <a:p>
            <a:fld id="{8CF074CD-934D-404A-ACFA-C89B8DACAFC4}" type="slidenum">
              <a:rPr lang="en-US" smtClean="0"/>
              <a:t>10</a:t>
            </a:fld>
            <a:endParaRPr lang="en-US"/>
          </a:p>
        </p:txBody>
      </p:sp>
    </p:spTree>
    <p:extLst>
      <p:ext uri="{BB962C8B-B14F-4D97-AF65-F5344CB8AC3E}">
        <p14:creationId xmlns:p14="http://schemas.microsoft.com/office/powerpoint/2010/main" val="312187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F8E8-730B-6770-8AED-987E6686F342}"/>
              </a:ext>
            </a:extLst>
          </p:cNvPr>
          <p:cNvSpPr>
            <a:spLocks noGrp="1"/>
          </p:cNvSpPr>
          <p:nvPr>
            <p:ph type="title"/>
          </p:nvPr>
        </p:nvSpPr>
        <p:spPr/>
        <p:txBody>
          <a:bodyPr/>
          <a:lstStyle/>
          <a:p>
            <a:r>
              <a:rPr lang="en-US" b="1">
                <a:cs typeface="Calibri Light"/>
              </a:rPr>
              <a:t>Field Review Surveys</a:t>
            </a:r>
          </a:p>
        </p:txBody>
      </p:sp>
      <p:sp>
        <p:nvSpPr>
          <p:cNvPr id="3" name="Content Placeholder 2">
            <a:extLst>
              <a:ext uri="{FF2B5EF4-FFF2-40B4-BE49-F238E27FC236}">
                <a16:creationId xmlns:a16="http://schemas.microsoft.com/office/drawing/2014/main" id="{D1837794-2613-2C6D-414D-0EE252E98508}"/>
              </a:ext>
            </a:extLst>
          </p:cNvPr>
          <p:cNvSpPr>
            <a:spLocks noGrp="1"/>
          </p:cNvSpPr>
          <p:nvPr>
            <p:ph idx="1"/>
          </p:nvPr>
        </p:nvSpPr>
        <p:spPr/>
        <p:txBody>
          <a:bodyPr vert="horz" lIns="0" tIns="45720" rIns="0" bIns="45720" rtlCol="0" anchor="t">
            <a:normAutofit fontScale="92500"/>
          </a:bodyPr>
          <a:lstStyle/>
          <a:p>
            <a:pPr marL="182880" indent="-182880">
              <a:lnSpc>
                <a:spcPct val="100000"/>
              </a:lnSpc>
              <a:buFont typeface="Arial" panose="020F0502020204030204" pitchFamily="34" charset="0"/>
              <a:buChar char="•"/>
            </a:pPr>
            <a:r>
              <a:rPr lang="en-US" sz="2800">
                <a:cs typeface="Calibri"/>
              </a:rPr>
              <a:t>As of August 9, 2022, 91 respondents completed the survey for MS/SS, 16 respondents completed the survey for Education Specialist, and 25 respondents completed the survey for proposed PK-3 ECE Specialist.</a:t>
            </a:r>
          </a:p>
          <a:p>
            <a:pPr marL="182880" indent="-182880">
              <a:lnSpc>
                <a:spcPct val="100000"/>
              </a:lnSpc>
              <a:buFont typeface="Arial" panose="020F0502020204030204" pitchFamily="34" charset="0"/>
              <a:buChar char="•"/>
            </a:pPr>
            <a:r>
              <a:rPr lang="en-US" sz="2800">
                <a:cs typeface="Calibri"/>
              </a:rPr>
              <a:t>Respondents to the survey were asked to make their ratings for each question on a five-point Likert scale – Strongly Agree, Agree, Neither Agree nor Disagree, Disagree, Strongly Disagree.</a:t>
            </a:r>
          </a:p>
          <a:p>
            <a:pPr marL="182880" indent="-182880">
              <a:lnSpc>
                <a:spcPct val="100000"/>
              </a:lnSpc>
              <a:buFont typeface="Arial" panose="020F0502020204030204" pitchFamily="34" charset="0"/>
              <a:buChar char="•"/>
            </a:pPr>
            <a:r>
              <a:rPr lang="en-US" sz="2800">
                <a:cs typeface="Calibri"/>
              </a:rPr>
              <a:t>Results from the surveys for all three credential types are summarized in the agenda item on pages 2C-6 through 2C-14. Full results are available in Google documents linked throughout these pages.</a:t>
            </a:r>
          </a:p>
        </p:txBody>
      </p:sp>
      <p:sp>
        <p:nvSpPr>
          <p:cNvPr id="4" name="Slide Number Placeholder 3">
            <a:extLst>
              <a:ext uri="{FF2B5EF4-FFF2-40B4-BE49-F238E27FC236}">
                <a16:creationId xmlns:a16="http://schemas.microsoft.com/office/drawing/2014/main" id="{E7DBE003-8A1C-FCB2-498B-1070A6B39DDC}"/>
              </a:ext>
            </a:extLst>
          </p:cNvPr>
          <p:cNvSpPr>
            <a:spLocks noGrp="1"/>
          </p:cNvSpPr>
          <p:nvPr>
            <p:ph type="sldNum" sz="quarter" idx="12"/>
          </p:nvPr>
        </p:nvSpPr>
        <p:spPr/>
        <p:txBody>
          <a:bodyPr/>
          <a:lstStyle/>
          <a:p>
            <a:fld id="{8CF074CD-934D-404A-ACFA-C89B8DACAFC4}" type="slidenum">
              <a:rPr lang="en-US" smtClean="0"/>
              <a:t>11</a:t>
            </a:fld>
            <a:endParaRPr lang="en-US"/>
          </a:p>
        </p:txBody>
      </p:sp>
    </p:spTree>
    <p:extLst>
      <p:ext uri="{BB962C8B-B14F-4D97-AF65-F5344CB8AC3E}">
        <p14:creationId xmlns:p14="http://schemas.microsoft.com/office/powerpoint/2010/main" val="149457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D04C-A163-F2B9-459B-16690A2A3629}"/>
              </a:ext>
            </a:extLst>
          </p:cNvPr>
          <p:cNvSpPr>
            <a:spLocks noGrp="1"/>
          </p:cNvSpPr>
          <p:nvPr>
            <p:ph type="title"/>
          </p:nvPr>
        </p:nvSpPr>
        <p:spPr>
          <a:xfrm>
            <a:off x="1097280" y="296128"/>
            <a:ext cx="10058400" cy="1450757"/>
          </a:xfrm>
        </p:spPr>
        <p:txBody>
          <a:bodyPr/>
          <a:lstStyle/>
          <a:p>
            <a:r>
              <a:rPr lang="en-US" b="1">
                <a:cs typeface="Calibri Light"/>
              </a:rPr>
              <a:t>MS/SS Survey Results - Program Standard</a:t>
            </a:r>
          </a:p>
        </p:txBody>
      </p:sp>
      <p:sp>
        <p:nvSpPr>
          <p:cNvPr id="7" name="TextBox 6">
            <a:extLst>
              <a:ext uri="{FF2B5EF4-FFF2-40B4-BE49-F238E27FC236}">
                <a16:creationId xmlns:a16="http://schemas.microsoft.com/office/drawing/2014/main" id="{BD3B5010-E017-1C33-6A0C-0D89122B4C78}"/>
              </a:ext>
            </a:extLst>
          </p:cNvPr>
          <p:cNvSpPr txBox="1"/>
          <p:nvPr/>
        </p:nvSpPr>
        <p:spPr>
          <a:xfrm>
            <a:off x="1101304" y="1739300"/>
            <a:ext cx="81933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42424"/>
                </a:solidFill>
              </a:rPr>
              <a:t>Percent of MS/SS Respondents Who Strongly Agree or Agree as of August 9, 2022  </a:t>
            </a:r>
          </a:p>
        </p:txBody>
      </p:sp>
      <p:graphicFrame>
        <p:nvGraphicFramePr>
          <p:cNvPr id="6" name="Table 5">
            <a:extLst>
              <a:ext uri="{FF2B5EF4-FFF2-40B4-BE49-F238E27FC236}">
                <a16:creationId xmlns:a16="http://schemas.microsoft.com/office/drawing/2014/main" id="{EDCCE0E8-5493-ED0F-D2C4-4FA4732DA19C}"/>
              </a:ext>
            </a:extLst>
          </p:cNvPr>
          <p:cNvGraphicFramePr>
            <a:graphicFrameLocks noGrp="1"/>
          </p:cNvGraphicFramePr>
          <p:nvPr>
            <p:extLst>
              <p:ext uri="{D42A27DB-BD31-4B8C-83A1-F6EECF244321}">
                <p14:modId xmlns:p14="http://schemas.microsoft.com/office/powerpoint/2010/main" val="1328926005"/>
              </p:ext>
            </p:extLst>
          </p:nvPr>
        </p:nvGraphicFramePr>
        <p:xfrm>
          <a:off x="380999" y="2163535"/>
          <a:ext cx="11379088" cy="4010531"/>
        </p:xfrm>
        <a:graphic>
          <a:graphicData uri="http://schemas.openxmlformats.org/drawingml/2006/table">
            <a:tbl>
              <a:tblPr firstRow="1" firstCol="1" bandRow="1">
                <a:tableStyleId>{5C22544A-7EE6-4342-B048-85BDC9FD1C3A}</a:tableStyleId>
              </a:tblPr>
              <a:tblGrid>
                <a:gridCol w="4813525">
                  <a:extLst>
                    <a:ext uri="{9D8B030D-6E8A-4147-A177-3AD203B41FA5}">
                      <a16:colId xmlns:a16="http://schemas.microsoft.com/office/drawing/2014/main" val="4205211547"/>
                    </a:ext>
                  </a:extLst>
                </a:gridCol>
                <a:gridCol w="2188521">
                  <a:extLst>
                    <a:ext uri="{9D8B030D-6E8A-4147-A177-3AD203B41FA5}">
                      <a16:colId xmlns:a16="http://schemas.microsoft.com/office/drawing/2014/main" val="2871607909"/>
                    </a:ext>
                  </a:extLst>
                </a:gridCol>
                <a:gridCol w="2188521">
                  <a:extLst>
                    <a:ext uri="{9D8B030D-6E8A-4147-A177-3AD203B41FA5}">
                      <a16:colId xmlns:a16="http://schemas.microsoft.com/office/drawing/2014/main" val="1715057764"/>
                    </a:ext>
                  </a:extLst>
                </a:gridCol>
                <a:gridCol w="2188521">
                  <a:extLst>
                    <a:ext uri="{9D8B030D-6E8A-4147-A177-3AD203B41FA5}">
                      <a16:colId xmlns:a16="http://schemas.microsoft.com/office/drawing/2014/main" val="2846449522"/>
                    </a:ext>
                  </a:extLst>
                </a:gridCol>
              </a:tblGrid>
              <a:tr h="657157">
                <a:tc>
                  <a:txBody>
                    <a:bodyPr/>
                    <a:lstStyle/>
                    <a:p>
                      <a:pPr algn="ctr">
                        <a:spcAft>
                          <a:spcPts val="0"/>
                        </a:spcAft>
                      </a:pPr>
                      <a:r>
                        <a:rPr lang="en-US" sz="2000">
                          <a:effectLst/>
                        </a:rPr>
                        <a:t>MS/SS Program Standard</a:t>
                      </a:r>
                    </a:p>
                    <a:p>
                      <a:pPr algn="ctr">
                        <a:spcAft>
                          <a:spcPts val="0"/>
                        </a:spcAft>
                      </a:pPr>
                      <a:r>
                        <a:rPr lang="en-US" sz="2000">
                          <a:effectLst/>
                        </a:rPr>
                        <a:t>N=91</a:t>
                      </a:r>
                    </a:p>
                  </a:txBody>
                  <a:tcPr marL="68580" marR="68580" marT="0" marB="0" anchor="ctr"/>
                </a:tc>
                <a:tc>
                  <a:txBody>
                    <a:bodyPr/>
                    <a:lstStyle/>
                    <a:p>
                      <a:pPr algn="ctr">
                        <a:spcAft>
                          <a:spcPts val="0"/>
                        </a:spcAft>
                      </a:pPr>
                      <a:r>
                        <a:rPr lang="en-US" sz="2000">
                          <a:effectLst/>
                        </a:rPr>
                        <a:t>Clear</a:t>
                      </a:r>
                    </a:p>
                  </a:txBody>
                  <a:tcPr marL="68580" marR="68580" marT="0" marB="0" anchor="ctr"/>
                </a:tc>
                <a:tc>
                  <a:txBody>
                    <a:bodyPr/>
                    <a:lstStyle/>
                    <a:p>
                      <a:pPr algn="ctr">
                        <a:spcAft>
                          <a:spcPts val="0"/>
                        </a:spcAft>
                      </a:pPr>
                      <a:r>
                        <a:rPr lang="en-US" sz="2000">
                          <a:effectLst/>
                        </a:rPr>
                        <a:t>Appropriate for the Credential</a:t>
                      </a:r>
                    </a:p>
                  </a:txBody>
                  <a:tcPr marL="68580" marR="68580" marT="0" marB="0" anchor="ctr"/>
                </a:tc>
                <a:tc>
                  <a:txBody>
                    <a:bodyPr/>
                    <a:lstStyle/>
                    <a:p>
                      <a:pPr algn="ctr">
                        <a:spcAft>
                          <a:spcPts val="0"/>
                        </a:spcAft>
                      </a:pPr>
                      <a:r>
                        <a:rPr lang="en-US" sz="2000">
                          <a:effectLst/>
                        </a:rPr>
                        <a:t>No Additional Concepts Needed</a:t>
                      </a:r>
                    </a:p>
                  </a:txBody>
                  <a:tcPr marL="68580" marR="68580" marT="0" marB="0" anchor="ctr"/>
                </a:tc>
                <a:extLst>
                  <a:ext uri="{0D108BD9-81ED-4DB2-BD59-A6C34878D82A}">
                    <a16:rowId xmlns:a16="http://schemas.microsoft.com/office/drawing/2014/main" val="1313163149"/>
                  </a:ext>
                </a:extLst>
              </a:tr>
              <a:tr h="304852">
                <a:tc>
                  <a:txBody>
                    <a:bodyPr/>
                    <a:lstStyle/>
                    <a:p>
                      <a:pPr>
                        <a:spcAft>
                          <a:spcPts val="0"/>
                        </a:spcAft>
                      </a:pPr>
                      <a:r>
                        <a:rPr lang="en-US" sz="2000" b="1">
                          <a:effectLst/>
                        </a:rPr>
                        <a:t>Introduction/Overarching Concepts</a:t>
                      </a:r>
                    </a:p>
                  </a:txBody>
                  <a:tcPr marL="68580" marR="68580" marT="0" marB="0"/>
                </a:tc>
                <a:tc>
                  <a:txBody>
                    <a:bodyPr/>
                    <a:lstStyle/>
                    <a:p>
                      <a:pPr algn="ctr">
                        <a:spcAft>
                          <a:spcPts val="0"/>
                        </a:spcAft>
                      </a:pPr>
                      <a:r>
                        <a:rPr lang="en-US" sz="2000">
                          <a:effectLst/>
                        </a:rPr>
                        <a:t>82%</a:t>
                      </a:r>
                    </a:p>
                  </a:txBody>
                  <a:tcPr marL="68580" marR="68580" marT="0" marB="0" anchor="ctr"/>
                </a:tc>
                <a:tc>
                  <a:txBody>
                    <a:bodyPr/>
                    <a:lstStyle/>
                    <a:p>
                      <a:pPr algn="ctr">
                        <a:spcAft>
                          <a:spcPts val="0"/>
                        </a:spcAft>
                      </a:pPr>
                      <a:r>
                        <a:rPr lang="en-US" sz="2000">
                          <a:effectLst/>
                        </a:rPr>
                        <a:t>92%</a:t>
                      </a:r>
                    </a:p>
                  </a:txBody>
                  <a:tcPr marL="68580" marR="68580" marT="0" marB="0" anchor="ctr"/>
                </a:tc>
                <a:tc>
                  <a:txBody>
                    <a:bodyPr/>
                    <a:lstStyle/>
                    <a:p>
                      <a:pPr algn="ctr">
                        <a:spcAft>
                          <a:spcPts val="0"/>
                        </a:spcAft>
                      </a:pPr>
                      <a:r>
                        <a:rPr lang="en-US" sz="2000">
                          <a:effectLst/>
                        </a:rPr>
                        <a:t>78%</a:t>
                      </a:r>
                    </a:p>
                  </a:txBody>
                  <a:tcPr marL="68580" marR="68580" marT="0" marB="0" anchor="ctr"/>
                </a:tc>
                <a:extLst>
                  <a:ext uri="{0D108BD9-81ED-4DB2-BD59-A6C34878D82A}">
                    <a16:rowId xmlns:a16="http://schemas.microsoft.com/office/drawing/2014/main" val="574696446"/>
                  </a:ext>
                </a:extLst>
              </a:tr>
              <a:tr h="304852">
                <a:tc>
                  <a:txBody>
                    <a:bodyPr/>
                    <a:lstStyle/>
                    <a:p>
                      <a:pPr>
                        <a:spcAft>
                          <a:spcPts val="0"/>
                        </a:spcAft>
                      </a:pPr>
                      <a:r>
                        <a:rPr lang="en-US" sz="2000" b="1">
                          <a:effectLst/>
                        </a:rPr>
                        <a:t>Foundational Skills</a:t>
                      </a:r>
                    </a:p>
                  </a:txBody>
                  <a:tcPr marL="68580" marR="68580" marT="0" marB="0"/>
                </a:tc>
                <a:tc>
                  <a:txBody>
                    <a:bodyPr/>
                    <a:lstStyle/>
                    <a:p>
                      <a:pPr algn="ctr">
                        <a:spcAft>
                          <a:spcPts val="0"/>
                        </a:spcAft>
                      </a:pPr>
                      <a:r>
                        <a:rPr lang="en-US" sz="2000">
                          <a:effectLst/>
                        </a:rPr>
                        <a:t>84%</a:t>
                      </a:r>
                    </a:p>
                  </a:txBody>
                  <a:tcPr marL="68580" marR="68580" marT="0" marB="0" anchor="ctr"/>
                </a:tc>
                <a:tc>
                  <a:txBody>
                    <a:bodyPr/>
                    <a:lstStyle/>
                    <a:p>
                      <a:pPr algn="ctr">
                        <a:spcAft>
                          <a:spcPts val="0"/>
                        </a:spcAft>
                      </a:pPr>
                      <a:r>
                        <a:rPr lang="en-US" sz="2000">
                          <a:effectLst/>
                        </a:rPr>
                        <a:t>84%</a:t>
                      </a:r>
                    </a:p>
                  </a:txBody>
                  <a:tcPr marL="68580" marR="68580" marT="0" marB="0" anchor="ctr"/>
                </a:tc>
                <a:tc>
                  <a:txBody>
                    <a:bodyPr/>
                    <a:lstStyle/>
                    <a:p>
                      <a:pPr algn="ctr">
                        <a:spcAft>
                          <a:spcPts val="0"/>
                        </a:spcAft>
                      </a:pPr>
                      <a:r>
                        <a:rPr lang="en-US" sz="2000">
                          <a:effectLst/>
                        </a:rPr>
                        <a:t>77%</a:t>
                      </a:r>
                    </a:p>
                  </a:txBody>
                  <a:tcPr marL="68580" marR="68580" marT="0" marB="0" anchor="ctr"/>
                </a:tc>
                <a:extLst>
                  <a:ext uri="{0D108BD9-81ED-4DB2-BD59-A6C34878D82A}">
                    <a16:rowId xmlns:a16="http://schemas.microsoft.com/office/drawing/2014/main" val="4025603269"/>
                  </a:ext>
                </a:extLst>
              </a:tr>
              <a:tr h="304852">
                <a:tc>
                  <a:txBody>
                    <a:bodyPr/>
                    <a:lstStyle/>
                    <a:p>
                      <a:pPr>
                        <a:spcAft>
                          <a:spcPts val="0"/>
                        </a:spcAft>
                      </a:pPr>
                      <a:r>
                        <a:rPr lang="en-US" sz="2000" b="1">
                          <a:effectLst/>
                        </a:rPr>
                        <a:t>Meaning Making</a:t>
                      </a:r>
                    </a:p>
                  </a:txBody>
                  <a:tcPr marL="68580" marR="68580" marT="0" marB="0"/>
                </a:tc>
                <a:tc>
                  <a:txBody>
                    <a:bodyPr/>
                    <a:lstStyle/>
                    <a:p>
                      <a:pPr algn="ctr">
                        <a:spcAft>
                          <a:spcPts val="0"/>
                        </a:spcAft>
                      </a:pPr>
                      <a:r>
                        <a:rPr lang="en-US" sz="2000">
                          <a:effectLst/>
                        </a:rPr>
                        <a:t>85%</a:t>
                      </a:r>
                    </a:p>
                  </a:txBody>
                  <a:tcPr marL="68580" marR="68580" marT="0" marB="0" anchor="ctr"/>
                </a:tc>
                <a:tc>
                  <a:txBody>
                    <a:bodyPr/>
                    <a:lstStyle/>
                    <a:p>
                      <a:pPr algn="ctr">
                        <a:spcAft>
                          <a:spcPts val="0"/>
                        </a:spcAft>
                      </a:pPr>
                      <a:r>
                        <a:rPr lang="en-US" sz="2000">
                          <a:effectLst/>
                        </a:rPr>
                        <a:t>85%</a:t>
                      </a:r>
                    </a:p>
                  </a:txBody>
                  <a:tcPr marL="68580" marR="68580" marT="0" marB="0" anchor="ctr"/>
                </a:tc>
                <a:tc>
                  <a:txBody>
                    <a:bodyPr/>
                    <a:lstStyle/>
                    <a:p>
                      <a:pPr algn="ctr">
                        <a:spcAft>
                          <a:spcPts val="0"/>
                        </a:spcAft>
                      </a:pPr>
                      <a:r>
                        <a:rPr lang="en-US" sz="2000">
                          <a:effectLst/>
                        </a:rPr>
                        <a:t>84%</a:t>
                      </a:r>
                    </a:p>
                  </a:txBody>
                  <a:tcPr marL="68580" marR="68580" marT="0" marB="0" anchor="ctr"/>
                </a:tc>
                <a:extLst>
                  <a:ext uri="{0D108BD9-81ED-4DB2-BD59-A6C34878D82A}">
                    <a16:rowId xmlns:a16="http://schemas.microsoft.com/office/drawing/2014/main" val="319914974"/>
                  </a:ext>
                </a:extLst>
              </a:tr>
              <a:tr h="304852">
                <a:tc>
                  <a:txBody>
                    <a:bodyPr/>
                    <a:lstStyle/>
                    <a:p>
                      <a:pPr>
                        <a:spcAft>
                          <a:spcPts val="0"/>
                        </a:spcAft>
                      </a:pPr>
                      <a:r>
                        <a:rPr lang="en-US" sz="2000" b="1">
                          <a:effectLst/>
                        </a:rPr>
                        <a:t>Language Development</a:t>
                      </a:r>
                    </a:p>
                  </a:txBody>
                  <a:tcPr marL="68580" marR="68580" marT="0" marB="0"/>
                </a:tc>
                <a:tc>
                  <a:txBody>
                    <a:bodyPr/>
                    <a:lstStyle/>
                    <a:p>
                      <a:pPr algn="ctr">
                        <a:spcAft>
                          <a:spcPts val="0"/>
                        </a:spcAft>
                      </a:pPr>
                      <a:r>
                        <a:rPr lang="en-US" sz="2000">
                          <a:effectLst/>
                        </a:rPr>
                        <a:t>84%</a:t>
                      </a:r>
                    </a:p>
                  </a:txBody>
                  <a:tcPr marL="68580" marR="68580" marT="0" marB="0" anchor="ctr"/>
                </a:tc>
                <a:tc>
                  <a:txBody>
                    <a:bodyPr/>
                    <a:lstStyle/>
                    <a:p>
                      <a:pPr algn="ctr">
                        <a:spcAft>
                          <a:spcPts val="0"/>
                        </a:spcAft>
                      </a:pPr>
                      <a:r>
                        <a:rPr lang="en-US" sz="2000">
                          <a:effectLst/>
                        </a:rPr>
                        <a:t>89%</a:t>
                      </a:r>
                    </a:p>
                  </a:txBody>
                  <a:tcPr marL="68580" marR="68580" marT="0" marB="0" anchor="ctr"/>
                </a:tc>
                <a:tc>
                  <a:txBody>
                    <a:bodyPr/>
                    <a:lstStyle/>
                    <a:p>
                      <a:pPr algn="ctr">
                        <a:spcAft>
                          <a:spcPts val="0"/>
                        </a:spcAft>
                      </a:pPr>
                      <a:r>
                        <a:rPr lang="en-US" sz="2000">
                          <a:effectLst/>
                        </a:rPr>
                        <a:t>82%</a:t>
                      </a:r>
                    </a:p>
                  </a:txBody>
                  <a:tcPr marL="68580" marR="68580" marT="0" marB="0" anchor="ctr"/>
                </a:tc>
                <a:extLst>
                  <a:ext uri="{0D108BD9-81ED-4DB2-BD59-A6C34878D82A}">
                    <a16:rowId xmlns:a16="http://schemas.microsoft.com/office/drawing/2014/main" val="2843389622"/>
                  </a:ext>
                </a:extLst>
              </a:tr>
              <a:tr h="304852">
                <a:tc>
                  <a:txBody>
                    <a:bodyPr/>
                    <a:lstStyle/>
                    <a:p>
                      <a:pPr>
                        <a:spcAft>
                          <a:spcPts val="0"/>
                        </a:spcAft>
                      </a:pPr>
                      <a:r>
                        <a:rPr lang="en-US" sz="2000" b="1">
                          <a:effectLst/>
                        </a:rPr>
                        <a:t>Effective Expression</a:t>
                      </a:r>
                    </a:p>
                  </a:txBody>
                  <a:tcPr marL="68580" marR="68580" marT="0" marB="0"/>
                </a:tc>
                <a:tc>
                  <a:txBody>
                    <a:bodyPr/>
                    <a:lstStyle/>
                    <a:p>
                      <a:pPr algn="ctr">
                        <a:spcAft>
                          <a:spcPts val="0"/>
                        </a:spcAft>
                      </a:pPr>
                      <a:r>
                        <a:rPr lang="en-US" sz="2000">
                          <a:effectLst/>
                        </a:rPr>
                        <a:t>75%</a:t>
                      </a:r>
                    </a:p>
                  </a:txBody>
                  <a:tcPr marL="68580" marR="68580" marT="0" marB="0" anchor="ctr"/>
                </a:tc>
                <a:tc>
                  <a:txBody>
                    <a:bodyPr/>
                    <a:lstStyle/>
                    <a:p>
                      <a:pPr algn="ctr">
                        <a:spcAft>
                          <a:spcPts val="0"/>
                        </a:spcAft>
                      </a:pPr>
                      <a:r>
                        <a:rPr lang="en-US" sz="2000">
                          <a:effectLst/>
                        </a:rPr>
                        <a:t>80%</a:t>
                      </a:r>
                    </a:p>
                  </a:txBody>
                  <a:tcPr marL="68580" marR="68580" marT="0" marB="0" anchor="ctr"/>
                </a:tc>
                <a:tc>
                  <a:txBody>
                    <a:bodyPr/>
                    <a:lstStyle/>
                    <a:p>
                      <a:pPr algn="ctr">
                        <a:spcAft>
                          <a:spcPts val="0"/>
                        </a:spcAft>
                      </a:pPr>
                      <a:r>
                        <a:rPr lang="en-US" sz="2000">
                          <a:effectLst/>
                        </a:rPr>
                        <a:t>85%</a:t>
                      </a:r>
                    </a:p>
                  </a:txBody>
                  <a:tcPr marL="68580" marR="68580" marT="0" marB="0" anchor="ctr"/>
                </a:tc>
                <a:extLst>
                  <a:ext uri="{0D108BD9-81ED-4DB2-BD59-A6C34878D82A}">
                    <a16:rowId xmlns:a16="http://schemas.microsoft.com/office/drawing/2014/main" val="3647842940"/>
                  </a:ext>
                </a:extLst>
              </a:tr>
              <a:tr h="304852">
                <a:tc>
                  <a:txBody>
                    <a:bodyPr/>
                    <a:lstStyle/>
                    <a:p>
                      <a:pPr>
                        <a:spcAft>
                          <a:spcPts val="0"/>
                        </a:spcAft>
                      </a:pPr>
                      <a:r>
                        <a:rPr lang="en-US" sz="2000" b="1">
                          <a:effectLst/>
                        </a:rPr>
                        <a:t>Content Knowledge</a:t>
                      </a:r>
                    </a:p>
                  </a:txBody>
                  <a:tcPr marL="68580" marR="68580" marT="0" marB="0"/>
                </a:tc>
                <a:tc>
                  <a:txBody>
                    <a:bodyPr/>
                    <a:lstStyle/>
                    <a:p>
                      <a:pPr algn="ctr">
                        <a:spcAft>
                          <a:spcPts val="0"/>
                        </a:spcAft>
                      </a:pPr>
                      <a:r>
                        <a:rPr lang="en-US" sz="2000">
                          <a:effectLst/>
                        </a:rPr>
                        <a:t>79%</a:t>
                      </a:r>
                    </a:p>
                  </a:txBody>
                  <a:tcPr marL="68580" marR="68580" marT="0" marB="0" anchor="ctr"/>
                </a:tc>
                <a:tc>
                  <a:txBody>
                    <a:bodyPr/>
                    <a:lstStyle/>
                    <a:p>
                      <a:pPr algn="ctr">
                        <a:spcAft>
                          <a:spcPts val="0"/>
                        </a:spcAft>
                      </a:pPr>
                      <a:r>
                        <a:rPr lang="en-US" sz="2000">
                          <a:effectLst/>
                        </a:rPr>
                        <a:t>81%</a:t>
                      </a:r>
                    </a:p>
                  </a:txBody>
                  <a:tcPr marL="68580" marR="68580" marT="0" marB="0" anchor="ctr"/>
                </a:tc>
                <a:tc>
                  <a:txBody>
                    <a:bodyPr/>
                    <a:lstStyle/>
                    <a:p>
                      <a:pPr algn="ctr">
                        <a:spcAft>
                          <a:spcPts val="0"/>
                        </a:spcAft>
                      </a:pPr>
                      <a:r>
                        <a:rPr lang="en-US" sz="2000">
                          <a:effectLst/>
                        </a:rPr>
                        <a:t>90%</a:t>
                      </a:r>
                    </a:p>
                  </a:txBody>
                  <a:tcPr marL="68580" marR="68580" marT="0" marB="0" anchor="ctr"/>
                </a:tc>
                <a:extLst>
                  <a:ext uri="{0D108BD9-81ED-4DB2-BD59-A6C34878D82A}">
                    <a16:rowId xmlns:a16="http://schemas.microsoft.com/office/drawing/2014/main" val="683169430"/>
                  </a:ext>
                </a:extLst>
              </a:tr>
              <a:tr h="609705">
                <a:tc>
                  <a:txBody>
                    <a:bodyPr/>
                    <a:lstStyle/>
                    <a:p>
                      <a:pPr>
                        <a:spcAft>
                          <a:spcPts val="0"/>
                        </a:spcAft>
                      </a:pPr>
                      <a:r>
                        <a:rPr lang="en-US" sz="2000" b="1">
                          <a:effectLst/>
                        </a:rPr>
                        <a:t>Literacy Instruction for Students with Disabilities</a:t>
                      </a:r>
                    </a:p>
                  </a:txBody>
                  <a:tcPr marL="68580" marR="68580" marT="0" marB="0"/>
                </a:tc>
                <a:tc>
                  <a:txBody>
                    <a:bodyPr/>
                    <a:lstStyle/>
                    <a:p>
                      <a:pPr algn="ctr">
                        <a:spcAft>
                          <a:spcPts val="0"/>
                        </a:spcAft>
                      </a:pPr>
                      <a:r>
                        <a:rPr lang="en-US" sz="2000">
                          <a:effectLst/>
                        </a:rPr>
                        <a:t>71%</a:t>
                      </a:r>
                    </a:p>
                  </a:txBody>
                  <a:tcPr marL="68580" marR="68580" marT="0" marB="0" anchor="ctr"/>
                </a:tc>
                <a:tc>
                  <a:txBody>
                    <a:bodyPr/>
                    <a:lstStyle/>
                    <a:p>
                      <a:pPr algn="ctr">
                        <a:spcAft>
                          <a:spcPts val="0"/>
                        </a:spcAft>
                      </a:pPr>
                      <a:r>
                        <a:rPr lang="en-US" sz="2000">
                          <a:effectLst/>
                        </a:rPr>
                        <a:t>65%</a:t>
                      </a:r>
                    </a:p>
                  </a:txBody>
                  <a:tcPr marL="68580" marR="68580" marT="0" marB="0" anchor="ctr"/>
                </a:tc>
                <a:tc>
                  <a:txBody>
                    <a:bodyPr/>
                    <a:lstStyle/>
                    <a:p>
                      <a:pPr algn="ctr">
                        <a:spcAft>
                          <a:spcPts val="0"/>
                        </a:spcAft>
                      </a:pPr>
                      <a:r>
                        <a:rPr lang="en-US" sz="2000">
                          <a:effectLst/>
                        </a:rPr>
                        <a:t>66%</a:t>
                      </a:r>
                    </a:p>
                  </a:txBody>
                  <a:tcPr marL="68580" marR="68580" marT="0" marB="0" anchor="ctr"/>
                </a:tc>
                <a:extLst>
                  <a:ext uri="{0D108BD9-81ED-4DB2-BD59-A6C34878D82A}">
                    <a16:rowId xmlns:a16="http://schemas.microsoft.com/office/drawing/2014/main" val="3966782383"/>
                  </a:ext>
                </a:extLst>
              </a:tr>
              <a:tr h="609705">
                <a:tc>
                  <a:txBody>
                    <a:bodyPr/>
                    <a:lstStyle/>
                    <a:p>
                      <a:pPr>
                        <a:spcAft>
                          <a:spcPts val="0"/>
                        </a:spcAft>
                      </a:pPr>
                      <a:r>
                        <a:rPr lang="en-US" sz="2000" b="1">
                          <a:effectLst/>
                        </a:rPr>
                        <a:t>Integrated and Designated English Language Development</a:t>
                      </a:r>
                    </a:p>
                  </a:txBody>
                  <a:tcPr marL="68580" marR="68580" marT="0" marB="0"/>
                </a:tc>
                <a:tc>
                  <a:txBody>
                    <a:bodyPr/>
                    <a:lstStyle/>
                    <a:p>
                      <a:pPr algn="ctr">
                        <a:spcAft>
                          <a:spcPts val="0"/>
                        </a:spcAft>
                      </a:pPr>
                      <a:r>
                        <a:rPr lang="en-US" sz="2000">
                          <a:effectLst/>
                        </a:rPr>
                        <a:t>74%</a:t>
                      </a:r>
                    </a:p>
                  </a:txBody>
                  <a:tcPr marL="68580" marR="68580" marT="0" marB="0" anchor="ctr"/>
                </a:tc>
                <a:tc>
                  <a:txBody>
                    <a:bodyPr/>
                    <a:lstStyle/>
                    <a:p>
                      <a:pPr algn="ctr">
                        <a:spcAft>
                          <a:spcPts val="0"/>
                        </a:spcAft>
                      </a:pPr>
                      <a:r>
                        <a:rPr lang="en-US" sz="2000">
                          <a:effectLst/>
                        </a:rPr>
                        <a:t>75%</a:t>
                      </a:r>
                    </a:p>
                  </a:txBody>
                  <a:tcPr marL="68580" marR="68580" marT="0" marB="0" anchor="ctr"/>
                </a:tc>
                <a:tc>
                  <a:txBody>
                    <a:bodyPr/>
                    <a:lstStyle/>
                    <a:p>
                      <a:pPr algn="ctr">
                        <a:spcAft>
                          <a:spcPts val="0"/>
                        </a:spcAft>
                      </a:pPr>
                      <a:r>
                        <a:rPr lang="en-US" sz="2000">
                          <a:effectLst/>
                        </a:rPr>
                        <a:t>84%</a:t>
                      </a:r>
                    </a:p>
                  </a:txBody>
                  <a:tcPr marL="68580" marR="68580" marT="0" marB="0" anchor="ctr"/>
                </a:tc>
                <a:extLst>
                  <a:ext uri="{0D108BD9-81ED-4DB2-BD59-A6C34878D82A}">
                    <a16:rowId xmlns:a16="http://schemas.microsoft.com/office/drawing/2014/main" val="3819415244"/>
                  </a:ext>
                </a:extLst>
              </a:tr>
              <a:tr h="304852">
                <a:tc>
                  <a:txBody>
                    <a:bodyPr/>
                    <a:lstStyle/>
                    <a:p>
                      <a:pPr>
                        <a:spcAft>
                          <a:spcPts val="0"/>
                        </a:spcAft>
                      </a:pPr>
                      <a:r>
                        <a:rPr lang="en-US" sz="2000" b="1">
                          <a:effectLst/>
                        </a:rPr>
                        <a:t>Literacy Teaching Performance Expectations</a:t>
                      </a:r>
                    </a:p>
                  </a:txBody>
                  <a:tcPr marL="68580" marR="68580" marT="0" marB="0"/>
                </a:tc>
                <a:tc>
                  <a:txBody>
                    <a:bodyPr/>
                    <a:lstStyle/>
                    <a:p>
                      <a:pPr algn="ctr">
                        <a:spcAft>
                          <a:spcPts val="0"/>
                        </a:spcAft>
                      </a:pPr>
                      <a:r>
                        <a:rPr lang="en-US" sz="2000">
                          <a:effectLst/>
                        </a:rPr>
                        <a:t>70%</a:t>
                      </a:r>
                    </a:p>
                  </a:txBody>
                  <a:tcPr marL="68580" marR="68580" marT="0" marB="0" anchor="ctr"/>
                </a:tc>
                <a:tc>
                  <a:txBody>
                    <a:bodyPr/>
                    <a:lstStyle/>
                    <a:p>
                      <a:pPr algn="ctr">
                        <a:spcAft>
                          <a:spcPts val="0"/>
                        </a:spcAft>
                      </a:pPr>
                      <a:r>
                        <a:rPr lang="en-US" sz="2000">
                          <a:effectLst/>
                        </a:rPr>
                        <a:t>68%</a:t>
                      </a:r>
                    </a:p>
                  </a:txBody>
                  <a:tcPr marL="68580" marR="68580" marT="0" marB="0" anchor="ctr"/>
                </a:tc>
                <a:tc>
                  <a:txBody>
                    <a:bodyPr/>
                    <a:lstStyle/>
                    <a:p>
                      <a:pPr algn="ctr">
                        <a:spcAft>
                          <a:spcPts val="0"/>
                        </a:spcAft>
                      </a:pPr>
                      <a:r>
                        <a:rPr lang="en-US" sz="2000" dirty="0">
                          <a:effectLst/>
                        </a:rPr>
                        <a:t>77%</a:t>
                      </a:r>
                    </a:p>
                  </a:txBody>
                  <a:tcPr marL="68580" marR="68580" marT="0" marB="0" anchor="ctr"/>
                </a:tc>
                <a:extLst>
                  <a:ext uri="{0D108BD9-81ED-4DB2-BD59-A6C34878D82A}">
                    <a16:rowId xmlns:a16="http://schemas.microsoft.com/office/drawing/2014/main" val="2848269207"/>
                  </a:ext>
                </a:extLst>
              </a:tr>
            </a:tbl>
          </a:graphicData>
        </a:graphic>
      </p:graphicFrame>
      <p:sp>
        <p:nvSpPr>
          <p:cNvPr id="4" name="Slide Number Placeholder 3">
            <a:extLst>
              <a:ext uri="{FF2B5EF4-FFF2-40B4-BE49-F238E27FC236}">
                <a16:creationId xmlns:a16="http://schemas.microsoft.com/office/drawing/2014/main" id="{2BFCA30C-8248-446B-F9C8-A6F45F5A9732}"/>
              </a:ext>
            </a:extLst>
          </p:cNvPr>
          <p:cNvSpPr>
            <a:spLocks noGrp="1"/>
          </p:cNvSpPr>
          <p:nvPr>
            <p:ph type="sldNum" sz="quarter" idx="12"/>
          </p:nvPr>
        </p:nvSpPr>
        <p:spPr/>
        <p:txBody>
          <a:bodyPr/>
          <a:lstStyle/>
          <a:p>
            <a:fld id="{8CF074CD-934D-404A-ACFA-C89B8DACAFC4}" type="slidenum">
              <a:rPr lang="en-US" smtClean="0"/>
              <a:t>12</a:t>
            </a:fld>
            <a:endParaRPr lang="en-US"/>
          </a:p>
        </p:txBody>
      </p:sp>
    </p:spTree>
    <p:extLst>
      <p:ext uri="{BB962C8B-B14F-4D97-AF65-F5344CB8AC3E}">
        <p14:creationId xmlns:p14="http://schemas.microsoft.com/office/powerpoint/2010/main" val="391516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D04C-A163-F2B9-459B-16690A2A3629}"/>
              </a:ext>
            </a:extLst>
          </p:cNvPr>
          <p:cNvSpPr>
            <a:spLocks noGrp="1"/>
          </p:cNvSpPr>
          <p:nvPr>
            <p:ph type="title"/>
          </p:nvPr>
        </p:nvSpPr>
        <p:spPr/>
        <p:txBody>
          <a:bodyPr/>
          <a:lstStyle/>
          <a:p>
            <a:r>
              <a:rPr lang="en-US" b="1">
                <a:cs typeface="Calibri Light"/>
              </a:rPr>
              <a:t>MS/SS Survey Results- TPEs</a:t>
            </a:r>
          </a:p>
        </p:txBody>
      </p:sp>
      <p:sp>
        <p:nvSpPr>
          <p:cNvPr id="9" name="TextBox 8">
            <a:extLst>
              <a:ext uri="{FF2B5EF4-FFF2-40B4-BE49-F238E27FC236}">
                <a16:creationId xmlns:a16="http://schemas.microsoft.com/office/drawing/2014/main" id="{E5FB51C7-B823-5D7C-5075-B5144733F6E5}"/>
              </a:ext>
            </a:extLst>
          </p:cNvPr>
          <p:cNvSpPr txBox="1"/>
          <p:nvPr/>
        </p:nvSpPr>
        <p:spPr>
          <a:xfrm>
            <a:off x="1091293" y="1866900"/>
            <a:ext cx="62239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42424"/>
                </a:solidFill>
              </a:rPr>
              <a:t>Percent Strongly Agree or Agree as of August 9, 2022</a:t>
            </a:r>
          </a:p>
        </p:txBody>
      </p:sp>
      <p:graphicFrame>
        <p:nvGraphicFramePr>
          <p:cNvPr id="8" name="Content Placeholder 7">
            <a:extLst>
              <a:ext uri="{FF2B5EF4-FFF2-40B4-BE49-F238E27FC236}">
                <a16:creationId xmlns:a16="http://schemas.microsoft.com/office/drawing/2014/main" id="{DA75653B-D366-A7D5-EC85-B2AB19D04E20}"/>
              </a:ext>
            </a:extLst>
          </p:cNvPr>
          <p:cNvGraphicFramePr>
            <a:graphicFrameLocks noGrp="1"/>
          </p:cNvGraphicFramePr>
          <p:nvPr>
            <p:ph idx="1"/>
            <p:extLst>
              <p:ext uri="{D42A27DB-BD31-4B8C-83A1-F6EECF244321}">
                <p14:modId xmlns:p14="http://schemas.microsoft.com/office/powerpoint/2010/main" val="2524677209"/>
              </p:ext>
            </p:extLst>
          </p:nvPr>
        </p:nvGraphicFramePr>
        <p:xfrm>
          <a:off x="1096963" y="2240870"/>
          <a:ext cx="10058399" cy="1463040"/>
        </p:xfrm>
        <a:graphic>
          <a:graphicData uri="http://schemas.openxmlformats.org/drawingml/2006/table">
            <a:tbl>
              <a:tblPr firstRow="1" firstCol="1" bandRow="1">
                <a:tableStyleId>{5C22544A-7EE6-4342-B048-85BDC9FD1C3A}</a:tableStyleId>
              </a:tblPr>
              <a:tblGrid>
                <a:gridCol w="3618707">
                  <a:extLst>
                    <a:ext uri="{9D8B030D-6E8A-4147-A177-3AD203B41FA5}">
                      <a16:colId xmlns:a16="http://schemas.microsoft.com/office/drawing/2014/main" val="3003553859"/>
                    </a:ext>
                  </a:extLst>
                </a:gridCol>
                <a:gridCol w="2146564">
                  <a:extLst>
                    <a:ext uri="{9D8B030D-6E8A-4147-A177-3AD203B41FA5}">
                      <a16:colId xmlns:a16="http://schemas.microsoft.com/office/drawing/2014/main" val="3531777012"/>
                    </a:ext>
                  </a:extLst>
                </a:gridCol>
                <a:gridCol w="2146564">
                  <a:extLst>
                    <a:ext uri="{9D8B030D-6E8A-4147-A177-3AD203B41FA5}">
                      <a16:colId xmlns:a16="http://schemas.microsoft.com/office/drawing/2014/main" val="2742255325"/>
                    </a:ext>
                  </a:extLst>
                </a:gridCol>
                <a:gridCol w="2146564">
                  <a:extLst>
                    <a:ext uri="{9D8B030D-6E8A-4147-A177-3AD203B41FA5}">
                      <a16:colId xmlns:a16="http://schemas.microsoft.com/office/drawing/2014/main" val="2382196192"/>
                    </a:ext>
                  </a:extLst>
                </a:gridCol>
              </a:tblGrid>
              <a:tr h="704850">
                <a:tc>
                  <a:txBody>
                    <a:bodyPr/>
                    <a:lstStyle/>
                    <a:p>
                      <a:pPr algn="ctr">
                        <a:spcAft>
                          <a:spcPts val="0"/>
                        </a:spcAft>
                      </a:pPr>
                      <a:r>
                        <a:rPr lang="en-US" sz="2000">
                          <a:effectLst/>
                        </a:rPr>
                        <a:t>Multiple Subject/Single Subject</a:t>
                      </a:r>
                    </a:p>
                    <a:p>
                      <a:pPr algn="ctr">
                        <a:spcAft>
                          <a:spcPts val="0"/>
                        </a:spcAft>
                      </a:pPr>
                      <a:r>
                        <a:rPr lang="en-US" sz="2000">
                          <a:effectLst/>
                        </a:rPr>
                        <a:t>N=91</a:t>
                      </a:r>
                    </a:p>
                  </a:txBody>
                  <a:tcPr marL="68580" marR="68580" marT="0" marB="0" anchor="ctr"/>
                </a:tc>
                <a:tc>
                  <a:txBody>
                    <a:bodyPr/>
                    <a:lstStyle/>
                    <a:p>
                      <a:pPr algn="ctr">
                        <a:spcAft>
                          <a:spcPts val="0"/>
                        </a:spcAft>
                      </a:pPr>
                      <a:r>
                        <a:rPr lang="en-US" sz="2000">
                          <a:effectLst/>
                        </a:rPr>
                        <a:t>Clear</a:t>
                      </a:r>
                    </a:p>
                  </a:txBody>
                  <a:tcPr marL="68580" marR="68580" marT="0" marB="0" anchor="ctr"/>
                </a:tc>
                <a:tc>
                  <a:txBody>
                    <a:bodyPr/>
                    <a:lstStyle/>
                    <a:p>
                      <a:pPr algn="ctr">
                        <a:spcAft>
                          <a:spcPts val="0"/>
                        </a:spcAft>
                      </a:pPr>
                      <a:r>
                        <a:rPr lang="en-US" sz="2000">
                          <a:effectLst/>
                        </a:rPr>
                        <a:t>Job-Related</a:t>
                      </a:r>
                    </a:p>
                  </a:txBody>
                  <a:tcPr marL="68580" marR="68580" marT="0" marB="0" anchor="ctr"/>
                </a:tc>
                <a:tc>
                  <a:txBody>
                    <a:bodyPr/>
                    <a:lstStyle/>
                    <a:p>
                      <a:pPr algn="ctr">
                        <a:spcAft>
                          <a:spcPts val="0"/>
                        </a:spcAft>
                      </a:pPr>
                      <a:r>
                        <a:rPr lang="en-US" sz="2000">
                          <a:effectLst/>
                        </a:rPr>
                        <a:t>Needed for the First Day on the Job</a:t>
                      </a:r>
                    </a:p>
                  </a:txBody>
                  <a:tcPr marL="68580" marR="68580" marT="0" marB="0" anchor="ctr"/>
                </a:tc>
                <a:extLst>
                  <a:ext uri="{0D108BD9-81ED-4DB2-BD59-A6C34878D82A}">
                    <a16:rowId xmlns:a16="http://schemas.microsoft.com/office/drawing/2014/main" val="2068104324"/>
                  </a:ext>
                </a:extLst>
              </a:tr>
              <a:tr h="548640">
                <a:tc>
                  <a:txBody>
                    <a:bodyPr/>
                    <a:lstStyle/>
                    <a:p>
                      <a:pPr algn="ctr">
                        <a:spcAft>
                          <a:spcPts val="0"/>
                        </a:spcAft>
                      </a:pPr>
                      <a:r>
                        <a:rPr lang="en-US" sz="2000">
                          <a:effectLst/>
                        </a:rPr>
                        <a:t>TPE Domain 7</a:t>
                      </a:r>
                    </a:p>
                  </a:txBody>
                  <a:tcPr marL="68580" marR="68580" marT="0" marB="0" anchor="ctr"/>
                </a:tc>
                <a:tc>
                  <a:txBody>
                    <a:bodyPr/>
                    <a:lstStyle/>
                    <a:p>
                      <a:pPr algn="ctr">
                        <a:spcAft>
                          <a:spcPts val="0"/>
                        </a:spcAft>
                      </a:pPr>
                      <a:r>
                        <a:rPr lang="en-US" sz="2000">
                          <a:effectLst/>
                        </a:rPr>
                        <a:t>73%</a:t>
                      </a:r>
                    </a:p>
                  </a:txBody>
                  <a:tcPr marL="68580" marR="68580" marT="0" marB="0" anchor="ctr"/>
                </a:tc>
                <a:tc>
                  <a:txBody>
                    <a:bodyPr/>
                    <a:lstStyle/>
                    <a:p>
                      <a:pPr algn="ctr">
                        <a:spcAft>
                          <a:spcPts val="0"/>
                        </a:spcAft>
                      </a:pPr>
                      <a:r>
                        <a:rPr lang="en-US" sz="2000">
                          <a:effectLst/>
                        </a:rPr>
                        <a:t>86%</a:t>
                      </a:r>
                    </a:p>
                  </a:txBody>
                  <a:tcPr marL="68580" marR="68580" marT="0" marB="0" anchor="ctr"/>
                </a:tc>
                <a:tc>
                  <a:txBody>
                    <a:bodyPr/>
                    <a:lstStyle/>
                    <a:p>
                      <a:pPr algn="ctr">
                        <a:spcAft>
                          <a:spcPts val="0"/>
                        </a:spcAft>
                      </a:pPr>
                      <a:r>
                        <a:rPr lang="en-US" sz="2000" dirty="0">
                          <a:effectLst/>
                        </a:rPr>
                        <a:t>75%</a:t>
                      </a:r>
                    </a:p>
                  </a:txBody>
                  <a:tcPr marL="68580" marR="68580" marT="0" marB="0" anchor="ctr"/>
                </a:tc>
                <a:extLst>
                  <a:ext uri="{0D108BD9-81ED-4DB2-BD59-A6C34878D82A}">
                    <a16:rowId xmlns:a16="http://schemas.microsoft.com/office/drawing/2014/main" val="223194478"/>
                  </a:ext>
                </a:extLst>
              </a:tr>
            </a:tbl>
          </a:graphicData>
        </a:graphic>
      </p:graphicFrame>
      <p:sp>
        <p:nvSpPr>
          <p:cNvPr id="4" name="Slide Number Placeholder 3">
            <a:extLst>
              <a:ext uri="{FF2B5EF4-FFF2-40B4-BE49-F238E27FC236}">
                <a16:creationId xmlns:a16="http://schemas.microsoft.com/office/drawing/2014/main" id="{2BFCA30C-8248-446B-F9C8-A6F45F5A9732}"/>
              </a:ext>
            </a:extLst>
          </p:cNvPr>
          <p:cNvSpPr>
            <a:spLocks noGrp="1"/>
          </p:cNvSpPr>
          <p:nvPr>
            <p:ph type="sldNum" sz="quarter" idx="12"/>
          </p:nvPr>
        </p:nvSpPr>
        <p:spPr/>
        <p:txBody>
          <a:bodyPr/>
          <a:lstStyle/>
          <a:p>
            <a:fld id="{8CF074CD-934D-404A-ACFA-C89B8DACAFC4}" type="slidenum">
              <a:rPr lang="en-US" smtClean="0"/>
              <a:t>13</a:t>
            </a:fld>
            <a:endParaRPr lang="en-US"/>
          </a:p>
        </p:txBody>
      </p:sp>
    </p:spTree>
    <p:extLst>
      <p:ext uri="{BB962C8B-B14F-4D97-AF65-F5344CB8AC3E}">
        <p14:creationId xmlns:p14="http://schemas.microsoft.com/office/powerpoint/2010/main" val="26077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D04C-A163-F2B9-459B-16690A2A3629}"/>
              </a:ext>
            </a:extLst>
          </p:cNvPr>
          <p:cNvSpPr>
            <a:spLocks noGrp="1"/>
          </p:cNvSpPr>
          <p:nvPr>
            <p:ph type="title"/>
          </p:nvPr>
        </p:nvSpPr>
        <p:spPr/>
        <p:txBody>
          <a:bodyPr/>
          <a:lstStyle/>
          <a:p>
            <a:r>
              <a:rPr lang="en-US" b="1">
                <a:cs typeface="Calibri Light"/>
              </a:rPr>
              <a:t>MS/SS Survey Results- Confidence Rating</a:t>
            </a:r>
          </a:p>
        </p:txBody>
      </p:sp>
      <p:sp>
        <p:nvSpPr>
          <p:cNvPr id="9" name="TextBox 8">
            <a:extLst>
              <a:ext uri="{FF2B5EF4-FFF2-40B4-BE49-F238E27FC236}">
                <a16:creationId xmlns:a16="http://schemas.microsoft.com/office/drawing/2014/main" id="{E5FB51C7-B823-5D7C-5075-B5144733F6E5}"/>
              </a:ext>
            </a:extLst>
          </p:cNvPr>
          <p:cNvSpPr txBox="1"/>
          <p:nvPr/>
        </p:nvSpPr>
        <p:spPr>
          <a:xfrm>
            <a:off x="1091293" y="1866900"/>
            <a:ext cx="103333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Confidence Rating in Accordance with SB 488 for MS/SS Program Standard and TPEs as of August 9, 2022</a:t>
            </a:r>
            <a:endParaRPr lang="en-US"/>
          </a:p>
        </p:txBody>
      </p:sp>
      <p:graphicFrame>
        <p:nvGraphicFramePr>
          <p:cNvPr id="7" name="Table 6">
            <a:extLst>
              <a:ext uri="{FF2B5EF4-FFF2-40B4-BE49-F238E27FC236}">
                <a16:creationId xmlns:a16="http://schemas.microsoft.com/office/drawing/2014/main" id="{CDC74542-345E-6DA1-655D-FEAB9DF5B048}"/>
              </a:ext>
            </a:extLst>
          </p:cNvPr>
          <p:cNvGraphicFramePr>
            <a:graphicFrameLocks noGrp="1"/>
          </p:cNvGraphicFramePr>
          <p:nvPr>
            <p:extLst>
              <p:ext uri="{D42A27DB-BD31-4B8C-83A1-F6EECF244321}">
                <p14:modId xmlns:p14="http://schemas.microsoft.com/office/powerpoint/2010/main" val="2398432446"/>
              </p:ext>
            </p:extLst>
          </p:nvPr>
        </p:nvGraphicFramePr>
        <p:xfrm>
          <a:off x="1156607" y="2190749"/>
          <a:ext cx="9977818" cy="2194560"/>
        </p:xfrm>
        <a:graphic>
          <a:graphicData uri="http://schemas.openxmlformats.org/drawingml/2006/table">
            <a:tbl>
              <a:tblPr firstRow="1" firstCol="1" bandRow="1">
                <a:tableStyleId>{5C22544A-7EE6-4342-B048-85BDC9FD1C3A}</a:tableStyleId>
              </a:tblPr>
              <a:tblGrid>
                <a:gridCol w="2857454">
                  <a:extLst>
                    <a:ext uri="{9D8B030D-6E8A-4147-A177-3AD203B41FA5}">
                      <a16:colId xmlns:a16="http://schemas.microsoft.com/office/drawing/2014/main" val="642840009"/>
                    </a:ext>
                  </a:extLst>
                </a:gridCol>
                <a:gridCol w="1780091">
                  <a:extLst>
                    <a:ext uri="{9D8B030D-6E8A-4147-A177-3AD203B41FA5}">
                      <a16:colId xmlns:a16="http://schemas.microsoft.com/office/drawing/2014/main" val="2759215669"/>
                    </a:ext>
                  </a:extLst>
                </a:gridCol>
                <a:gridCol w="1780091">
                  <a:extLst>
                    <a:ext uri="{9D8B030D-6E8A-4147-A177-3AD203B41FA5}">
                      <a16:colId xmlns:a16="http://schemas.microsoft.com/office/drawing/2014/main" val="1467658574"/>
                    </a:ext>
                  </a:extLst>
                </a:gridCol>
                <a:gridCol w="1780091">
                  <a:extLst>
                    <a:ext uri="{9D8B030D-6E8A-4147-A177-3AD203B41FA5}">
                      <a16:colId xmlns:a16="http://schemas.microsoft.com/office/drawing/2014/main" val="1769387895"/>
                    </a:ext>
                  </a:extLst>
                </a:gridCol>
                <a:gridCol w="1780091">
                  <a:extLst>
                    <a:ext uri="{9D8B030D-6E8A-4147-A177-3AD203B41FA5}">
                      <a16:colId xmlns:a16="http://schemas.microsoft.com/office/drawing/2014/main" val="3029338905"/>
                    </a:ext>
                  </a:extLst>
                </a:gridCol>
              </a:tblGrid>
              <a:tr h="704850">
                <a:tc>
                  <a:txBody>
                    <a:bodyPr/>
                    <a:lstStyle/>
                    <a:p>
                      <a:pPr algn="ctr">
                        <a:spcAft>
                          <a:spcPts val="0"/>
                        </a:spcAft>
                      </a:pPr>
                      <a:r>
                        <a:rPr lang="en-US" sz="2000">
                          <a:effectLst/>
                        </a:rPr>
                        <a:t>Multiple Subject/ Single Subject on 10- point scale</a:t>
                      </a:r>
                    </a:p>
                    <a:p>
                      <a:pPr algn="ctr">
                        <a:spcAft>
                          <a:spcPts val="0"/>
                        </a:spcAft>
                      </a:pPr>
                      <a:r>
                        <a:rPr lang="en-US" sz="2000">
                          <a:effectLst/>
                        </a:rPr>
                        <a:t>N=91</a:t>
                      </a:r>
                    </a:p>
                  </a:txBody>
                  <a:tcPr marL="68580" marR="68580" marT="0" marB="0" anchor="ctr"/>
                </a:tc>
                <a:tc>
                  <a:txBody>
                    <a:bodyPr/>
                    <a:lstStyle/>
                    <a:p>
                      <a:pPr algn="ctr">
                        <a:spcAft>
                          <a:spcPts val="0"/>
                        </a:spcAft>
                      </a:pPr>
                      <a:r>
                        <a:rPr lang="en-US" sz="2000">
                          <a:effectLst/>
                        </a:rPr>
                        <a:t>Mean</a:t>
                      </a:r>
                    </a:p>
                  </a:txBody>
                  <a:tcPr marL="68580" marR="68580" marT="0" marB="0" anchor="ctr"/>
                </a:tc>
                <a:tc>
                  <a:txBody>
                    <a:bodyPr/>
                    <a:lstStyle/>
                    <a:p>
                      <a:pPr algn="ctr">
                        <a:spcAft>
                          <a:spcPts val="0"/>
                        </a:spcAft>
                      </a:pPr>
                      <a:r>
                        <a:rPr lang="en-US" sz="2000">
                          <a:effectLst/>
                        </a:rPr>
                        <a:t>Median</a:t>
                      </a:r>
                    </a:p>
                  </a:txBody>
                  <a:tcPr marL="68580" marR="68580" marT="0" marB="0" anchor="ctr"/>
                </a:tc>
                <a:tc>
                  <a:txBody>
                    <a:bodyPr/>
                    <a:lstStyle/>
                    <a:p>
                      <a:pPr algn="ctr">
                        <a:spcAft>
                          <a:spcPts val="0"/>
                        </a:spcAft>
                      </a:pPr>
                      <a:r>
                        <a:rPr lang="en-US" sz="2000">
                          <a:effectLst/>
                        </a:rPr>
                        <a:t>Mode</a:t>
                      </a:r>
                    </a:p>
                  </a:txBody>
                  <a:tcPr marL="68580" marR="68580" marT="0" marB="0" anchor="ctr"/>
                </a:tc>
                <a:tc>
                  <a:txBody>
                    <a:bodyPr/>
                    <a:lstStyle/>
                    <a:p>
                      <a:pPr algn="ctr">
                        <a:spcAft>
                          <a:spcPts val="0"/>
                        </a:spcAft>
                      </a:pPr>
                      <a:r>
                        <a:rPr lang="en-US" sz="2000">
                          <a:effectLst/>
                        </a:rPr>
                        <a:t>Range</a:t>
                      </a:r>
                    </a:p>
                  </a:txBody>
                  <a:tcPr marL="68580" marR="68580" marT="0" marB="0" anchor="ctr"/>
                </a:tc>
                <a:extLst>
                  <a:ext uri="{0D108BD9-81ED-4DB2-BD59-A6C34878D82A}">
                    <a16:rowId xmlns:a16="http://schemas.microsoft.com/office/drawing/2014/main" val="1893478620"/>
                  </a:ext>
                </a:extLst>
              </a:tr>
              <a:tr h="640080">
                <a:tc>
                  <a:txBody>
                    <a:bodyPr/>
                    <a:lstStyle/>
                    <a:p>
                      <a:pPr>
                        <a:spcAft>
                          <a:spcPts val="0"/>
                        </a:spcAft>
                      </a:pPr>
                      <a:r>
                        <a:rPr lang="en-US" sz="2000">
                          <a:effectLst/>
                        </a:rPr>
                        <a:t>MS/SS Program Standard</a:t>
                      </a:r>
                    </a:p>
                  </a:txBody>
                  <a:tcPr marL="68580" marR="68580" marT="0" marB="0" anchor="ctr"/>
                </a:tc>
                <a:tc>
                  <a:txBody>
                    <a:bodyPr/>
                    <a:lstStyle/>
                    <a:p>
                      <a:pPr algn="ctr">
                        <a:spcAft>
                          <a:spcPts val="0"/>
                        </a:spcAft>
                      </a:pPr>
                      <a:r>
                        <a:rPr lang="en-US" sz="2000">
                          <a:effectLst/>
                        </a:rPr>
                        <a:t>7.51</a:t>
                      </a:r>
                    </a:p>
                  </a:txBody>
                  <a:tcPr marL="68580" marR="68580" marT="0" marB="0" anchor="ctr"/>
                </a:tc>
                <a:tc>
                  <a:txBody>
                    <a:bodyPr/>
                    <a:lstStyle/>
                    <a:p>
                      <a:pPr algn="ctr">
                        <a:spcAft>
                          <a:spcPts val="0"/>
                        </a:spcAft>
                      </a:pPr>
                      <a:r>
                        <a:rPr lang="en-US" sz="2000">
                          <a:effectLst/>
                        </a:rPr>
                        <a:t>8</a:t>
                      </a:r>
                    </a:p>
                  </a:txBody>
                  <a:tcPr marL="68580" marR="68580" marT="0" marB="0" anchor="ctr"/>
                </a:tc>
                <a:tc>
                  <a:txBody>
                    <a:bodyPr/>
                    <a:lstStyle/>
                    <a:p>
                      <a:pPr algn="ctr">
                        <a:spcAft>
                          <a:spcPts val="0"/>
                        </a:spcAft>
                      </a:pPr>
                      <a:r>
                        <a:rPr lang="en-US" sz="2000">
                          <a:effectLst/>
                        </a:rPr>
                        <a:t>7</a:t>
                      </a:r>
                    </a:p>
                  </a:txBody>
                  <a:tcPr marL="68580" marR="68580" marT="0" marB="0" anchor="ctr"/>
                </a:tc>
                <a:tc>
                  <a:txBody>
                    <a:bodyPr/>
                    <a:lstStyle/>
                    <a:p>
                      <a:pPr algn="ctr">
                        <a:spcAft>
                          <a:spcPts val="0"/>
                        </a:spcAft>
                      </a:pPr>
                      <a:r>
                        <a:rPr lang="en-US" sz="2000">
                          <a:effectLst/>
                        </a:rPr>
                        <a:t>5-10</a:t>
                      </a:r>
                    </a:p>
                  </a:txBody>
                  <a:tcPr marL="68580" marR="68580" marT="0" marB="0" anchor="ctr"/>
                </a:tc>
                <a:extLst>
                  <a:ext uri="{0D108BD9-81ED-4DB2-BD59-A6C34878D82A}">
                    <a16:rowId xmlns:a16="http://schemas.microsoft.com/office/drawing/2014/main" val="2139898455"/>
                  </a:ext>
                </a:extLst>
              </a:tr>
              <a:tr h="640080">
                <a:tc>
                  <a:txBody>
                    <a:bodyPr/>
                    <a:lstStyle/>
                    <a:p>
                      <a:pPr>
                        <a:spcAft>
                          <a:spcPts val="0"/>
                        </a:spcAft>
                      </a:pPr>
                      <a:r>
                        <a:rPr lang="en-US" sz="2000">
                          <a:effectLst/>
                        </a:rPr>
                        <a:t>TPE Domain 7</a:t>
                      </a:r>
                    </a:p>
                  </a:txBody>
                  <a:tcPr marL="68580" marR="68580" marT="0" marB="0" anchor="ctr"/>
                </a:tc>
                <a:tc>
                  <a:txBody>
                    <a:bodyPr/>
                    <a:lstStyle/>
                    <a:p>
                      <a:pPr algn="ctr">
                        <a:spcAft>
                          <a:spcPts val="0"/>
                        </a:spcAft>
                      </a:pPr>
                      <a:r>
                        <a:rPr lang="en-US" sz="2000">
                          <a:effectLst/>
                        </a:rPr>
                        <a:t>7.70</a:t>
                      </a:r>
                    </a:p>
                  </a:txBody>
                  <a:tcPr marL="68580" marR="68580" marT="0" marB="0" anchor="ctr"/>
                </a:tc>
                <a:tc>
                  <a:txBody>
                    <a:bodyPr/>
                    <a:lstStyle/>
                    <a:p>
                      <a:pPr algn="ctr">
                        <a:spcAft>
                          <a:spcPts val="0"/>
                        </a:spcAft>
                      </a:pPr>
                      <a:r>
                        <a:rPr lang="en-US" sz="2000">
                          <a:effectLst/>
                        </a:rPr>
                        <a:t>8</a:t>
                      </a:r>
                    </a:p>
                  </a:txBody>
                  <a:tcPr marL="68580" marR="68580" marT="0" marB="0" anchor="ctr"/>
                </a:tc>
                <a:tc>
                  <a:txBody>
                    <a:bodyPr/>
                    <a:lstStyle/>
                    <a:p>
                      <a:pPr algn="ctr">
                        <a:spcAft>
                          <a:spcPts val="0"/>
                        </a:spcAft>
                      </a:pPr>
                      <a:r>
                        <a:rPr lang="en-US" sz="2000">
                          <a:effectLst/>
                        </a:rPr>
                        <a:t>8</a:t>
                      </a:r>
                    </a:p>
                  </a:txBody>
                  <a:tcPr marL="68580" marR="68580" marT="0" marB="0" anchor="ctr"/>
                </a:tc>
                <a:tc>
                  <a:txBody>
                    <a:bodyPr/>
                    <a:lstStyle/>
                    <a:p>
                      <a:pPr algn="ctr">
                        <a:spcAft>
                          <a:spcPts val="0"/>
                        </a:spcAft>
                      </a:pPr>
                      <a:r>
                        <a:rPr lang="en-US" sz="2000" dirty="0">
                          <a:effectLst/>
                        </a:rPr>
                        <a:t>3-10</a:t>
                      </a:r>
                    </a:p>
                  </a:txBody>
                  <a:tcPr marL="68580" marR="68580" marT="0" marB="0" anchor="ctr"/>
                </a:tc>
                <a:extLst>
                  <a:ext uri="{0D108BD9-81ED-4DB2-BD59-A6C34878D82A}">
                    <a16:rowId xmlns:a16="http://schemas.microsoft.com/office/drawing/2014/main" val="374369547"/>
                  </a:ext>
                </a:extLst>
              </a:tr>
            </a:tbl>
          </a:graphicData>
        </a:graphic>
      </p:graphicFrame>
      <p:sp>
        <p:nvSpPr>
          <p:cNvPr id="4" name="Slide Number Placeholder 3">
            <a:extLst>
              <a:ext uri="{FF2B5EF4-FFF2-40B4-BE49-F238E27FC236}">
                <a16:creationId xmlns:a16="http://schemas.microsoft.com/office/drawing/2014/main" id="{2BFCA30C-8248-446B-F9C8-A6F45F5A9732}"/>
              </a:ext>
            </a:extLst>
          </p:cNvPr>
          <p:cNvSpPr>
            <a:spLocks noGrp="1"/>
          </p:cNvSpPr>
          <p:nvPr>
            <p:ph type="sldNum" sz="quarter" idx="12"/>
          </p:nvPr>
        </p:nvSpPr>
        <p:spPr/>
        <p:txBody>
          <a:bodyPr/>
          <a:lstStyle/>
          <a:p>
            <a:fld id="{8CF074CD-934D-404A-ACFA-C89B8DACAFC4}" type="slidenum">
              <a:rPr lang="en-US" smtClean="0"/>
              <a:t>14</a:t>
            </a:fld>
            <a:endParaRPr lang="en-US"/>
          </a:p>
        </p:txBody>
      </p:sp>
    </p:spTree>
    <p:extLst>
      <p:ext uri="{BB962C8B-B14F-4D97-AF65-F5344CB8AC3E}">
        <p14:creationId xmlns:p14="http://schemas.microsoft.com/office/powerpoint/2010/main" val="171491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530A-4881-28A4-95EF-B667C709A236}"/>
              </a:ext>
            </a:extLst>
          </p:cNvPr>
          <p:cNvSpPr>
            <a:spLocks noGrp="1"/>
          </p:cNvSpPr>
          <p:nvPr>
            <p:ph type="title"/>
          </p:nvPr>
        </p:nvSpPr>
        <p:spPr/>
        <p:txBody>
          <a:bodyPr/>
          <a:lstStyle/>
          <a:p>
            <a:r>
              <a:rPr lang="en-US">
                <a:cs typeface="Calibri Light"/>
              </a:rPr>
              <a:t>Update Survey Results</a:t>
            </a:r>
            <a:endParaRPr lang="en-US"/>
          </a:p>
        </p:txBody>
      </p:sp>
      <p:sp>
        <p:nvSpPr>
          <p:cNvPr id="3" name="Content Placeholder 2">
            <a:extLst>
              <a:ext uri="{FF2B5EF4-FFF2-40B4-BE49-F238E27FC236}">
                <a16:creationId xmlns:a16="http://schemas.microsoft.com/office/drawing/2014/main" id="{5565A5A1-7653-228D-66D6-64A5954EBA21}"/>
              </a:ext>
            </a:extLst>
          </p:cNvPr>
          <p:cNvSpPr>
            <a:spLocks noGrp="1"/>
          </p:cNvSpPr>
          <p:nvPr>
            <p:ph idx="1"/>
          </p:nvPr>
        </p:nvSpPr>
        <p:spPr/>
        <p:txBody>
          <a:bodyPr vert="horz" lIns="0" tIns="45720" rIns="0" bIns="45720" rtlCol="0" anchor="t">
            <a:normAutofit/>
          </a:bodyPr>
          <a:lstStyle/>
          <a:p>
            <a:r>
              <a:rPr lang="en-US">
                <a:cs typeface="Calibri"/>
              </a:rPr>
              <a:t>Number of respondents as of 08/24/2022</a:t>
            </a:r>
          </a:p>
          <a:p>
            <a:r>
              <a:rPr lang="en-US">
                <a:cs typeface="Calibri"/>
              </a:rPr>
              <a:t>MS/SS = 132</a:t>
            </a:r>
          </a:p>
          <a:p>
            <a:r>
              <a:rPr lang="en-US">
                <a:cs typeface="Calibri"/>
              </a:rPr>
              <a:t>Education Specialist: MMSN &amp; ESN = 49</a:t>
            </a:r>
          </a:p>
          <a:p>
            <a:r>
              <a:rPr lang="en-US">
                <a:cs typeface="Calibri"/>
              </a:rPr>
              <a:t>Proposed PK-3 ECE Specialist = 50</a:t>
            </a:r>
          </a:p>
          <a:p>
            <a:r>
              <a:rPr lang="en-US">
                <a:cs typeface="Calibri"/>
              </a:rPr>
              <a:t>Will be compiled and analyzed to present to the Literacy Workgroup on September 13, 2022</a:t>
            </a:r>
          </a:p>
          <a:p>
            <a:r>
              <a:rPr lang="en-US">
                <a:cs typeface="Calibri"/>
              </a:rPr>
              <a:t>Trends</a:t>
            </a:r>
          </a:p>
          <a:p>
            <a:r>
              <a:rPr lang="en-US">
                <a:cs typeface="Calibri"/>
              </a:rPr>
              <a:t>Bi-modal data patterns emerging for MS/SS &amp; PK-3 ECE Specialist; more pronounced for MS/SS than for PK-3 ECE Specialist</a:t>
            </a:r>
          </a:p>
          <a:p>
            <a:r>
              <a:rPr lang="en-US">
                <a:cs typeface="Calibri"/>
              </a:rPr>
              <a:t>Standard rated more highly than TPE elements</a:t>
            </a:r>
          </a:p>
        </p:txBody>
      </p:sp>
      <p:sp>
        <p:nvSpPr>
          <p:cNvPr id="4" name="Slide Number Placeholder 3">
            <a:extLst>
              <a:ext uri="{FF2B5EF4-FFF2-40B4-BE49-F238E27FC236}">
                <a16:creationId xmlns:a16="http://schemas.microsoft.com/office/drawing/2014/main" id="{CC8DE223-626F-0700-2881-3C694645B686}"/>
              </a:ext>
            </a:extLst>
          </p:cNvPr>
          <p:cNvSpPr>
            <a:spLocks noGrp="1"/>
          </p:cNvSpPr>
          <p:nvPr>
            <p:ph type="sldNum" sz="quarter" idx="12"/>
          </p:nvPr>
        </p:nvSpPr>
        <p:spPr/>
        <p:txBody>
          <a:bodyPr/>
          <a:lstStyle/>
          <a:p>
            <a:fld id="{8CF074CD-934D-404A-ACFA-C89B8DACAFC4}" type="slidenum">
              <a:rPr lang="en-US" smtClean="0"/>
              <a:t>15</a:t>
            </a:fld>
            <a:endParaRPr lang="en-US"/>
          </a:p>
        </p:txBody>
      </p:sp>
    </p:spTree>
    <p:extLst>
      <p:ext uri="{BB962C8B-B14F-4D97-AF65-F5344CB8AC3E}">
        <p14:creationId xmlns:p14="http://schemas.microsoft.com/office/powerpoint/2010/main" val="236427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88E4-81F5-36C7-5EFD-822300E55EC8}"/>
              </a:ext>
            </a:extLst>
          </p:cNvPr>
          <p:cNvSpPr>
            <a:spLocks noGrp="1"/>
          </p:cNvSpPr>
          <p:nvPr>
            <p:ph type="title"/>
          </p:nvPr>
        </p:nvSpPr>
        <p:spPr/>
        <p:txBody>
          <a:bodyPr/>
          <a:lstStyle/>
          <a:p>
            <a:r>
              <a:rPr lang="en-US">
                <a:cs typeface="Calibri Light"/>
              </a:rPr>
              <a:t>Updated Survey Results</a:t>
            </a:r>
            <a:endParaRPr lang="en-US"/>
          </a:p>
        </p:txBody>
      </p:sp>
      <p:sp>
        <p:nvSpPr>
          <p:cNvPr id="3" name="Content Placeholder 2">
            <a:extLst>
              <a:ext uri="{FF2B5EF4-FFF2-40B4-BE49-F238E27FC236}">
                <a16:creationId xmlns:a16="http://schemas.microsoft.com/office/drawing/2014/main" id="{A554BE23-6854-10F9-CD48-47BCADC592F5}"/>
              </a:ext>
            </a:extLst>
          </p:cNvPr>
          <p:cNvSpPr>
            <a:spLocks noGrp="1"/>
          </p:cNvSpPr>
          <p:nvPr>
            <p:ph idx="1"/>
          </p:nvPr>
        </p:nvSpPr>
        <p:spPr/>
        <p:txBody>
          <a:bodyPr vert="horz" lIns="0" tIns="45720" rIns="0" bIns="45720" rtlCol="0" anchor="t">
            <a:normAutofit/>
          </a:bodyPr>
          <a:lstStyle/>
          <a:p>
            <a:r>
              <a:rPr lang="en-US">
                <a:cs typeface="Calibri"/>
              </a:rPr>
              <a:t>Sample Comments – The literacy standard and TPE elements:</a:t>
            </a:r>
          </a:p>
          <a:p>
            <a:r>
              <a:rPr lang="en-US">
                <a:cs typeface="Calibri"/>
              </a:rPr>
              <a:t>Need to add the terms universal screening and structured literacy</a:t>
            </a:r>
          </a:p>
          <a:p>
            <a:r>
              <a:rPr lang="en-US">
                <a:cs typeface="Calibri"/>
              </a:rPr>
              <a:t>Need to add a TPE element that specifically requires candidates to know the California Dyslexia Guidelines and to be able to teach accordingly </a:t>
            </a:r>
          </a:p>
          <a:p>
            <a:r>
              <a:rPr lang="en-US">
                <a:cs typeface="Calibri"/>
              </a:rPr>
              <a:t>Are too much to expect beginning teachers to know and be able to do</a:t>
            </a:r>
          </a:p>
          <a:p>
            <a:r>
              <a:rPr lang="en-US">
                <a:cs typeface="Calibri"/>
              </a:rPr>
              <a:t>Over-emphasize dyslexia to the exclusion of other disabilities</a:t>
            </a:r>
          </a:p>
        </p:txBody>
      </p:sp>
      <p:sp>
        <p:nvSpPr>
          <p:cNvPr id="4" name="Slide Number Placeholder 3">
            <a:extLst>
              <a:ext uri="{FF2B5EF4-FFF2-40B4-BE49-F238E27FC236}">
                <a16:creationId xmlns:a16="http://schemas.microsoft.com/office/drawing/2014/main" id="{0AC87E22-1685-7A0F-0123-D070D3C20DC2}"/>
              </a:ext>
            </a:extLst>
          </p:cNvPr>
          <p:cNvSpPr>
            <a:spLocks noGrp="1"/>
          </p:cNvSpPr>
          <p:nvPr>
            <p:ph type="sldNum" sz="quarter" idx="12"/>
          </p:nvPr>
        </p:nvSpPr>
        <p:spPr/>
        <p:txBody>
          <a:bodyPr/>
          <a:lstStyle/>
          <a:p>
            <a:fld id="{8CF074CD-934D-404A-ACFA-C89B8DACAFC4}" type="slidenum">
              <a:rPr lang="en-US" smtClean="0"/>
              <a:t>16</a:t>
            </a:fld>
            <a:endParaRPr lang="en-US"/>
          </a:p>
        </p:txBody>
      </p:sp>
    </p:spTree>
    <p:extLst>
      <p:ext uri="{BB962C8B-B14F-4D97-AF65-F5344CB8AC3E}">
        <p14:creationId xmlns:p14="http://schemas.microsoft.com/office/powerpoint/2010/main" val="112782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7310-9BE1-9EC4-DECD-1C1135144353}"/>
              </a:ext>
            </a:extLst>
          </p:cNvPr>
          <p:cNvSpPr>
            <a:spLocks noGrp="1"/>
          </p:cNvSpPr>
          <p:nvPr>
            <p:ph type="title"/>
          </p:nvPr>
        </p:nvSpPr>
        <p:spPr/>
        <p:txBody>
          <a:bodyPr/>
          <a:lstStyle/>
          <a:p>
            <a:r>
              <a:rPr lang="en-US" b="1">
                <a:latin typeface="Calibri"/>
                <a:cs typeface="Calibri"/>
              </a:rPr>
              <a:t>Staff Recommendation</a:t>
            </a:r>
            <a:endParaRPr lang="en-US"/>
          </a:p>
        </p:txBody>
      </p:sp>
      <p:sp>
        <p:nvSpPr>
          <p:cNvPr id="3" name="Content Placeholder 2">
            <a:extLst>
              <a:ext uri="{FF2B5EF4-FFF2-40B4-BE49-F238E27FC236}">
                <a16:creationId xmlns:a16="http://schemas.microsoft.com/office/drawing/2014/main" id="{FA1A040E-B9A5-39ED-BCBE-DE35D7B9B581}"/>
              </a:ext>
            </a:extLst>
          </p:cNvPr>
          <p:cNvSpPr>
            <a:spLocks noGrp="1"/>
          </p:cNvSpPr>
          <p:nvPr>
            <p:ph idx="1"/>
          </p:nvPr>
        </p:nvSpPr>
        <p:spPr/>
        <p:txBody>
          <a:bodyPr vert="horz" lIns="0" tIns="45720" rIns="0" bIns="45720" rtlCol="0" anchor="t">
            <a:normAutofit/>
          </a:bodyPr>
          <a:lstStyle/>
          <a:p>
            <a:r>
              <a:rPr lang="en-US" sz="3200">
                <a:ea typeface="+mn-lt"/>
                <a:cs typeface="+mn-lt"/>
              </a:rPr>
              <a:t>That the Commission review the draft Literacy Program Standards and TPEs for the MS/SS, Education Specialist: MMSN and ESN, and proposed PK-3 ECE Specialist credentials and provide feedback and direction to staff regarding next steps. </a:t>
            </a:r>
            <a:endParaRPr lang="en-US" sz="3200">
              <a:cs typeface="Calibri" panose="020F0502020204030204"/>
            </a:endParaRPr>
          </a:p>
        </p:txBody>
      </p:sp>
      <p:sp>
        <p:nvSpPr>
          <p:cNvPr id="4" name="Slide Number Placeholder 3">
            <a:extLst>
              <a:ext uri="{FF2B5EF4-FFF2-40B4-BE49-F238E27FC236}">
                <a16:creationId xmlns:a16="http://schemas.microsoft.com/office/drawing/2014/main" id="{1FA39178-AB51-7774-A80B-E5D2647E59E7}"/>
              </a:ext>
            </a:extLst>
          </p:cNvPr>
          <p:cNvSpPr>
            <a:spLocks noGrp="1"/>
          </p:cNvSpPr>
          <p:nvPr>
            <p:ph type="sldNum" sz="quarter" idx="12"/>
          </p:nvPr>
        </p:nvSpPr>
        <p:spPr/>
        <p:txBody>
          <a:bodyPr/>
          <a:lstStyle/>
          <a:p>
            <a:fld id="{8CF074CD-934D-404A-ACFA-C89B8DACAFC4}" type="slidenum">
              <a:rPr lang="en-US" smtClean="0"/>
              <a:t>17</a:t>
            </a:fld>
            <a:endParaRPr lang="en-US"/>
          </a:p>
        </p:txBody>
      </p:sp>
    </p:spTree>
    <p:extLst>
      <p:ext uri="{BB962C8B-B14F-4D97-AF65-F5344CB8AC3E}">
        <p14:creationId xmlns:p14="http://schemas.microsoft.com/office/powerpoint/2010/main" val="60607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C9A38F1B-CDC5-446F-958D-6F4F65C66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BA136A-8205-424D-BC36-375D67C79248}"/>
              </a:ext>
            </a:extLst>
          </p:cNvPr>
          <p:cNvSpPr>
            <a:spLocks noGrp="1"/>
          </p:cNvSpPr>
          <p:nvPr>
            <p:ph type="title"/>
          </p:nvPr>
        </p:nvSpPr>
        <p:spPr>
          <a:xfrm>
            <a:off x="5124206" y="-266937"/>
            <a:ext cx="6339840" cy="1666501"/>
          </a:xfrm>
        </p:spPr>
        <p:txBody>
          <a:bodyPr>
            <a:normAutofit/>
          </a:bodyPr>
          <a:lstStyle/>
          <a:p>
            <a:r>
              <a:rPr lang="en-US" sz="4000" b="1">
                <a:solidFill>
                  <a:srgbClr val="FFFFFF"/>
                </a:solidFill>
              </a:rPr>
              <a:t>SB 488 Overview</a:t>
            </a:r>
            <a:endParaRPr lang="en-US" sz="4000">
              <a:solidFill>
                <a:srgbClr val="FFFFFF"/>
              </a:solidFill>
            </a:endParaRPr>
          </a:p>
        </p:txBody>
      </p:sp>
      <p:sp>
        <p:nvSpPr>
          <p:cNvPr id="3" name="Content Placeholder 2">
            <a:extLst>
              <a:ext uri="{FF2B5EF4-FFF2-40B4-BE49-F238E27FC236}">
                <a16:creationId xmlns:a16="http://schemas.microsoft.com/office/drawing/2014/main" id="{4E004D9F-A4A8-4D50-A969-A94837F472C4}"/>
              </a:ext>
            </a:extLst>
          </p:cNvPr>
          <p:cNvSpPr>
            <a:spLocks noGrp="1"/>
          </p:cNvSpPr>
          <p:nvPr>
            <p:ph idx="1"/>
          </p:nvPr>
        </p:nvSpPr>
        <p:spPr>
          <a:xfrm>
            <a:off x="5124206" y="1565514"/>
            <a:ext cx="6339840" cy="4964527"/>
          </a:xfrm>
        </p:spPr>
        <p:txBody>
          <a:bodyPr vert="horz" lIns="0" tIns="45720" rIns="0" bIns="45720" rtlCol="0" anchor="t">
            <a:normAutofit fontScale="92500" lnSpcReduction="10000"/>
          </a:bodyPr>
          <a:lstStyle/>
          <a:p>
            <a:pPr marL="274320" indent="-274320">
              <a:lnSpc>
                <a:spcPct val="110000"/>
              </a:lnSpc>
              <a:spcBef>
                <a:spcPts val="0"/>
              </a:spcBef>
              <a:spcAft>
                <a:spcPts val="600"/>
              </a:spcAft>
              <a:buFont typeface="Arial,Sans-Serif" panose="020F0502020204030204" pitchFamily="34" charset="0"/>
              <a:buChar char="•"/>
            </a:pPr>
            <a:r>
              <a:rPr lang="en-US" sz="2800">
                <a:solidFill>
                  <a:srgbClr val="FFFFFF"/>
                </a:solidFill>
                <a:ea typeface="+mn-lt"/>
                <a:cs typeface="Calibri"/>
              </a:rPr>
              <a:t>Evidence-based means of teaching foundational skills (print concepts, phonological awareness, phonics &amp; word recognition, fluency)</a:t>
            </a:r>
            <a:endParaRPr lang="en-US" sz="2800">
              <a:solidFill>
                <a:srgbClr val="FFFFFF"/>
              </a:solidFill>
              <a:ea typeface="+mn-lt"/>
              <a:cs typeface="+mn-lt"/>
            </a:endParaRPr>
          </a:p>
          <a:p>
            <a:pPr marL="274320" indent="-274320">
              <a:lnSpc>
                <a:spcPct val="110000"/>
              </a:lnSpc>
              <a:spcBef>
                <a:spcPts val="0"/>
              </a:spcBef>
              <a:spcAft>
                <a:spcPts val="600"/>
              </a:spcAft>
              <a:buFont typeface="Arial,Sans-Serif" panose="020F0502020204030204" pitchFamily="34" charset="0"/>
              <a:buChar char="•"/>
            </a:pPr>
            <a:r>
              <a:rPr lang="en-US" sz="2800">
                <a:solidFill>
                  <a:srgbClr val="FFFFFF"/>
                </a:solidFill>
                <a:ea typeface="Calibri"/>
                <a:cs typeface="Calibri"/>
              </a:rPr>
              <a:t>Tiered supports for pupils (reading difficulties, English learners, exceptional needs)</a:t>
            </a:r>
            <a:endParaRPr lang="en-US" sz="2800">
              <a:solidFill>
                <a:srgbClr val="FFFFFF"/>
              </a:solidFill>
              <a:ea typeface="+mn-lt"/>
              <a:cs typeface="+mn-lt"/>
            </a:endParaRPr>
          </a:p>
          <a:p>
            <a:pPr marL="274320" indent="-274320">
              <a:lnSpc>
                <a:spcPct val="110000"/>
              </a:lnSpc>
              <a:spcBef>
                <a:spcPts val="0"/>
              </a:spcBef>
              <a:spcAft>
                <a:spcPts val="600"/>
              </a:spcAft>
              <a:buFont typeface="Arial,Sans-Serif" panose="020F0502020204030204" pitchFamily="34" charset="0"/>
              <a:buChar char="•"/>
            </a:pPr>
            <a:r>
              <a:rPr lang="en-US" sz="2800">
                <a:solidFill>
                  <a:srgbClr val="FFFFFF"/>
                </a:solidFill>
                <a:ea typeface="Calibri"/>
                <a:cs typeface="Calibri"/>
              </a:rPr>
              <a:t>Ongoing diagnostic techniques &amp; early intervention</a:t>
            </a:r>
            <a:endParaRPr lang="en-US" sz="2800">
              <a:solidFill>
                <a:srgbClr val="FFFFFF"/>
              </a:solidFill>
              <a:ea typeface="+mn-lt"/>
              <a:cs typeface="+mn-lt"/>
            </a:endParaRPr>
          </a:p>
          <a:p>
            <a:pPr marL="274320" indent="-274320">
              <a:lnSpc>
                <a:spcPct val="100000"/>
              </a:lnSpc>
              <a:spcBef>
                <a:spcPts val="0"/>
              </a:spcBef>
              <a:spcAft>
                <a:spcPts val="600"/>
              </a:spcAft>
              <a:buFont typeface="Arial,Sans-Serif" panose="020F0502020204030204" pitchFamily="34" charset="0"/>
              <a:buChar char="•"/>
            </a:pPr>
            <a:r>
              <a:rPr lang="en-US" sz="2800">
                <a:solidFill>
                  <a:srgbClr val="FFFFFF"/>
                </a:solidFill>
                <a:ea typeface="Calibri"/>
                <a:cs typeface="Calibri"/>
              </a:rPr>
              <a:t>Alignment with the SBE-adopted </a:t>
            </a:r>
            <a:r>
              <a:rPr lang="en-US" sz="2800" i="1">
                <a:solidFill>
                  <a:srgbClr val="FFFFFF"/>
                </a:solidFill>
                <a:ea typeface="Calibri"/>
                <a:cs typeface="Calibri"/>
              </a:rPr>
              <a:t>ELA/ELD Framework</a:t>
            </a:r>
            <a:endParaRPr lang="en-US" sz="2800">
              <a:solidFill>
                <a:srgbClr val="FFFFFF"/>
              </a:solidFill>
              <a:ea typeface="+mn-lt"/>
              <a:cs typeface="+mn-lt"/>
            </a:endParaRPr>
          </a:p>
          <a:p>
            <a:endParaRPr lang="en-US" sz="1800" b="1" u="sng">
              <a:solidFill>
                <a:srgbClr val="FFFFFF"/>
              </a:solidFill>
              <a:ea typeface="+mn-lt"/>
              <a:cs typeface="+mn-lt"/>
            </a:endParaRPr>
          </a:p>
        </p:txBody>
      </p:sp>
      <p:sp>
        <p:nvSpPr>
          <p:cNvPr id="38" name="Rectangle 37">
            <a:extLst>
              <a:ext uri="{FF2B5EF4-FFF2-40B4-BE49-F238E27FC236}">
                <a16:creationId xmlns:a16="http://schemas.microsoft.com/office/drawing/2014/main" id="{D73AA170-54FE-45E4-BE8F-E242A9C66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Child with glasses reading">
            <a:extLst>
              <a:ext uri="{FF2B5EF4-FFF2-40B4-BE49-F238E27FC236}">
                <a16:creationId xmlns:a16="http://schemas.microsoft.com/office/drawing/2014/main" id="{C5740967-F196-20F5-C202-4C1832AC7A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20" y="10"/>
            <a:ext cx="4578952" cy="6857990"/>
          </a:xfrm>
          <a:prstGeom prst="rect">
            <a:avLst/>
          </a:prstGeom>
        </p:spPr>
      </p:pic>
    </p:spTree>
    <p:extLst>
      <p:ext uri="{BB962C8B-B14F-4D97-AF65-F5344CB8AC3E}">
        <p14:creationId xmlns:p14="http://schemas.microsoft.com/office/powerpoint/2010/main" val="319769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8DD9A7F5-759F-405A-B7A5-C34486A1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BA136A-8205-424D-BC36-375D67C79248}"/>
              </a:ext>
            </a:extLst>
          </p:cNvPr>
          <p:cNvSpPr>
            <a:spLocks noGrp="1"/>
          </p:cNvSpPr>
          <p:nvPr>
            <p:ph type="title"/>
          </p:nvPr>
        </p:nvSpPr>
        <p:spPr>
          <a:xfrm>
            <a:off x="1097280" y="516835"/>
            <a:ext cx="5977937" cy="1253369"/>
          </a:xfrm>
        </p:spPr>
        <p:txBody>
          <a:bodyPr>
            <a:normAutofit/>
          </a:bodyPr>
          <a:lstStyle/>
          <a:p>
            <a:r>
              <a:rPr lang="en-US" sz="4000" b="1">
                <a:solidFill>
                  <a:srgbClr val="FFFFFF"/>
                </a:solidFill>
              </a:rPr>
              <a:t>SB 488 Overview</a:t>
            </a:r>
            <a:endParaRPr lang="en-US" sz="4000">
              <a:solidFill>
                <a:srgbClr val="FFFFFF"/>
              </a:solidFill>
            </a:endParaRPr>
          </a:p>
        </p:txBody>
      </p:sp>
      <p:sp>
        <p:nvSpPr>
          <p:cNvPr id="3" name="Content Placeholder 2">
            <a:extLst>
              <a:ext uri="{FF2B5EF4-FFF2-40B4-BE49-F238E27FC236}">
                <a16:creationId xmlns:a16="http://schemas.microsoft.com/office/drawing/2014/main" id="{4E004D9F-A4A8-4D50-A969-A94837F472C4}"/>
              </a:ext>
            </a:extLst>
          </p:cNvPr>
          <p:cNvSpPr>
            <a:spLocks noGrp="1"/>
          </p:cNvSpPr>
          <p:nvPr>
            <p:ph idx="1"/>
          </p:nvPr>
        </p:nvSpPr>
        <p:spPr>
          <a:xfrm>
            <a:off x="1069737" y="1878256"/>
            <a:ext cx="5977938" cy="4717629"/>
          </a:xfrm>
        </p:spPr>
        <p:txBody>
          <a:bodyPr vert="horz" lIns="0" tIns="45720" rIns="0" bIns="45720" rtlCol="0" anchor="t">
            <a:noAutofit/>
          </a:bodyPr>
          <a:lstStyle/>
          <a:p>
            <a:pPr marL="274320" indent="-274320">
              <a:lnSpc>
                <a:spcPct val="100000"/>
              </a:lnSpc>
              <a:spcBef>
                <a:spcPts val="0"/>
              </a:spcBef>
              <a:spcAft>
                <a:spcPts val="600"/>
              </a:spcAft>
              <a:buFont typeface="Arial,Sans-Serif" panose="020F0502020204030204" pitchFamily="34" charset="0"/>
              <a:buChar char="•"/>
            </a:pPr>
            <a:r>
              <a:rPr lang="en-US" sz="2800">
                <a:solidFill>
                  <a:srgbClr val="FFFFFF"/>
                </a:solidFill>
                <a:latin typeface="Calibri"/>
                <a:ea typeface="Calibri"/>
                <a:cs typeface="Calibri"/>
              </a:rPr>
              <a:t>Incorporation of </a:t>
            </a:r>
            <a:r>
              <a:rPr lang="en-US" sz="2800" i="1">
                <a:solidFill>
                  <a:srgbClr val="FFFFFF"/>
                </a:solidFill>
                <a:latin typeface="Calibri"/>
                <a:ea typeface="Calibri"/>
                <a:cs typeface="Calibri"/>
              </a:rPr>
              <a:t>California Dyslexia Guidelines</a:t>
            </a:r>
            <a:r>
              <a:rPr lang="en-US" sz="2800">
                <a:solidFill>
                  <a:srgbClr val="FFFFFF"/>
                </a:solidFill>
                <a:latin typeface="Calibri"/>
                <a:ea typeface="Calibri"/>
                <a:cs typeface="Calibri"/>
              </a:rPr>
              <a:t> </a:t>
            </a:r>
            <a:endParaRPr lang="en-US">
              <a:cs typeface="Calibri" panose="020F0502020204030204"/>
            </a:endParaRPr>
          </a:p>
          <a:p>
            <a:pPr marL="274320" indent="-274320">
              <a:lnSpc>
                <a:spcPct val="100000"/>
              </a:lnSpc>
              <a:spcBef>
                <a:spcPts val="0"/>
              </a:spcBef>
              <a:spcAft>
                <a:spcPts val="600"/>
              </a:spcAft>
              <a:buFont typeface="Arial,Sans-Serif" panose="020F0502020204030204" pitchFamily="34" charset="0"/>
              <a:buChar char="•"/>
            </a:pPr>
            <a:r>
              <a:rPr lang="en-US" sz="2800">
                <a:solidFill>
                  <a:srgbClr val="FFFFFF"/>
                </a:solidFill>
                <a:latin typeface="Calibri"/>
                <a:ea typeface="Calibri"/>
                <a:cs typeface="Calibri"/>
              </a:rPr>
              <a:t>Organized, systematic, explicit, direct foundational skills &amp; practice in connected text</a:t>
            </a:r>
            <a:endParaRPr lang="en-US" sz="2800">
              <a:solidFill>
                <a:srgbClr val="FFFFFF"/>
              </a:solidFill>
              <a:latin typeface="Calibri"/>
              <a:ea typeface="+mn-lt"/>
              <a:cs typeface="+mn-lt"/>
            </a:endParaRPr>
          </a:p>
          <a:p>
            <a:pPr marL="274320" indent="-274320">
              <a:lnSpc>
                <a:spcPct val="100000"/>
              </a:lnSpc>
              <a:spcBef>
                <a:spcPts val="0"/>
              </a:spcBef>
              <a:spcAft>
                <a:spcPts val="600"/>
              </a:spcAft>
              <a:buFont typeface="Arial,Sans-Serif" panose="020F0502020204030204" pitchFamily="34" charset="0"/>
              <a:buChar char="•"/>
            </a:pPr>
            <a:r>
              <a:rPr lang="en-US" sz="2800">
                <a:solidFill>
                  <a:srgbClr val="FFFFFF"/>
                </a:solidFill>
                <a:latin typeface="Calibri"/>
                <a:ea typeface="Calibri"/>
                <a:cs typeface="Calibri"/>
              </a:rPr>
              <a:t>Strong literature, language, &amp; comprehension component with a balance of oral &amp; written language</a:t>
            </a:r>
            <a:endParaRPr lang="en-US" sz="2800">
              <a:solidFill>
                <a:srgbClr val="FFFFFF"/>
              </a:solidFill>
              <a:latin typeface="Calibri"/>
              <a:ea typeface="+mn-lt"/>
              <a:cs typeface="+mn-lt"/>
            </a:endParaRPr>
          </a:p>
          <a:p>
            <a:pPr marL="274320" indent="-274320">
              <a:lnSpc>
                <a:spcPct val="100000"/>
              </a:lnSpc>
              <a:spcBef>
                <a:spcPts val="0"/>
              </a:spcBef>
              <a:spcAft>
                <a:spcPts val="600"/>
              </a:spcAft>
              <a:buFont typeface="Arial,Sans-Serif" panose="020F0502020204030204" pitchFamily="34" charset="0"/>
              <a:buChar char="•"/>
            </a:pPr>
            <a:r>
              <a:rPr lang="en-US" sz="2800">
                <a:solidFill>
                  <a:srgbClr val="FFFFFF"/>
                </a:solidFill>
                <a:latin typeface="Calibri"/>
                <a:ea typeface="Calibri"/>
                <a:cs typeface="Calibri"/>
              </a:rPr>
              <a:t>Integrated methods of teaching language arts (MS/SS ELA and EdSp)</a:t>
            </a:r>
            <a:endParaRPr lang="en-US" sz="2800">
              <a:solidFill>
                <a:srgbClr val="FFFFFF"/>
              </a:solidFill>
              <a:latin typeface="Calibri"/>
              <a:ea typeface="+mn-lt"/>
              <a:cs typeface="+mn-lt"/>
            </a:endParaRPr>
          </a:p>
          <a:p>
            <a:pPr>
              <a:lnSpc>
                <a:spcPct val="100000"/>
              </a:lnSpc>
              <a:spcBef>
                <a:spcPts val="0"/>
              </a:spcBef>
              <a:spcAft>
                <a:spcPts val="600"/>
              </a:spcAft>
            </a:pPr>
            <a:endParaRPr lang="en-US" sz="1800" b="1" u="sng">
              <a:solidFill>
                <a:srgbClr val="FFFFFF"/>
              </a:solidFill>
              <a:ea typeface="+mn-lt"/>
              <a:cs typeface="+mn-lt"/>
            </a:endParaRPr>
          </a:p>
        </p:txBody>
      </p:sp>
      <p:sp>
        <p:nvSpPr>
          <p:cNvPr id="52" name="Rectangle 51">
            <a:extLst>
              <a:ext uri="{FF2B5EF4-FFF2-40B4-BE49-F238E27FC236}">
                <a16:creationId xmlns:a16="http://schemas.microsoft.com/office/drawing/2014/main" id="{FBCF6FDC-4730-4E9A-91F7-2C3C1B77D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descr="Children drawing together">
            <a:extLst>
              <a:ext uri="{FF2B5EF4-FFF2-40B4-BE49-F238E27FC236}">
                <a16:creationId xmlns:a16="http://schemas.microsoft.com/office/drawing/2014/main" id="{5C13CFA8-0869-51DF-0A46-46A554FC3B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11902" y="10"/>
            <a:ext cx="4580097" cy="6857990"/>
          </a:xfrm>
          <a:prstGeom prst="rect">
            <a:avLst/>
          </a:prstGeom>
        </p:spPr>
      </p:pic>
    </p:spTree>
    <p:extLst>
      <p:ext uri="{BB962C8B-B14F-4D97-AF65-F5344CB8AC3E}">
        <p14:creationId xmlns:p14="http://schemas.microsoft.com/office/powerpoint/2010/main" val="170030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2CB42F-9956-4D95-8C19-0E79DC435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C6C6C1-A9F8-44E3-974C-620C78505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BA136A-8205-424D-BC36-375D67C79248}"/>
              </a:ext>
            </a:extLst>
          </p:cNvPr>
          <p:cNvSpPr>
            <a:spLocks noGrp="1"/>
          </p:cNvSpPr>
          <p:nvPr>
            <p:ph type="title"/>
          </p:nvPr>
        </p:nvSpPr>
        <p:spPr>
          <a:xfrm>
            <a:off x="1097280" y="516835"/>
            <a:ext cx="5977937" cy="1666501"/>
          </a:xfrm>
        </p:spPr>
        <p:txBody>
          <a:bodyPr>
            <a:normAutofit/>
          </a:bodyPr>
          <a:lstStyle/>
          <a:p>
            <a:r>
              <a:rPr lang="en-US" sz="4000" b="1">
                <a:solidFill>
                  <a:srgbClr val="FFFFFF"/>
                </a:solidFill>
                <a:ea typeface="+mj-lt"/>
                <a:cs typeface="+mj-lt"/>
              </a:rPr>
              <a:t>SB 488 Overview</a:t>
            </a:r>
          </a:p>
          <a:p>
            <a:endParaRPr lang="en-US" sz="4000" b="1">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4E004D9F-A4A8-4D50-A969-A94837F472C4}"/>
              </a:ext>
            </a:extLst>
          </p:cNvPr>
          <p:cNvSpPr>
            <a:spLocks noGrp="1"/>
          </p:cNvSpPr>
          <p:nvPr>
            <p:ph idx="1"/>
          </p:nvPr>
        </p:nvSpPr>
        <p:spPr>
          <a:xfrm>
            <a:off x="1051375" y="2043509"/>
            <a:ext cx="5977938" cy="3652667"/>
          </a:xfrm>
        </p:spPr>
        <p:txBody>
          <a:bodyPr vert="horz" lIns="0" tIns="45720" rIns="0" bIns="45720" rtlCol="0" anchor="t">
            <a:normAutofit fontScale="92500" lnSpcReduction="20000"/>
          </a:bodyPr>
          <a:lstStyle/>
          <a:p>
            <a:pPr>
              <a:lnSpc>
                <a:spcPct val="110000"/>
              </a:lnSpc>
            </a:pPr>
            <a:endParaRPr lang="en-US" sz="2800" b="1" u="sng">
              <a:solidFill>
                <a:srgbClr val="FFFFFF"/>
              </a:solidFill>
              <a:cs typeface="Calibri"/>
            </a:endParaRPr>
          </a:p>
          <a:p>
            <a:pPr>
              <a:lnSpc>
                <a:spcPct val="110000"/>
              </a:lnSpc>
            </a:pPr>
            <a:r>
              <a:rPr lang="en-US" sz="2800">
                <a:solidFill>
                  <a:schemeClr val="bg1"/>
                </a:solidFill>
                <a:ea typeface="+mn-lt"/>
                <a:cs typeface="+mn-lt"/>
              </a:rPr>
              <a:t>The </a:t>
            </a:r>
            <a:r>
              <a:rPr lang="en-US" sz="2800" b="0" i="0">
                <a:solidFill>
                  <a:schemeClr val="bg1"/>
                </a:solidFill>
                <a:effectLst/>
                <a:ea typeface="+mn-lt"/>
                <a:cs typeface="+mn-lt"/>
              </a:rPr>
              <a:t>Commission</a:t>
            </a:r>
            <a:r>
              <a:rPr lang="en-US" sz="2800">
                <a:solidFill>
                  <a:schemeClr val="bg1"/>
                </a:solidFill>
                <a:ea typeface="+mn-lt"/>
                <a:cs typeface="+mn-lt"/>
              </a:rPr>
              <a:t> will ensure that all requirements regarding the content </a:t>
            </a:r>
            <a:r>
              <a:rPr lang="en-US" sz="2800" b="0" i="0">
                <a:solidFill>
                  <a:schemeClr val="bg1"/>
                </a:solidFill>
                <a:effectLst/>
                <a:ea typeface="+mn-lt"/>
                <a:cs typeface="+mn-lt"/>
              </a:rPr>
              <a:t>of </a:t>
            </a:r>
            <a:r>
              <a:rPr lang="en-US" sz="2800">
                <a:solidFill>
                  <a:schemeClr val="bg1"/>
                </a:solidFill>
                <a:ea typeface="+mn-lt"/>
                <a:cs typeface="+mn-lt"/>
              </a:rPr>
              <a:t>teacher preparation in literacy instruction in EC 44259 (b) (4) (A) and (B) are included in the program standards of quality and effectiveness for the preliminary Multiple Subject, Education Specialist, and Single Subject English Language Arts credentials</a:t>
            </a:r>
            <a:r>
              <a:rPr lang="en-US" sz="2800" b="0" i="0">
                <a:solidFill>
                  <a:schemeClr val="bg1"/>
                </a:solidFill>
                <a:effectLst/>
                <a:ea typeface="+mn-lt"/>
                <a:cs typeface="+mn-lt"/>
              </a:rPr>
              <a:t>.</a:t>
            </a:r>
            <a:r>
              <a:rPr lang="en-US" sz="2800">
                <a:solidFill>
                  <a:schemeClr val="bg1"/>
                </a:solidFill>
                <a:ea typeface="+mn-lt"/>
                <a:cs typeface="+mn-lt"/>
              </a:rPr>
              <a:t> </a:t>
            </a:r>
            <a:endParaRPr lang="en-US" sz="2800" b="1" i="0" u="sng">
              <a:solidFill>
                <a:schemeClr val="bg1"/>
              </a:solidFill>
              <a:effectLst/>
              <a:ea typeface="+mn-lt"/>
              <a:cs typeface="+mn-lt"/>
            </a:endParaRPr>
          </a:p>
          <a:p>
            <a:pPr marL="0" indent="0">
              <a:lnSpc>
                <a:spcPct val="110000"/>
              </a:lnSpc>
              <a:buNone/>
            </a:pPr>
            <a:endParaRPr lang="en-US" sz="1800">
              <a:solidFill>
                <a:srgbClr val="FFFFFF"/>
              </a:solidFill>
              <a:ea typeface="+mn-lt"/>
              <a:cs typeface="+mn-lt"/>
            </a:endParaRPr>
          </a:p>
          <a:p>
            <a:pPr>
              <a:lnSpc>
                <a:spcPct val="110000"/>
              </a:lnSpc>
              <a:buFont typeface="Arial" panose="020F0502020204030204" pitchFamily="34" charset="0"/>
              <a:buChar char="•"/>
            </a:pPr>
            <a:endParaRPr lang="en-US" sz="1800">
              <a:solidFill>
                <a:srgbClr val="FFFFFF"/>
              </a:solidFill>
              <a:ea typeface="+mn-lt"/>
              <a:cs typeface="+mn-lt"/>
            </a:endParaRPr>
          </a:p>
        </p:txBody>
      </p:sp>
      <p:sp>
        <p:nvSpPr>
          <p:cNvPr id="22" name="Rectangle 21">
            <a:extLst>
              <a:ext uri="{FF2B5EF4-FFF2-40B4-BE49-F238E27FC236}">
                <a16:creationId xmlns:a16="http://schemas.microsoft.com/office/drawing/2014/main" id="{C704F803-3F51-4DCF-9467-3A9E6A326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phic 5" descr="Clipboard Checked with solid fill">
            <a:extLst>
              <a:ext uri="{FF2B5EF4-FFF2-40B4-BE49-F238E27FC236}">
                <a16:creationId xmlns:a16="http://schemas.microsoft.com/office/drawing/2014/main" id="{8EBF3435-A28C-6BBA-03E5-D93443D50F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74630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5F1C-0D03-5349-6557-BAE208C14C20}"/>
              </a:ext>
            </a:extLst>
          </p:cNvPr>
          <p:cNvSpPr>
            <a:spLocks noGrp="1"/>
          </p:cNvSpPr>
          <p:nvPr>
            <p:ph type="title"/>
          </p:nvPr>
        </p:nvSpPr>
        <p:spPr/>
        <p:txBody>
          <a:bodyPr>
            <a:normAutofit/>
          </a:bodyPr>
          <a:lstStyle/>
          <a:p>
            <a:r>
              <a:rPr lang="en-US" sz="4400" b="1">
                <a:ea typeface="+mj-lt"/>
                <a:cs typeface="+mj-lt"/>
              </a:rPr>
              <a:t>Initial Implementation of SB 488</a:t>
            </a:r>
            <a:endParaRPr lang="en-US" sz="4400" b="1">
              <a:cs typeface="Calibri Light"/>
            </a:endParaRPr>
          </a:p>
        </p:txBody>
      </p:sp>
      <p:graphicFrame>
        <p:nvGraphicFramePr>
          <p:cNvPr id="6" name="Content Placeholder 5">
            <a:extLst>
              <a:ext uri="{FF2B5EF4-FFF2-40B4-BE49-F238E27FC236}">
                <a16:creationId xmlns:a16="http://schemas.microsoft.com/office/drawing/2014/main" id="{06D12444-DA57-09F8-1559-1B514567F05C}"/>
              </a:ext>
            </a:extLst>
          </p:cNvPr>
          <p:cNvGraphicFramePr>
            <a:graphicFrameLocks noGrp="1"/>
          </p:cNvGraphicFramePr>
          <p:nvPr>
            <p:ph idx="1"/>
            <p:extLst>
              <p:ext uri="{D42A27DB-BD31-4B8C-83A1-F6EECF244321}">
                <p14:modId xmlns:p14="http://schemas.microsoft.com/office/powerpoint/2010/main" val="1533980861"/>
              </p:ext>
            </p:extLst>
          </p:nvPr>
        </p:nvGraphicFramePr>
        <p:xfrm>
          <a:off x="557939" y="1846263"/>
          <a:ext cx="11127783" cy="4267200"/>
        </p:xfrm>
        <a:graphic>
          <a:graphicData uri="http://schemas.openxmlformats.org/drawingml/2006/table">
            <a:tbl>
              <a:tblPr firstRow="1" firstCol="1" bandRow="1">
                <a:tableStyleId>{5C22544A-7EE6-4342-B048-85BDC9FD1C3A}</a:tableStyleId>
              </a:tblPr>
              <a:tblGrid>
                <a:gridCol w="2686973">
                  <a:extLst>
                    <a:ext uri="{9D8B030D-6E8A-4147-A177-3AD203B41FA5}">
                      <a16:colId xmlns:a16="http://schemas.microsoft.com/office/drawing/2014/main" val="2195663717"/>
                    </a:ext>
                  </a:extLst>
                </a:gridCol>
                <a:gridCol w="8440810">
                  <a:extLst>
                    <a:ext uri="{9D8B030D-6E8A-4147-A177-3AD203B41FA5}">
                      <a16:colId xmlns:a16="http://schemas.microsoft.com/office/drawing/2014/main" val="1330564402"/>
                    </a:ext>
                  </a:extLst>
                </a:gridCol>
              </a:tblGrid>
              <a:tr h="0">
                <a:tc>
                  <a:txBody>
                    <a:bodyPr/>
                    <a:lstStyle/>
                    <a:p>
                      <a:pPr algn="ctr">
                        <a:spcAft>
                          <a:spcPts val="0"/>
                        </a:spcAft>
                      </a:pPr>
                      <a:r>
                        <a:rPr lang="en-US" sz="2000">
                          <a:effectLst/>
                        </a:rPr>
                        <a:t>Timeframe</a:t>
                      </a:r>
                    </a:p>
                  </a:txBody>
                  <a:tcPr marL="68580" marR="68580" marT="0" marB="0" anchor="ctr"/>
                </a:tc>
                <a:tc>
                  <a:txBody>
                    <a:bodyPr/>
                    <a:lstStyle/>
                    <a:p>
                      <a:pPr algn="ctr">
                        <a:spcAft>
                          <a:spcPts val="0"/>
                        </a:spcAft>
                      </a:pPr>
                      <a:r>
                        <a:rPr lang="en-US" sz="2000">
                          <a:effectLst/>
                        </a:rPr>
                        <a:t>Activity: MS/SS, MMSN and ESN Education Specialist and Proposed PK-3 Early Childhood Specialist Credentials</a:t>
                      </a:r>
                    </a:p>
                  </a:txBody>
                  <a:tcPr marL="68580" marR="68580" marT="0" marB="0" anchor="ctr"/>
                </a:tc>
                <a:extLst>
                  <a:ext uri="{0D108BD9-81ED-4DB2-BD59-A6C34878D82A}">
                    <a16:rowId xmlns:a16="http://schemas.microsoft.com/office/drawing/2014/main" val="2327796510"/>
                  </a:ext>
                </a:extLst>
              </a:tr>
              <a:tr h="685800">
                <a:tc>
                  <a:txBody>
                    <a:bodyPr/>
                    <a:lstStyle/>
                    <a:p>
                      <a:pPr>
                        <a:spcAft>
                          <a:spcPts val="0"/>
                        </a:spcAft>
                      </a:pPr>
                      <a:r>
                        <a:rPr lang="en-US" sz="2000" b="0">
                          <a:effectLst/>
                        </a:rPr>
                        <a:t>August 25 – 26, 2022</a:t>
                      </a:r>
                    </a:p>
                    <a:p>
                      <a:pPr>
                        <a:spcAft>
                          <a:spcPts val="0"/>
                        </a:spcAft>
                      </a:pPr>
                      <a:r>
                        <a:rPr lang="en-US" sz="2000" b="0">
                          <a:effectLst/>
                        </a:rPr>
                        <a:t>Commission Meeting</a:t>
                      </a:r>
                    </a:p>
                  </a:txBody>
                  <a:tcPr marL="68580" marR="68580" marT="0" marB="0" anchor="ctr"/>
                </a:tc>
                <a:tc>
                  <a:txBody>
                    <a:bodyPr/>
                    <a:lstStyle/>
                    <a:p>
                      <a:pPr>
                        <a:spcAft>
                          <a:spcPts val="0"/>
                        </a:spcAft>
                      </a:pPr>
                      <a:r>
                        <a:rPr lang="en-US" sz="2000">
                          <a:effectLst/>
                        </a:rPr>
                        <a:t>Present revised literacy program standards and TPEs for information to gather Commission and further public feedback</a:t>
                      </a:r>
                    </a:p>
                  </a:txBody>
                  <a:tcPr marL="68580" marR="68580" marT="0" marB="0" anchor="ctr"/>
                </a:tc>
                <a:extLst>
                  <a:ext uri="{0D108BD9-81ED-4DB2-BD59-A6C34878D82A}">
                    <a16:rowId xmlns:a16="http://schemas.microsoft.com/office/drawing/2014/main" val="3629759334"/>
                  </a:ext>
                </a:extLst>
              </a:tr>
              <a:tr h="685800">
                <a:tc>
                  <a:txBody>
                    <a:bodyPr/>
                    <a:lstStyle/>
                    <a:p>
                      <a:pPr>
                        <a:spcAft>
                          <a:spcPts val="0"/>
                        </a:spcAft>
                      </a:pPr>
                      <a:r>
                        <a:rPr lang="en-US" sz="2000" b="0">
                          <a:effectLst/>
                        </a:rPr>
                        <a:t>August-September 2022</a:t>
                      </a:r>
                    </a:p>
                  </a:txBody>
                  <a:tcPr marL="68580" marR="68580" marT="0" marB="0" anchor="ctr"/>
                </a:tc>
                <a:tc>
                  <a:txBody>
                    <a:bodyPr/>
                    <a:lstStyle/>
                    <a:p>
                      <a:pPr>
                        <a:spcAft>
                          <a:spcPts val="0"/>
                        </a:spcAft>
                      </a:pPr>
                      <a:r>
                        <a:rPr lang="en-US" sz="2000">
                          <a:effectLst/>
                        </a:rPr>
                        <a:t>Analyze feedback from Commission and public for additional edits to program standards and TPEs as appropriate</a:t>
                      </a:r>
                    </a:p>
                  </a:txBody>
                  <a:tcPr marL="68580" marR="68580" marT="0" marB="0" anchor="ctr"/>
                </a:tc>
                <a:extLst>
                  <a:ext uri="{0D108BD9-81ED-4DB2-BD59-A6C34878D82A}">
                    <a16:rowId xmlns:a16="http://schemas.microsoft.com/office/drawing/2014/main" val="3394760218"/>
                  </a:ext>
                </a:extLst>
              </a:tr>
              <a:tr h="685800">
                <a:tc>
                  <a:txBody>
                    <a:bodyPr/>
                    <a:lstStyle/>
                    <a:p>
                      <a:r>
                        <a:rPr lang="en-US" sz="1800" b="0">
                          <a:effectLst/>
                        </a:rPr>
                        <a:t>August</a:t>
                      </a:r>
                      <a:r>
                        <a:rPr lang="en-US" sz="2000" b="0">
                          <a:effectLst/>
                        </a:rPr>
                        <a:t>-September 2022</a:t>
                      </a:r>
                    </a:p>
                  </a:txBody>
                  <a:tcPr marL="68580" marR="68580" marT="0" marB="0" anchor="ctr"/>
                </a:tc>
                <a:tc>
                  <a:txBody>
                    <a:bodyPr/>
                    <a:lstStyle/>
                    <a:p>
                      <a:r>
                        <a:rPr lang="en-US" sz="2000">
                          <a:effectLst/>
                        </a:rPr>
                        <a:t>Convene experts to develop standard language and TPEs for Visual Impairments (VI), Deaf &amp; Hard of Hearing (DHH), and Early Childhood Special Education credentials</a:t>
                      </a:r>
                    </a:p>
                  </a:txBody>
                  <a:tcPr marL="68580" marR="68580" marT="0" marB="0" anchor="ctr"/>
                </a:tc>
                <a:extLst>
                  <a:ext uri="{0D108BD9-81ED-4DB2-BD59-A6C34878D82A}">
                    <a16:rowId xmlns:a16="http://schemas.microsoft.com/office/drawing/2014/main" val="652426623"/>
                  </a:ext>
                </a:extLst>
              </a:tr>
              <a:tr h="685800">
                <a:tc>
                  <a:txBody>
                    <a:bodyPr/>
                    <a:lstStyle/>
                    <a:p>
                      <a:pPr>
                        <a:spcAft>
                          <a:spcPts val="0"/>
                        </a:spcAft>
                      </a:pPr>
                      <a:r>
                        <a:rPr lang="en-US" sz="2000" b="0">
                          <a:effectLst/>
                        </a:rPr>
                        <a:t>September 13, 2022</a:t>
                      </a:r>
                    </a:p>
                  </a:txBody>
                  <a:tcPr marL="68580" marR="68580" marT="0" marB="0" anchor="ctr"/>
                </a:tc>
                <a:tc>
                  <a:txBody>
                    <a:bodyPr/>
                    <a:lstStyle/>
                    <a:p>
                      <a:pPr>
                        <a:spcAft>
                          <a:spcPts val="0"/>
                        </a:spcAft>
                      </a:pPr>
                      <a:r>
                        <a:rPr lang="en-US" sz="2000">
                          <a:effectLst/>
                        </a:rPr>
                        <a:t>Reconvene workgroup to review all revised draft program standards and TPEs, discuss additional survey results, and review subject specific TPEs </a:t>
                      </a:r>
                    </a:p>
                  </a:txBody>
                  <a:tcPr marL="68580" marR="68580" marT="0" marB="0" anchor="ctr"/>
                </a:tc>
                <a:extLst>
                  <a:ext uri="{0D108BD9-81ED-4DB2-BD59-A6C34878D82A}">
                    <a16:rowId xmlns:a16="http://schemas.microsoft.com/office/drawing/2014/main" val="1527066450"/>
                  </a:ext>
                </a:extLst>
              </a:tr>
              <a:tr h="685800">
                <a:tc>
                  <a:txBody>
                    <a:bodyPr/>
                    <a:lstStyle/>
                    <a:p>
                      <a:pPr>
                        <a:spcAft>
                          <a:spcPts val="0"/>
                        </a:spcAft>
                      </a:pPr>
                      <a:r>
                        <a:rPr lang="en-US" sz="2000" b="0">
                          <a:effectLst/>
                        </a:rPr>
                        <a:t>October 13-14, 2022</a:t>
                      </a:r>
                    </a:p>
                    <a:p>
                      <a:pPr>
                        <a:spcAft>
                          <a:spcPts val="0"/>
                        </a:spcAft>
                      </a:pPr>
                      <a:r>
                        <a:rPr lang="en-US" sz="2000" b="0">
                          <a:effectLst/>
                        </a:rPr>
                        <a:t>Commission Meeting</a:t>
                      </a:r>
                    </a:p>
                  </a:txBody>
                  <a:tcPr marL="68580" marR="68580" marT="0" marB="0" anchor="ctr"/>
                </a:tc>
                <a:tc>
                  <a:txBody>
                    <a:bodyPr/>
                    <a:lstStyle/>
                    <a:p>
                      <a:pPr>
                        <a:spcAft>
                          <a:spcPts val="0"/>
                        </a:spcAft>
                      </a:pPr>
                      <a:r>
                        <a:rPr lang="en-US" sz="2000" dirty="0">
                          <a:effectLst/>
                        </a:rPr>
                        <a:t>Present literacy program standards and TPEs for potential adoption</a:t>
                      </a:r>
                    </a:p>
                  </a:txBody>
                  <a:tcPr marL="68580" marR="68580" marT="0" marB="0" anchor="ctr"/>
                </a:tc>
                <a:extLst>
                  <a:ext uri="{0D108BD9-81ED-4DB2-BD59-A6C34878D82A}">
                    <a16:rowId xmlns:a16="http://schemas.microsoft.com/office/drawing/2014/main" val="2304971814"/>
                  </a:ext>
                </a:extLst>
              </a:tr>
            </a:tbl>
          </a:graphicData>
        </a:graphic>
      </p:graphicFrame>
      <p:sp>
        <p:nvSpPr>
          <p:cNvPr id="4" name="Slide Number Placeholder 3">
            <a:extLst>
              <a:ext uri="{FF2B5EF4-FFF2-40B4-BE49-F238E27FC236}">
                <a16:creationId xmlns:a16="http://schemas.microsoft.com/office/drawing/2014/main" id="{1A8B2DD5-72F1-44C0-FA4D-32A36C211D92}"/>
              </a:ext>
            </a:extLst>
          </p:cNvPr>
          <p:cNvSpPr>
            <a:spLocks noGrp="1"/>
          </p:cNvSpPr>
          <p:nvPr>
            <p:ph type="sldNum" sz="quarter" idx="12"/>
          </p:nvPr>
        </p:nvSpPr>
        <p:spPr/>
        <p:txBody>
          <a:bodyPr/>
          <a:lstStyle/>
          <a:p>
            <a:fld id="{8CF074CD-934D-404A-ACFA-C89B8DACAFC4}" type="slidenum">
              <a:rPr lang="en-US" smtClean="0"/>
              <a:t>5</a:t>
            </a:fld>
            <a:endParaRPr lang="en-US"/>
          </a:p>
        </p:txBody>
      </p:sp>
    </p:spTree>
    <p:extLst>
      <p:ext uri="{BB962C8B-B14F-4D97-AF65-F5344CB8AC3E}">
        <p14:creationId xmlns:p14="http://schemas.microsoft.com/office/powerpoint/2010/main" val="47098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B019A08-55AD-4038-B865-37DA596B8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38EEF6-9A9C-0ECB-AA0F-7D090669F4D5}"/>
              </a:ext>
            </a:extLst>
          </p:cNvPr>
          <p:cNvSpPr>
            <a:spLocks noGrp="1"/>
          </p:cNvSpPr>
          <p:nvPr>
            <p:ph type="title"/>
          </p:nvPr>
        </p:nvSpPr>
        <p:spPr>
          <a:xfrm>
            <a:off x="6411685" y="634946"/>
            <a:ext cx="5127171" cy="1450757"/>
          </a:xfrm>
        </p:spPr>
        <p:txBody>
          <a:bodyPr>
            <a:normAutofit/>
          </a:bodyPr>
          <a:lstStyle/>
          <a:p>
            <a:r>
              <a:rPr lang="en-US" b="1"/>
              <a:t>Literacy Workgroup Outcomes</a:t>
            </a:r>
          </a:p>
        </p:txBody>
      </p:sp>
      <p:cxnSp>
        <p:nvCxnSpPr>
          <p:cNvPr id="13" name="Straight Connector 12">
            <a:extLst>
              <a:ext uri="{FF2B5EF4-FFF2-40B4-BE49-F238E27FC236}">
                <a16:creationId xmlns:a16="http://schemas.microsoft.com/office/drawing/2014/main" id="{2BA067F2-7FAF-4758-9BC4-F7C88ED904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4D6F4AA1-C703-C2BF-021B-A92362B40C72}"/>
              </a:ext>
            </a:extLst>
          </p:cNvPr>
          <p:cNvSpPr>
            <a:spLocks noGrp="1"/>
          </p:cNvSpPr>
          <p:nvPr>
            <p:ph idx="1"/>
          </p:nvPr>
        </p:nvSpPr>
        <p:spPr>
          <a:xfrm>
            <a:off x="6411684" y="2198914"/>
            <a:ext cx="5553892" cy="4025780"/>
          </a:xfrm>
        </p:spPr>
        <p:txBody>
          <a:bodyPr vert="horz" lIns="0" tIns="45720" rIns="0" bIns="45720" rtlCol="0" anchor="t">
            <a:normAutofit/>
          </a:bodyPr>
          <a:lstStyle/>
          <a:p>
            <a:r>
              <a:rPr lang="en-US" sz="2800">
                <a:latin typeface="Calibri"/>
                <a:ea typeface="Calibri" panose="020F0502020204030204" pitchFamily="34" charset="0"/>
                <a:cs typeface="Calibri"/>
              </a:rPr>
              <a:t>For</a:t>
            </a:r>
            <a:r>
              <a:rPr lang="en-US" sz="2800">
                <a:effectLst/>
                <a:latin typeface="Calibri"/>
                <a:ea typeface="Calibri" panose="020F0502020204030204" pitchFamily="34" charset="0"/>
                <a:cs typeface="Calibri"/>
              </a:rPr>
              <a:t> Multiple Subject, Single Subject, </a:t>
            </a:r>
            <a:r>
              <a:rPr lang="en-US" sz="2800">
                <a:latin typeface="Calibri"/>
                <a:ea typeface="Calibri" panose="020F0502020204030204" pitchFamily="34" charset="0"/>
                <a:cs typeface="Calibri"/>
              </a:rPr>
              <a:t>Proposed PK-3 ECE</a:t>
            </a:r>
            <a:r>
              <a:rPr lang="en-US" sz="2800">
                <a:effectLst/>
                <a:latin typeface="Calibri"/>
                <a:ea typeface="Calibri" panose="020F0502020204030204" pitchFamily="34" charset="0"/>
                <a:cs typeface="Calibri"/>
              </a:rPr>
              <a:t> Specialist, and Education Specialist preliminary candidates:</a:t>
            </a:r>
            <a:endParaRPr lang="en-US" sz="2800">
              <a:latin typeface="Calibri"/>
              <a:cs typeface="Calibri"/>
            </a:endParaRPr>
          </a:p>
          <a:p>
            <a:pPr marL="383540" lvl="1">
              <a:buFont typeface="Wingdings" panose="05000000000000000000" pitchFamily="2" charset="2"/>
              <a:buChar char="§"/>
            </a:pPr>
            <a:r>
              <a:rPr lang="en-US" sz="2600">
                <a:latin typeface="Calibri"/>
                <a:cs typeface="Calibri"/>
              </a:rPr>
              <a:t>Draft program standards in response to SB 488</a:t>
            </a:r>
          </a:p>
          <a:p>
            <a:pPr marL="383540" lvl="1">
              <a:buFont typeface="Wingdings" panose="05000000000000000000" pitchFamily="2" charset="2"/>
              <a:buChar char="§"/>
            </a:pPr>
            <a:r>
              <a:rPr lang="en-US" sz="2600">
                <a:latin typeface="Calibri"/>
                <a:cs typeface="Calibri"/>
              </a:rPr>
              <a:t>Draft literacy TPEs in response to SB 488</a:t>
            </a:r>
          </a:p>
          <a:p>
            <a:endParaRPr lang="en-US"/>
          </a:p>
        </p:txBody>
      </p:sp>
      <p:pic>
        <p:nvPicPr>
          <p:cNvPr id="21" name="Graphic 7" descr="Venn Diagram">
            <a:extLst>
              <a:ext uri="{FF2B5EF4-FFF2-40B4-BE49-F238E27FC236}">
                <a16:creationId xmlns:a16="http://schemas.microsoft.com/office/drawing/2014/main" id="{E358BBB6-D2E6-1045-2F9E-DCB23E6BDD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sp>
        <p:nvSpPr>
          <p:cNvPr id="15" name="Rectangle 14">
            <a:extLst>
              <a:ext uri="{FF2B5EF4-FFF2-40B4-BE49-F238E27FC236}">
                <a16:creationId xmlns:a16="http://schemas.microsoft.com/office/drawing/2014/main" id="{1627C7B9-FD35-4E35-B741-E4A9A5F41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6">
            <a:extLst>
              <a:ext uri="{FF2B5EF4-FFF2-40B4-BE49-F238E27FC236}">
                <a16:creationId xmlns:a16="http://schemas.microsoft.com/office/drawing/2014/main" id="{476B7131-2035-43F9-84E8-2B4749D33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7530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A958-030F-4F11-868A-466972B3BFE8}"/>
              </a:ext>
            </a:extLst>
          </p:cNvPr>
          <p:cNvSpPr>
            <a:spLocks noGrp="1"/>
          </p:cNvSpPr>
          <p:nvPr>
            <p:ph type="title"/>
          </p:nvPr>
        </p:nvSpPr>
        <p:spPr>
          <a:xfrm>
            <a:off x="477348" y="286603"/>
            <a:ext cx="11027043" cy="1424927"/>
          </a:xfrm>
        </p:spPr>
        <p:txBody>
          <a:bodyPr/>
          <a:lstStyle/>
          <a:p>
            <a:r>
              <a:rPr lang="en-US" b="1">
                <a:cs typeface="Calibri Light"/>
              </a:rPr>
              <a:t>Structure of Draft Literacy Program Standard</a:t>
            </a:r>
          </a:p>
        </p:txBody>
      </p:sp>
      <p:sp>
        <p:nvSpPr>
          <p:cNvPr id="3" name="Content Placeholder 2">
            <a:extLst>
              <a:ext uri="{FF2B5EF4-FFF2-40B4-BE49-F238E27FC236}">
                <a16:creationId xmlns:a16="http://schemas.microsoft.com/office/drawing/2014/main" id="{E0E3EA92-BF2C-EF34-F018-AC21A724F3B6}"/>
              </a:ext>
            </a:extLst>
          </p:cNvPr>
          <p:cNvSpPr>
            <a:spLocks noGrp="1"/>
          </p:cNvSpPr>
          <p:nvPr>
            <p:ph sz="half" idx="1"/>
          </p:nvPr>
        </p:nvSpPr>
        <p:spPr/>
        <p:txBody>
          <a:bodyPr vert="horz" lIns="0" tIns="45720" rIns="0" bIns="45720" rtlCol="0" anchor="t">
            <a:noAutofit/>
          </a:bodyPr>
          <a:lstStyle/>
          <a:p>
            <a:pPr marL="457200" indent="-457200">
              <a:buFont typeface="Arial" panose="020F0502020204030204" pitchFamily="34" charset="0"/>
              <a:buChar char="•"/>
            </a:pPr>
            <a:r>
              <a:rPr lang="en-US" sz="2600">
                <a:ea typeface="+mn-lt"/>
                <a:cs typeface="+mn-lt"/>
              </a:rPr>
              <a:t>Introduction/Overarching Concepts</a:t>
            </a:r>
            <a:endParaRPr lang="en-US" sz="2600">
              <a:cs typeface="Calibri" panose="020F0502020204030204"/>
            </a:endParaRPr>
          </a:p>
          <a:p>
            <a:pPr marL="457200" indent="-457200">
              <a:buFont typeface="Arial" panose="020F0502020204030204" pitchFamily="34" charset="0"/>
              <a:buChar char="•"/>
            </a:pPr>
            <a:r>
              <a:rPr lang="en-US" sz="2600">
                <a:ea typeface="+mn-lt"/>
                <a:cs typeface="+mn-lt"/>
              </a:rPr>
              <a:t>Cross-cutting Themes of the ELA/ELD Framework</a:t>
            </a:r>
          </a:p>
          <a:p>
            <a:pPr marL="566420" lvl="2">
              <a:buFont typeface="Arial" panose="020F0502020204030204" pitchFamily="34" charset="0"/>
              <a:buChar char="•"/>
            </a:pPr>
            <a:r>
              <a:rPr lang="en-US" sz="2600">
                <a:ea typeface="+mn-lt"/>
                <a:cs typeface="+mn-lt"/>
              </a:rPr>
              <a:t>Foundational Skills</a:t>
            </a:r>
            <a:endParaRPr lang="en-US" sz="2600">
              <a:cs typeface="Calibri" panose="020F0502020204030204"/>
            </a:endParaRPr>
          </a:p>
          <a:p>
            <a:pPr marL="566420" lvl="2">
              <a:buFont typeface="Arial" panose="020F0502020204030204" pitchFamily="34" charset="0"/>
              <a:buChar char="•"/>
            </a:pPr>
            <a:r>
              <a:rPr lang="en-US" sz="2600">
                <a:ea typeface="+mn-lt"/>
                <a:cs typeface="+mn-lt"/>
              </a:rPr>
              <a:t>Meaning Making</a:t>
            </a:r>
            <a:endParaRPr lang="en-US" sz="2600">
              <a:cs typeface="Calibri" panose="020F0502020204030204"/>
            </a:endParaRPr>
          </a:p>
          <a:p>
            <a:pPr marL="566420" lvl="2">
              <a:buFont typeface="Arial" panose="020F0502020204030204" pitchFamily="34" charset="0"/>
              <a:buChar char="•"/>
            </a:pPr>
            <a:r>
              <a:rPr lang="en-US" sz="2600">
                <a:ea typeface="+mn-lt"/>
                <a:cs typeface="+mn-lt"/>
              </a:rPr>
              <a:t>Language Development</a:t>
            </a:r>
            <a:endParaRPr lang="en-US" sz="2600">
              <a:cs typeface="Calibri" panose="020F0502020204030204"/>
            </a:endParaRPr>
          </a:p>
          <a:p>
            <a:pPr marL="566420" lvl="2">
              <a:buFont typeface="Arial" panose="020F0502020204030204" pitchFamily="34" charset="0"/>
              <a:buChar char="•"/>
            </a:pPr>
            <a:r>
              <a:rPr lang="en-US" sz="2600">
                <a:ea typeface="+mn-lt"/>
                <a:cs typeface="+mn-lt"/>
              </a:rPr>
              <a:t>Effective Expression</a:t>
            </a:r>
            <a:endParaRPr lang="en-US" sz="2600">
              <a:cs typeface="Calibri" panose="020F0502020204030204"/>
            </a:endParaRPr>
          </a:p>
          <a:p>
            <a:pPr marL="566420" lvl="2">
              <a:buFont typeface="Arial" panose="020F0502020204030204" pitchFamily="34" charset="0"/>
              <a:buChar char="•"/>
            </a:pPr>
            <a:r>
              <a:rPr lang="en-US" sz="2600">
                <a:ea typeface="+mn-lt"/>
                <a:cs typeface="+mn-lt"/>
              </a:rPr>
              <a:t>Content Knowledge</a:t>
            </a:r>
            <a:endParaRPr lang="en-US" sz="2600">
              <a:cs typeface="Calibri" panose="020F0502020204030204"/>
            </a:endParaRPr>
          </a:p>
          <a:p>
            <a:endParaRPr lang="en-US">
              <a:cs typeface="Calibri" panose="020F0502020204030204"/>
            </a:endParaRPr>
          </a:p>
        </p:txBody>
      </p:sp>
      <p:sp>
        <p:nvSpPr>
          <p:cNvPr id="5" name="Content Placeholder 4">
            <a:extLst>
              <a:ext uri="{FF2B5EF4-FFF2-40B4-BE49-F238E27FC236}">
                <a16:creationId xmlns:a16="http://schemas.microsoft.com/office/drawing/2014/main" id="{2B61E5B1-C8F7-B833-8842-B7E969B878E1}"/>
              </a:ext>
            </a:extLst>
          </p:cNvPr>
          <p:cNvSpPr>
            <a:spLocks noGrp="1"/>
          </p:cNvSpPr>
          <p:nvPr>
            <p:ph sz="half" idx="2"/>
          </p:nvPr>
        </p:nvSpPr>
        <p:spPr/>
        <p:txBody>
          <a:bodyPr vert="horz" lIns="0" tIns="45720" rIns="0" bIns="45720" rtlCol="0" anchor="t">
            <a:normAutofit/>
          </a:bodyPr>
          <a:lstStyle/>
          <a:p>
            <a:pPr marL="635000" indent="-342900">
              <a:buFont typeface="Arial" panose="020F0502020204030204" pitchFamily="34" charset="0"/>
              <a:buChar char="•"/>
            </a:pPr>
            <a:r>
              <a:rPr lang="en-US" sz="2600">
                <a:cs typeface="Calibri"/>
              </a:rPr>
              <a:t>Literacy Instruction for Students/Children with Disabilities</a:t>
            </a:r>
          </a:p>
          <a:p>
            <a:pPr marL="635000" indent="-342900">
              <a:buFont typeface="Arial" panose="020F0502020204030204" pitchFamily="34" charset="0"/>
              <a:buChar char="•"/>
            </a:pPr>
            <a:r>
              <a:rPr lang="en-US" sz="2600">
                <a:cs typeface="Calibri"/>
              </a:rPr>
              <a:t>Integrated and Designated English Language Development</a:t>
            </a:r>
          </a:p>
          <a:p>
            <a:pPr marL="635000" indent="-342900">
              <a:buFont typeface="Arial" panose="020F0502020204030204" pitchFamily="34" charset="0"/>
              <a:buChar char="•"/>
            </a:pPr>
            <a:r>
              <a:rPr lang="en-US" sz="2600">
                <a:cs typeface="Calibri"/>
              </a:rPr>
              <a:t>Literacy Teaching Performance Expectations and Clinical Practice  </a:t>
            </a:r>
          </a:p>
        </p:txBody>
      </p:sp>
      <p:sp>
        <p:nvSpPr>
          <p:cNvPr id="4" name="Slide Number Placeholder 3">
            <a:extLst>
              <a:ext uri="{FF2B5EF4-FFF2-40B4-BE49-F238E27FC236}">
                <a16:creationId xmlns:a16="http://schemas.microsoft.com/office/drawing/2014/main" id="{AA3CC9EE-48D5-100D-1837-D62069B3A364}"/>
              </a:ext>
            </a:extLst>
          </p:cNvPr>
          <p:cNvSpPr>
            <a:spLocks noGrp="1"/>
          </p:cNvSpPr>
          <p:nvPr>
            <p:ph type="sldNum" sz="quarter" idx="12"/>
          </p:nvPr>
        </p:nvSpPr>
        <p:spPr/>
        <p:txBody>
          <a:bodyPr/>
          <a:lstStyle/>
          <a:p>
            <a:fld id="{8CF074CD-934D-404A-ACFA-C89B8DACAFC4}" type="slidenum">
              <a:rPr lang="en-US" smtClean="0"/>
              <a:t>7</a:t>
            </a:fld>
            <a:endParaRPr lang="en-US"/>
          </a:p>
        </p:txBody>
      </p:sp>
    </p:spTree>
    <p:extLst>
      <p:ext uri="{BB962C8B-B14F-4D97-AF65-F5344CB8AC3E}">
        <p14:creationId xmlns:p14="http://schemas.microsoft.com/office/powerpoint/2010/main" val="96111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ABD3-1B49-2CD7-5383-D5A37E0ACAF7}"/>
              </a:ext>
            </a:extLst>
          </p:cNvPr>
          <p:cNvSpPr>
            <a:spLocks noGrp="1"/>
          </p:cNvSpPr>
          <p:nvPr>
            <p:ph type="title"/>
          </p:nvPr>
        </p:nvSpPr>
        <p:spPr>
          <a:xfrm>
            <a:off x="444138" y="-162433"/>
            <a:ext cx="11514362" cy="1450757"/>
          </a:xfrm>
        </p:spPr>
        <p:txBody>
          <a:bodyPr/>
          <a:lstStyle/>
          <a:p>
            <a:r>
              <a:rPr lang="en-US" b="1">
                <a:cs typeface="Calibri Light"/>
              </a:rPr>
              <a:t>Draft Teaching Performance Expectations (TPEs)</a:t>
            </a:r>
          </a:p>
        </p:txBody>
      </p:sp>
      <p:graphicFrame>
        <p:nvGraphicFramePr>
          <p:cNvPr id="6" name="Content Placeholder 5">
            <a:extLst>
              <a:ext uri="{FF2B5EF4-FFF2-40B4-BE49-F238E27FC236}">
                <a16:creationId xmlns:a16="http://schemas.microsoft.com/office/drawing/2014/main" id="{5BCCD90B-5C98-3D9E-420A-82882565C95A}"/>
              </a:ext>
            </a:extLst>
          </p:cNvPr>
          <p:cNvGraphicFramePr>
            <a:graphicFrameLocks noGrp="1"/>
          </p:cNvGraphicFramePr>
          <p:nvPr>
            <p:ph idx="1"/>
            <p:extLst>
              <p:ext uri="{D42A27DB-BD31-4B8C-83A1-F6EECF244321}">
                <p14:modId xmlns:p14="http://schemas.microsoft.com/office/powerpoint/2010/main" val="1980979955"/>
              </p:ext>
            </p:extLst>
          </p:nvPr>
        </p:nvGraphicFramePr>
        <p:xfrm>
          <a:off x="449035" y="1292678"/>
          <a:ext cx="11300069" cy="4652860"/>
        </p:xfrm>
        <a:graphic>
          <a:graphicData uri="http://schemas.openxmlformats.org/drawingml/2006/table">
            <a:tbl>
              <a:tblPr firstRow="1" firstCol="1" bandRow="1">
                <a:tableStyleId>{5C22544A-7EE6-4342-B048-85BDC9FD1C3A}</a:tableStyleId>
              </a:tblPr>
              <a:tblGrid>
                <a:gridCol w="5676254">
                  <a:extLst>
                    <a:ext uri="{9D8B030D-6E8A-4147-A177-3AD203B41FA5}">
                      <a16:colId xmlns:a16="http://schemas.microsoft.com/office/drawing/2014/main" val="2005805394"/>
                    </a:ext>
                  </a:extLst>
                </a:gridCol>
                <a:gridCol w="5623815">
                  <a:extLst>
                    <a:ext uri="{9D8B030D-6E8A-4147-A177-3AD203B41FA5}">
                      <a16:colId xmlns:a16="http://schemas.microsoft.com/office/drawing/2014/main" val="3871268970"/>
                    </a:ext>
                  </a:extLst>
                </a:gridCol>
              </a:tblGrid>
              <a:tr h="622040">
                <a:tc>
                  <a:txBody>
                    <a:bodyPr/>
                    <a:lstStyle/>
                    <a:p>
                      <a:pPr>
                        <a:spcAft>
                          <a:spcPts val="0"/>
                        </a:spcAft>
                      </a:pPr>
                      <a:r>
                        <a:rPr lang="en-US" sz="2000">
                          <a:effectLst/>
                        </a:rPr>
                        <a:t>Proposed Domain 7: Effective Literacy Instruction for All Students/Children TPEs by Credential Type</a:t>
                      </a:r>
                    </a:p>
                  </a:txBody>
                  <a:tcPr marL="68580" marR="68580" marT="0" marB="0" anchor="ctr"/>
                </a:tc>
                <a:tc>
                  <a:txBody>
                    <a:bodyPr/>
                    <a:lstStyle/>
                    <a:p>
                      <a:pPr>
                        <a:spcAft>
                          <a:spcPts val="0"/>
                        </a:spcAft>
                      </a:pPr>
                      <a:r>
                        <a:rPr lang="en-US" sz="2000">
                          <a:effectLst/>
                        </a:rPr>
                        <a:t>Number of Proposed Literacy TPE Elements</a:t>
                      </a:r>
                    </a:p>
                  </a:txBody>
                  <a:tcPr marL="68580" marR="68580" marT="0" marB="0" anchor="ctr"/>
                </a:tc>
                <a:extLst>
                  <a:ext uri="{0D108BD9-81ED-4DB2-BD59-A6C34878D82A}">
                    <a16:rowId xmlns:a16="http://schemas.microsoft.com/office/drawing/2014/main" val="3355526239"/>
                  </a:ext>
                </a:extLst>
              </a:tr>
              <a:tr h="622040">
                <a:tc>
                  <a:txBody>
                    <a:bodyPr/>
                    <a:lstStyle/>
                    <a:p>
                      <a:pPr>
                        <a:spcAft>
                          <a:spcPts val="0"/>
                        </a:spcAft>
                      </a:pPr>
                      <a:r>
                        <a:rPr lang="en-US" sz="2000">
                          <a:effectLst/>
                        </a:rPr>
                        <a:t>General Education Universal TPEs (MS/SS) </a:t>
                      </a:r>
                    </a:p>
                  </a:txBody>
                  <a:tcPr marL="68580" marR="68580" marT="0" marB="0" anchor="ctr"/>
                </a:tc>
                <a:tc>
                  <a:txBody>
                    <a:bodyPr/>
                    <a:lstStyle/>
                    <a:p>
                      <a:pPr>
                        <a:spcAft>
                          <a:spcPts val="0"/>
                        </a:spcAft>
                      </a:pPr>
                      <a:r>
                        <a:rPr lang="en-US" sz="2000">
                          <a:effectLst/>
                        </a:rPr>
                        <a:t>12 Universal literacy TPE elements that will serve as the core for all teaching credentials</a:t>
                      </a:r>
                    </a:p>
                  </a:txBody>
                  <a:tcPr marL="68580" marR="68580" marT="0" marB="0" anchor="ctr"/>
                </a:tc>
                <a:extLst>
                  <a:ext uri="{0D108BD9-81ED-4DB2-BD59-A6C34878D82A}">
                    <a16:rowId xmlns:a16="http://schemas.microsoft.com/office/drawing/2014/main" val="113674074"/>
                  </a:ext>
                </a:extLst>
              </a:tr>
              <a:tr h="622040">
                <a:tc>
                  <a:txBody>
                    <a:bodyPr/>
                    <a:lstStyle/>
                    <a:p>
                      <a:pPr>
                        <a:spcAft>
                          <a:spcPts val="0"/>
                        </a:spcAft>
                      </a:pPr>
                      <a:r>
                        <a:rPr lang="en-US" sz="2000">
                          <a:effectLst/>
                        </a:rPr>
                        <a:t>Education Specialist Mild to Moderate Support Needs (MMSN) </a:t>
                      </a:r>
                    </a:p>
                  </a:txBody>
                  <a:tcPr marL="68580" marR="68580" marT="0" marB="0" anchor="ctr"/>
                </a:tc>
                <a:tc>
                  <a:txBody>
                    <a:bodyPr/>
                    <a:lstStyle/>
                    <a:p>
                      <a:pPr>
                        <a:spcAft>
                          <a:spcPts val="0"/>
                        </a:spcAft>
                      </a:pPr>
                      <a:r>
                        <a:rPr lang="en-US" sz="2000">
                          <a:effectLst/>
                        </a:rPr>
                        <a:t>6 MMSN + 12 Universal literacy elements</a:t>
                      </a:r>
                    </a:p>
                  </a:txBody>
                  <a:tcPr marL="68580" marR="68580" marT="0" marB="0" anchor="ctr"/>
                </a:tc>
                <a:extLst>
                  <a:ext uri="{0D108BD9-81ED-4DB2-BD59-A6C34878D82A}">
                    <a16:rowId xmlns:a16="http://schemas.microsoft.com/office/drawing/2014/main" val="3530404235"/>
                  </a:ext>
                </a:extLst>
              </a:tr>
              <a:tr h="622040">
                <a:tc>
                  <a:txBody>
                    <a:bodyPr/>
                    <a:lstStyle/>
                    <a:p>
                      <a:pPr>
                        <a:spcAft>
                          <a:spcPts val="0"/>
                        </a:spcAft>
                      </a:pPr>
                      <a:r>
                        <a:rPr lang="en-US" sz="2000">
                          <a:effectLst/>
                        </a:rPr>
                        <a:t>Education Specialist Extensive Support Needs (ESN) </a:t>
                      </a:r>
                    </a:p>
                  </a:txBody>
                  <a:tcPr marL="68580" marR="68580" marT="0" marB="0" anchor="ctr"/>
                </a:tc>
                <a:tc>
                  <a:txBody>
                    <a:bodyPr/>
                    <a:lstStyle/>
                    <a:p>
                      <a:pPr>
                        <a:spcAft>
                          <a:spcPts val="0"/>
                        </a:spcAft>
                      </a:pPr>
                      <a:r>
                        <a:rPr lang="en-US" sz="2000">
                          <a:effectLst/>
                        </a:rPr>
                        <a:t>7 ESN + 12 Universal literacy elements</a:t>
                      </a:r>
                    </a:p>
                  </a:txBody>
                  <a:tcPr marL="68580" marR="68580" marT="0" marB="0" anchor="ctr"/>
                </a:tc>
                <a:extLst>
                  <a:ext uri="{0D108BD9-81ED-4DB2-BD59-A6C34878D82A}">
                    <a16:rowId xmlns:a16="http://schemas.microsoft.com/office/drawing/2014/main" val="2561911685"/>
                  </a:ext>
                </a:extLst>
              </a:tr>
              <a:tr h="622040">
                <a:tc>
                  <a:txBody>
                    <a:bodyPr/>
                    <a:lstStyle/>
                    <a:p>
                      <a:pPr>
                        <a:spcAft>
                          <a:spcPts val="0"/>
                        </a:spcAft>
                      </a:pPr>
                      <a:r>
                        <a:rPr lang="en-US" sz="2000">
                          <a:effectLst/>
                        </a:rPr>
                        <a:t>Proposed PK-3 ECE Specialist </a:t>
                      </a:r>
                    </a:p>
                  </a:txBody>
                  <a:tcPr marL="68580" marR="68580" marT="0" marB="0" anchor="ctr"/>
                </a:tc>
                <a:tc>
                  <a:txBody>
                    <a:bodyPr/>
                    <a:lstStyle/>
                    <a:p>
                      <a:pPr>
                        <a:spcAft>
                          <a:spcPts val="0"/>
                        </a:spcAft>
                      </a:pPr>
                      <a:r>
                        <a:rPr lang="en-US" sz="2000">
                          <a:effectLst/>
                        </a:rPr>
                        <a:t>12 Universal literacy TPEs adapted and augmented for PK-3 ECE</a:t>
                      </a:r>
                    </a:p>
                  </a:txBody>
                  <a:tcPr marL="68580" marR="68580" marT="0" marB="0" anchor="ctr"/>
                </a:tc>
                <a:extLst>
                  <a:ext uri="{0D108BD9-81ED-4DB2-BD59-A6C34878D82A}">
                    <a16:rowId xmlns:a16="http://schemas.microsoft.com/office/drawing/2014/main" val="797294691"/>
                  </a:ext>
                </a:extLst>
              </a:tr>
              <a:tr h="622040">
                <a:tc>
                  <a:txBody>
                    <a:bodyPr/>
                    <a:lstStyle/>
                    <a:p>
                      <a:pPr>
                        <a:spcAft>
                          <a:spcPts val="0"/>
                        </a:spcAft>
                      </a:pPr>
                      <a:r>
                        <a:rPr lang="en-US" sz="2000">
                          <a:effectLst/>
                        </a:rPr>
                        <a:t>Education Specialist – Early Childhood Special Education (ECSE)</a:t>
                      </a:r>
                    </a:p>
                  </a:txBody>
                  <a:tcPr marL="68580" marR="68580" marT="0" marB="0" anchor="ctr"/>
                </a:tc>
                <a:tc>
                  <a:txBody>
                    <a:bodyPr/>
                    <a:lstStyle/>
                    <a:p>
                      <a:pPr>
                        <a:spcAft>
                          <a:spcPts val="0"/>
                        </a:spcAft>
                      </a:pPr>
                      <a:r>
                        <a:rPr lang="en-US" sz="2000">
                          <a:effectLst/>
                        </a:rPr>
                        <a:t>Under development; expected by October CTC meeting</a:t>
                      </a:r>
                    </a:p>
                  </a:txBody>
                  <a:tcPr marL="68580" marR="68580" marT="0" marB="0" anchor="ctr"/>
                </a:tc>
                <a:extLst>
                  <a:ext uri="{0D108BD9-81ED-4DB2-BD59-A6C34878D82A}">
                    <a16:rowId xmlns:a16="http://schemas.microsoft.com/office/drawing/2014/main" val="1526646964"/>
                  </a:ext>
                </a:extLst>
              </a:tr>
              <a:tr h="311020">
                <a:tc>
                  <a:txBody>
                    <a:bodyPr/>
                    <a:lstStyle/>
                    <a:p>
                      <a:pPr>
                        <a:spcAft>
                          <a:spcPts val="0"/>
                        </a:spcAft>
                      </a:pPr>
                      <a:r>
                        <a:rPr lang="en-US" sz="2000">
                          <a:effectLst/>
                        </a:rPr>
                        <a:t>Education Specialist – Visual Impairments (VI)</a:t>
                      </a:r>
                    </a:p>
                  </a:txBody>
                  <a:tcPr marL="68580" marR="68580" marT="0" marB="0" anchor="ctr"/>
                </a:tc>
                <a:tc>
                  <a:txBody>
                    <a:bodyPr/>
                    <a:lstStyle/>
                    <a:p>
                      <a:pPr>
                        <a:spcAft>
                          <a:spcPts val="0"/>
                        </a:spcAft>
                      </a:pPr>
                      <a:r>
                        <a:rPr lang="en-US" sz="2000">
                          <a:effectLst/>
                        </a:rPr>
                        <a:t>In development; expected by October CTC meeting</a:t>
                      </a:r>
                    </a:p>
                  </a:txBody>
                  <a:tcPr marL="68580" marR="68580" marT="0" marB="0" anchor="ctr"/>
                </a:tc>
                <a:extLst>
                  <a:ext uri="{0D108BD9-81ED-4DB2-BD59-A6C34878D82A}">
                    <a16:rowId xmlns:a16="http://schemas.microsoft.com/office/drawing/2014/main" val="1671797579"/>
                  </a:ext>
                </a:extLst>
              </a:tr>
              <a:tr h="311020">
                <a:tc>
                  <a:txBody>
                    <a:bodyPr/>
                    <a:lstStyle/>
                    <a:p>
                      <a:pPr>
                        <a:spcAft>
                          <a:spcPts val="0"/>
                        </a:spcAft>
                      </a:pPr>
                      <a:r>
                        <a:rPr lang="en-US" sz="2000">
                          <a:effectLst/>
                        </a:rPr>
                        <a:t>Education Specialist – Deaf and Hard of Hearing (DHH)</a:t>
                      </a:r>
                    </a:p>
                  </a:txBody>
                  <a:tcPr marL="68580" marR="68580" marT="0" marB="0" anchor="ctr"/>
                </a:tc>
                <a:tc>
                  <a:txBody>
                    <a:bodyPr/>
                    <a:lstStyle/>
                    <a:p>
                      <a:pPr>
                        <a:spcAft>
                          <a:spcPts val="0"/>
                        </a:spcAft>
                      </a:pPr>
                      <a:r>
                        <a:rPr lang="en-US" sz="2000" dirty="0">
                          <a:effectLst/>
                        </a:rPr>
                        <a:t>In development; expected by October CTC meeting</a:t>
                      </a:r>
                    </a:p>
                  </a:txBody>
                  <a:tcPr marL="68580" marR="68580" marT="0" marB="0" anchor="ctr"/>
                </a:tc>
                <a:extLst>
                  <a:ext uri="{0D108BD9-81ED-4DB2-BD59-A6C34878D82A}">
                    <a16:rowId xmlns:a16="http://schemas.microsoft.com/office/drawing/2014/main" val="2377617812"/>
                  </a:ext>
                </a:extLst>
              </a:tr>
            </a:tbl>
          </a:graphicData>
        </a:graphic>
      </p:graphicFrame>
      <p:sp>
        <p:nvSpPr>
          <p:cNvPr id="4" name="Slide Number Placeholder 3">
            <a:extLst>
              <a:ext uri="{FF2B5EF4-FFF2-40B4-BE49-F238E27FC236}">
                <a16:creationId xmlns:a16="http://schemas.microsoft.com/office/drawing/2014/main" id="{67FE8192-1691-AE83-AE5A-35B3C0FE0826}"/>
              </a:ext>
            </a:extLst>
          </p:cNvPr>
          <p:cNvSpPr>
            <a:spLocks noGrp="1"/>
          </p:cNvSpPr>
          <p:nvPr>
            <p:ph type="sldNum" sz="quarter" idx="12"/>
          </p:nvPr>
        </p:nvSpPr>
        <p:spPr/>
        <p:txBody>
          <a:bodyPr/>
          <a:lstStyle/>
          <a:p>
            <a:fld id="{8CF074CD-934D-404A-ACFA-C89B8DACAFC4}" type="slidenum">
              <a:rPr lang="en-US" smtClean="0"/>
              <a:t>8</a:t>
            </a:fld>
            <a:endParaRPr lang="en-US"/>
          </a:p>
        </p:txBody>
      </p:sp>
    </p:spTree>
    <p:extLst>
      <p:ext uri="{BB962C8B-B14F-4D97-AF65-F5344CB8AC3E}">
        <p14:creationId xmlns:p14="http://schemas.microsoft.com/office/powerpoint/2010/main" val="252719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DBD1-5C49-EFF1-944D-22D8200DD5B1}"/>
              </a:ext>
            </a:extLst>
          </p:cNvPr>
          <p:cNvSpPr>
            <a:spLocks noGrp="1"/>
          </p:cNvSpPr>
          <p:nvPr>
            <p:ph type="title"/>
          </p:nvPr>
        </p:nvSpPr>
        <p:spPr/>
        <p:txBody>
          <a:bodyPr>
            <a:normAutofit fontScale="90000"/>
          </a:bodyPr>
          <a:lstStyle/>
          <a:p>
            <a:r>
              <a:rPr lang="en-US" b="1"/>
              <a:t>Ensuring that the Literacy Program Standards and TPEs Address the Requirements of SB 488</a:t>
            </a:r>
            <a:endParaRPr lang="en-US" b="1">
              <a:cs typeface="Calibri Light"/>
            </a:endParaRPr>
          </a:p>
        </p:txBody>
      </p:sp>
      <p:sp>
        <p:nvSpPr>
          <p:cNvPr id="3" name="Content Placeholder 2">
            <a:extLst>
              <a:ext uri="{FF2B5EF4-FFF2-40B4-BE49-F238E27FC236}">
                <a16:creationId xmlns:a16="http://schemas.microsoft.com/office/drawing/2014/main" id="{B22514D2-84F7-FEE8-244B-0B72700C5B30}"/>
              </a:ext>
            </a:extLst>
          </p:cNvPr>
          <p:cNvSpPr>
            <a:spLocks noGrp="1"/>
          </p:cNvSpPr>
          <p:nvPr>
            <p:ph idx="1"/>
          </p:nvPr>
        </p:nvSpPr>
        <p:spPr/>
        <p:txBody>
          <a:bodyPr vert="horz" lIns="0" tIns="45720" rIns="0" bIns="45720" rtlCol="0" anchor="t">
            <a:normAutofit/>
          </a:bodyPr>
          <a:lstStyle/>
          <a:p>
            <a:pPr marL="182880" indent="-182880">
              <a:lnSpc>
                <a:spcPct val="100000"/>
              </a:lnSpc>
              <a:buFont typeface="Arial" panose="020F0502020204030204" pitchFamily="34" charset="0"/>
              <a:buChar char="•"/>
            </a:pPr>
            <a:r>
              <a:rPr lang="en-US" sz="3200">
                <a:cs typeface="Calibri"/>
              </a:rPr>
              <a:t>See Appendix E for crosswalks that identify where each element of SB 488 is addressed in the draft Literacy Program Standard and TPEs for MS/SS preliminary credentials. </a:t>
            </a:r>
          </a:p>
          <a:p>
            <a:pPr marL="182880" indent="-182880">
              <a:lnSpc>
                <a:spcPct val="100000"/>
              </a:lnSpc>
              <a:buFont typeface="Arial" panose="020F0502020204030204" pitchFamily="34" charset="0"/>
              <a:buChar char="•"/>
            </a:pPr>
            <a:r>
              <a:rPr lang="en-US" sz="3200">
                <a:cs typeface="Calibri"/>
              </a:rPr>
              <a:t>Each crosswalk is organized by charts that compare the requirements of SB 488 to each paragraph of the program standard or element of the TPE.</a:t>
            </a:r>
          </a:p>
        </p:txBody>
      </p:sp>
      <p:sp>
        <p:nvSpPr>
          <p:cNvPr id="4" name="Slide Number Placeholder 3">
            <a:extLst>
              <a:ext uri="{FF2B5EF4-FFF2-40B4-BE49-F238E27FC236}">
                <a16:creationId xmlns:a16="http://schemas.microsoft.com/office/drawing/2014/main" id="{61D7FE10-E3EB-E863-3F61-E0AFC6DAE7B4}"/>
              </a:ext>
            </a:extLst>
          </p:cNvPr>
          <p:cNvSpPr>
            <a:spLocks noGrp="1"/>
          </p:cNvSpPr>
          <p:nvPr>
            <p:ph type="sldNum" sz="quarter" idx="12"/>
          </p:nvPr>
        </p:nvSpPr>
        <p:spPr/>
        <p:txBody>
          <a:bodyPr/>
          <a:lstStyle/>
          <a:p>
            <a:fld id="{8CF074CD-934D-404A-ACFA-C89B8DACAFC4}" type="slidenum">
              <a:rPr lang="en-US" smtClean="0"/>
              <a:t>9</a:t>
            </a:fld>
            <a:endParaRPr lang="en-US"/>
          </a:p>
        </p:txBody>
      </p:sp>
    </p:spTree>
    <p:extLst>
      <p:ext uri="{BB962C8B-B14F-4D97-AF65-F5344CB8AC3E}">
        <p14:creationId xmlns:p14="http://schemas.microsoft.com/office/powerpoint/2010/main" val="1900648891"/>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242852"/>
      </a:dk2>
      <a:lt2>
        <a:srgbClr val="498DF1"/>
      </a:lt2>
      <a:accent1>
        <a:srgbClr val="4A66AC"/>
      </a:accent1>
      <a:accent2>
        <a:srgbClr val="3477B2"/>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17BC262157747938E17868A3CDBAD" ma:contentTypeVersion="14" ma:contentTypeDescription="Create a new document." ma:contentTypeScope="" ma:versionID="0931bdcbff5fc035b9c61825e6fefe41">
  <xsd:schema xmlns:xsd="http://www.w3.org/2001/XMLSchema" xmlns:xs="http://www.w3.org/2001/XMLSchema" xmlns:p="http://schemas.microsoft.com/office/2006/metadata/properties" xmlns:ns2="578bbcf2-522a-4cc8-bbf0-991319812d5c" xmlns:ns3="50100aeb-1716-4f9b-8c19-4b31a6cfadcb" targetNamespace="http://schemas.microsoft.com/office/2006/metadata/properties" ma:root="true" ma:fieldsID="5e910fe4f29b663cc61b71656c86b9d0" ns2:_="" ns3:_="">
    <xsd:import namespace="578bbcf2-522a-4cc8-bbf0-991319812d5c"/>
    <xsd:import namespace="50100aeb-1716-4f9b-8c19-4b31a6cfad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bbcf2-522a-4cc8-bbf0-991319812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184ffdf-fc1b-4c9a-9cb0-b65f1b3232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100aeb-1716-4f9b-8c19-4b31a6cfadc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bf1be47-33db-42e2-a680-12d85a00ca9e}" ma:internalName="TaxCatchAll" ma:showField="CatchAllData" ma:web="50100aeb-1716-4f9b-8c19-4b31a6cfad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0100aeb-1716-4f9b-8c19-4b31a6cfadcb">
      <UserInfo>
        <DisplayName/>
        <AccountId xsi:nil="true"/>
        <AccountType/>
      </UserInfo>
    </SharedWithUsers>
    <TaxCatchAll xmlns="50100aeb-1716-4f9b-8c19-4b31a6cfadcb" xsi:nil="true"/>
    <lcf76f155ced4ddcb4097134ff3c332f xmlns="578bbcf2-522a-4cc8-bbf0-991319812d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3B3419-A764-49F7-8CC1-471F34D2F2EB}"/>
</file>

<file path=customXml/itemProps2.xml><?xml version="1.0" encoding="utf-8"?>
<ds:datastoreItem xmlns:ds="http://schemas.openxmlformats.org/officeDocument/2006/customXml" ds:itemID="{1945A9E8-C0E9-4804-ABD2-15056AE156C0}"/>
</file>

<file path=customXml/itemProps3.xml><?xml version="1.0" encoding="utf-8"?>
<ds:datastoreItem xmlns:ds="http://schemas.openxmlformats.org/officeDocument/2006/customXml" ds:itemID="{E4C2BD68-C233-4FBD-8804-8547B9BB346A}"/>
</file>

<file path=docProps/app.xml><?xml version="1.0" encoding="utf-8"?>
<Properties xmlns="http://schemas.openxmlformats.org/officeDocument/2006/extended-properties" xmlns:vt="http://schemas.openxmlformats.org/officeDocument/2006/docPropsVTypes">
  <Template>office theme</Template>
  <TotalTime>0</TotalTime>
  <Words>1286</Words>
  <Application>Microsoft Office PowerPoint</Application>
  <PresentationFormat>Widescreen</PresentationFormat>
  <Paragraphs>189</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Arial,Sans-Serif</vt:lpstr>
      <vt:lpstr>Calibri</vt:lpstr>
      <vt:lpstr>Calibri Light</vt:lpstr>
      <vt:lpstr>Wingdings</vt:lpstr>
      <vt:lpstr>Retrospect</vt:lpstr>
      <vt:lpstr>Update on the Development of Draft Literacy Program Standards and Teaching Performance Expectations (TPEs) Pursuant to Senate Bill 488 </vt:lpstr>
      <vt:lpstr>SB 488 Overview</vt:lpstr>
      <vt:lpstr>SB 488 Overview</vt:lpstr>
      <vt:lpstr>SB 488 Overview </vt:lpstr>
      <vt:lpstr>Initial Implementation of SB 488</vt:lpstr>
      <vt:lpstr>Literacy Workgroup Outcomes</vt:lpstr>
      <vt:lpstr>Structure of Draft Literacy Program Standard</vt:lpstr>
      <vt:lpstr>Draft Teaching Performance Expectations (TPEs)</vt:lpstr>
      <vt:lpstr>Ensuring that the Literacy Program Standards and TPEs Address the Requirements of SB 488</vt:lpstr>
      <vt:lpstr>Field Review Surveys</vt:lpstr>
      <vt:lpstr>Field Review Surveys</vt:lpstr>
      <vt:lpstr>MS/SS Survey Results - Program Standard</vt:lpstr>
      <vt:lpstr>MS/SS Survey Results- TPEs</vt:lpstr>
      <vt:lpstr>MS/SS Survey Results- Confidence Rating</vt:lpstr>
      <vt:lpstr>Update Survey Results</vt:lpstr>
      <vt:lpstr>Updated Survey Results</vt:lpstr>
      <vt:lpstr>Staff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2023-02-06T20:10:53Z</dcterms:created>
  <dcterms:modified xsi:type="dcterms:W3CDTF">2023-02-06T20:15:04Z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1204200</vt:r8>
  </property>
  <property fmtid="{D5CDD505-2E9C-101B-9397-08002B2CF9AE}" pid="3" name="MediaServiceImageTags">
    <vt:lpwstr/>
  </property>
  <property fmtid="{D5CDD505-2E9C-101B-9397-08002B2CF9AE}" pid="4" name="ContentTypeId">
    <vt:lpwstr>0x01010087617BC262157747938E17868A3CDBAD</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