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3"/>
  </p:notesMasterIdLst>
  <p:sldIdLst>
    <p:sldId id="275" r:id="rId5"/>
    <p:sldId id="281" r:id="rId6"/>
    <p:sldId id="280" r:id="rId7"/>
    <p:sldId id="279" r:id="rId8"/>
    <p:sldId id="285" r:id="rId9"/>
    <p:sldId id="278" r:id="rId10"/>
    <p:sldId id="283" r:id="rId11"/>
    <p:sldId id="284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witz, Sasha" initials="HS" lastIdx="1" clrIdx="0">
    <p:extLst>
      <p:ext uri="{19B8F6BF-5375-455C-9EA6-DF929625EA0E}">
        <p15:presenceInfo xmlns:p15="http://schemas.microsoft.com/office/powerpoint/2012/main" userId="S::SHorwitz@ctc.ca.gov::4e68dda4-44bb-477e-9a7e-26b581a987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C35"/>
    <a:srgbClr val="47556B"/>
    <a:srgbClr val="1A3763"/>
    <a:srgbClr val="B6D8F2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8FD19-D686-4607-BEE3-17D15B246068}" v="104" dt="2022-06-13T23:07:51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77137" autoAdjust="0"/>
  </p:normalViewPr>
  <p:slideViewPr>
    <p:cSldViewPr snapToGrid="0">
      <p:cViewPr varScale="1">
        <p:scale>
          <a:sx n="88" d="100"/>
          <a:sy n="88" d="100"/>
        </p:scale>
        <p:origin x="82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derson, Erin" userId="ceeaaf4c-adc4-4729-bbe8-5839e16bf668" providerId="ADAL" clId="{8618FD19-D686-4607-BEE3-17D15B246068}"/>
    <pc:docChg chg="custSel modSld modMainMaster">
      <pc:chgData name="Henderson, Erin" userId="ceeaaf4c-adc4-4729-bbe8-5839e16bf668" providerId="ADAL" clId="{8618FD19-D686-4607-BEE3-17D15B246068}" dt="2022-06-13T23:07:51.477" v="527" actId="947"/>
      <pc:docMkLst>
        <pc:docMk/>
      </pc:docMkLst>
      <pc:sldChg chg="modSp mod modNotesTx">
        <pc:chgData name="Henderson, Erin" userId="ceeaaf4c-adc4-4729-bbe8-5839e16bf668" providerId="ADAL" clId="{8618FD19-D686-4607-BEE3-17D15B246068}" dt="2022-06-13T22:47:10.381" v="56" actId="313"/>
        <pc:sldMkLst>
          <pc:docMk/>
          <pc:sldMk cId="2917007991" sldId="275"/>
        </pc:sldMkLst>
        <pc:spChg chg="mod">
          <ac:chgData name="Henderson, Erin" userId="ceeaaf4c-adc4-4729-bbe8-5839e16bf668" providerId="ADAL" clId="{8618FD19-D686-4607-BEE3-17D15B246068}" dt="2022-06-13T22:47:10.381" v="56" actId="313"/>
          <ac:spMkLst>
            <pc:docMk/>
            <pc:sldMk cId="2917007991" sldId="275"/>
            <ac:spMk id="3" creationId="{A7F81AC7-0AD9-4D7A-B36B-46984C16B6B8}"/>
          </ac:spMkLst>
        </pc:spChg>
      </pc:sldChg>
      <pc:sldChg chg="modNotesTx">
        <pc:chgData name="Henderson, Erin" userId="ceeaaf4c-adc4-4729-bbe8-5839e16bf668" providerId="ADAL" clId="{8618FD19-D686-4607-BEE3-17D15B246068}" dt="2022-06-13T22:46:08.168" v="11" actId="6549"/>
        <pc:sldMkLst>
          <pc:docMk/>
          <pc:sldMk cId="4228041161" sldId="278"/>
        </pc:sldMkLst>
      </pc:sldChg>
      <pc:sldChg chg="modSp mod modNotesTx">
        <pc:chgData name="Henderson, Erin" userId="ceeaaf4c-adc4-4729-bbe8-5839e16bf668" providerId="ADAL" clId="{8618FD19-D686-4607-BEE3-17D15B246068}" dt="2022-06-13T23:07:42.669" v="521" actId="14100"/>
        <pc:sldMkLst>
          <pc:docMk/>
          <pc:sldMk cId="3148720215" sldId="279"/>
        </pc:sldMkLst>
        <pc:spChg chg="mod">
          <ac:chgData name="Henderson, Erin" userId="ceeaaf4c-adc4-4729-bbe8-5839e16bf668" providerId="ADAL" clId="{8618FD19-D686-4607-BEE3-17D15B246068}" dt="2022-06-13T23:07:36.523" v="514" actId="27636"/>
          <ac:spMkLst>
            <pc:docMk/>
            <pc:sldMk cId="3148720215" sldId="279"/>
            <ac:spMk id="7" creationId="{2BAEC7CD-8B4E-D073-205B-55FFA1765D29}"/>
          </ac:spMkLst>
        </pc:spChg>
        <pc:spChg chg="mod">
          <ac:chgData name="Henderson, Erin" userId="ceeaaf4c-adc4-4729-bbe8-5839e16bf668" providerId="ADAL" clId="{8618FD19-D686-4607-BEE3-17D15B246068}" dt="2022-06-13T23:07:42.669" v="521" actId="14100"/>
          <ac:spMkLst>
            <pc:docMk/>
            <pc:sldMk cId="3148720215" sldId="279"/>
            <ac:spMk id="8" creationId="{8C974519-ECC7-4E25-31FF-C53568A5F4E4}"/>
          </ac:spMkLst>
        </pc:spChg>
      </pc:sldChg>
      <pc:sldChg chg="modSp mod modNotesTx">
        <pc:chgData name="Henderson, Erin" userId="ceeaaf4c-adc4-4729-bbe8-5839e16bf668" providerId="ADAL" clId="{8618FD19-D686-4607-BEE3-17D15B246068}" dt="2022-06-13T22:48:47.388" v="123" actId="20577"/>
        <pc:sldMkLst>
          <pc:docMk/>
          <pc:sldMk cId="4103471273" sldId="280"/>
        </pc:sldMkLst>
        <pc:spChg chg="mod">
          <ac:chgData name="Henderson, Erin" userId="ceeaaf4c-adc4-4729-bbe8-5839e16bf668" providerId="ADAL" clId="{8618FD19-D686-4607-BEE3-17D15B246068}" dt="2022-06-13T22:48:47.388" v="123" actId="20577"/>
          <ac:spMkLst>
            <pc:docMk/>
            <pc:sldMk cId="4103471273" sldId="280"/>
            <ac:spMk id="4" creationId="{B6C51DBB-D649-A0E2-42F3-B338489442CC}"/>
          </ac:spMkLst>
        </pc:spChg>
      </pc:sldChg>
      <pc:sldChg chg="modSp mod modNotesTx">
        <pc:chgData name="Henderson, Erin" userId="ceeaaf4c-adc4-4729-bbe8-5839e16bf668" providerId="ADAL" clId="{8618FD19-D686-4607-BEE3-17D15B246068}" dt="2022-06-13T23:05:19.468" v="447" actId="14100"/>
        <pc:sldMkLst>
          <pc:docMk/>
          <pc:sldMk cId="2672251161" sldId="281"/>
        </pc:sldMkLst>
        <pc:spChg chg="mod">
          <ac:chgData name="Henderson, Erin" userId="ceeaaf4c-adc4-4729-bbe8-5839e16bf668" providerId="ADAL" clId="{8618FD19-D686-4607-BEE3-17D15B246068}" dt="2022-06-13T23:05:19.468" v="447" actId="14100"/>
          <ac:spMkLst>
            <pc:docMk/>
            <pc:sldMk cId="2672251161" sldId="281"/>
            <ac:spMk id="10" creationId="{EE4FA4C2-E68B-51D1-C0BC-5502025FE5FC}"/>
          </ac:spMkLst>
        </pc:spChg>
        <pc:spChg chg="mod">
          <ac:chgData name="Henderson, Erin" userId="ceeaaf4c-adc4-4729-bbe8-5839e16bf668" providerId="ADAL" clId="{8618FD19-D686-4607-BEE3-17D15B246068}" dt="2022-06-13T22:47:55.010" v="80" actId="6549"/>
          <ac:spMkLst>
            <pc:docMk/>
            <pc:sldMk cId="2672251161" sldId="281"/>
            <ac:spMk id="15" creationId="{0F41CEE2-4F12-73E6-0C30-F5958E68173E}"/>
          </ac:spMkLst>
        </pc:spChg>
      </pc:sldChg>
      <pc:sldChg chg="modSp mod">
        <pc:chgData name="Henderson, Erin" userId="ceeaaf4c-adc4-4729-bbe8-5839e16bf668" providerId="ADAL" clId="{8618FD19-D686-4607-BEE3-17D15B246068}" dt="2022-06-13T23:02:03.397" v="440" actId="20577"/>
        <pc:sldMkLst>
          <pc:docMk/>
          <pc:sldMk cId="851690373" sldId="284"/>
        </pc:sldMkLst>
        <pc:spChg chg="mod">
          <ac:chgData name="Henderson, Erin" userId="ceeaaf4c-adc4-4729-bbe8-5839e16bf668" providerId="ADAL" clId="{8618FD19-D686-4607-BEE3-17D15B246068}" dt="2022-06-13T23:02:03.397" v="440" actId="20577"/>
          <ac:spMkLst>
            <pc:docMk/>
            <pc:sldMk cId="851690373" sldId="284"/>
            <ac:spMk id="4" creationId="{52B71448-A8CD-0A63-7ACF-77186480E204}"/>
          </ac:spMkLst>
        </pc:spChg>
      </pc:sldChg>
      <pc:sldChg chg="modNotesTx">
        <pc:chgData name="Henderson, Erin" userId="ceeaaf4c-adc4-4729-bbe8-5839e16bf668" providerId="ADAL" clId="{8618FD19-D686-4607-BEE3-17D15B246068}" dt="2022-06-13T22:46:05.754" v="4" actId="6549"/>
        <pc:sldMkLst>
          <pc:docMk/>
          <pc:sldMk cId="3630038700" sldId="285"/>
        </pc:sldMkLst>
      </pc:sldChg>
      <pc:sldMasterChg chg="modSp mod">
        <pc:chgData name="Henderson, Erin" userId="ceeaaf4c-adc4-4729-bbe8-5839e16bf668" providerId="ADAL" clId="{8618FD19-D686-4607-BEE3-17D15B246068}" dt="2022-06-13T23:07:51.477" v="527" actId="947"/>
        <pc:sldMasterMkLst>
          <pc:docMk/>
          <pc:sldMasterMk cId="1751881228" sldId="2147483684"/>
        </pc:sldMasterMkLst>
        <pc:spChg chg="mod">
          <ac:chgData name="Henderson, Erin" userId="ceeaaf4c-adc4-4729-bbe8-5839e16bf668" providerId="ADAL" clId="{8618FD19-D686-4607-BEE3-17D15B246068}" dt="2022-06-13T23:07:51.473" v="524"/>
          <ac:spMkLst>
            <pc:docMk/>
            <pc:sldMasterMk cId="1751881228" sldId="2147483684"/>
            <ac:spMk id="2" creationId="{00000000-0000-0000-0000-000000000000}"/>
          </ac:spMkLst>
        </pc:spChg>
        <pc:spChg chg="mod">
          <ac:chgData name="Henderson, Erin" userId="ceeaaf4c-adc4-4729-bbe8-5839e16bf668" providerId="ADAL" clId="{8618FD19-D686-4607-BEE3-17D15B246068}" dt="2022-06-13T23:07:51.477" v="527" actId="947"/>
          <ac:spMkLst>
            <pc:docMk/>
            <pc:sldMasterMk cId="1751881228" sldId="2147483684"/>
            <ac:spMk id="9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EFC15-E4CA-4946-9DB3-FA1D26EAE271}" type="datetimeFigureOut">
              <a:rPr lang="en-US" smtClean="0"/>
              <a:t>6/10/2022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5128D-62D6-47DE-A237-AAF281E5FD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0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endParaRPr lang="en-US" sz="1200" b="0" i="1" u="none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68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00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41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17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75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42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224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70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H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7058429" cy="291941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000" b="0" i="0" spc="-50" baseline="0">
                <a:solidFill>
                  <a:srgbClr val="1A376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sz="5000" b="1" dirty="0">
                <a:solidFill>
                  <a:srgbClr val="1A3763"/>
                </a:solidFill>
              </a:rPr>
              <a:t>Presentation Title</a:t>
            </a:r>
            <a:br>
              <a:rPr lang="en-US" sz="5000" b="1" dirty="0">
                <a:solidFill>
                  <a:srgbClr val="1A3763"/>
                </a:solidFill>
              </a:rPr>
            </a:br>
            <a:r>
              <a:rPr lang="en-US" sz="5000" b="1" dirty="0">
                <a:solidFill>
                  <a:srgbClr val="1A3763"/>
                </a:solidFill>
              </a:rPr>
              <a:t>(adjust size as needed)</a:t>
            </a:r>
            <a:br>
              <a:rPr lang="en-US" sz="5000" b="1" dirty="0">
                <a:solidFill>
                  <a:srgbClr val="1A3763"/>
                </a:solidFill>
              </a:rPr>
            </a:br>
            <a:r>
              <a:rPr lang="en-US" sz="5000" b="1" dirty="0">
                <a:solidFill>
                  <a:srgbClr val="1A3763"/>
                </a:solidFill>
              </a:rPr>
              <a:t>Title Slide – Heading Level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4361689"/>
            <a:ext cx="10058400" cy="1889679"/>
          </a:xfrm>
        </p:spPr>
        <p:txBody>
          <a:bodyPr lIns="91440" rIns="91440">
            <a:normAutofit/>
          </a:bodyPr>
          <a:lstStyle>
            <a:lvl1pPr marL="0" indent="0" algn="l">
              <a:lnSpc>
                <a:spcPct val="100000"/>
              </a:lnSpc>
              <a:spcAft>
                <a:spcPts val="1200"/>
              </a:spcAft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Subtitle/ Presenter Names/ Date                                      (Font: Calibri, All Caps, minimum 24pt)                                  </a:t>
            </a:r>
            <a:r>
              <a:rPr lang="en-US" dirty="0"/>
              <a:t>Do not duplicate - the first slide serves as Heading Level 1.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09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199505"/>
            <a:ext cx="10058400" cy="1429786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1A3763"/>
                </a:solidFill>
              </a:rPr>
              <a:t>Slide Title Here (adjust size as needed)</a:t>
            </a:r>
            <a:br>
              <a:rPr lang="en-US" dirty="0">
                <a:solidFill>
                  <a:srgbClr val="1A3763"/>
                </a:solidFill>
              </a:rPr>
            </a:br>
            <a:r>
              <a:rPr lang="en-US" dirty="0"/>
              <a:t>Title &amp; Content Slide – Heading Level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74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BD892F-C1C8-4888-AFA4-24722CC19B2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10058400" cy="4023360"/>
          </a:xfrm>
        </p:spPr>
        <p:txBody>
          <a:bodyPr/>
          <a:lstStyle>
            <a:lvl1pPr marL="182880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400"/>
            </a:lvl1pPr>
            <a:lvl2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/>
            </a:lvl3pPr>
            <a:lvl4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600"/>
            </a:lvl4pPr>
            <a:lvl5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lvl5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Bullet Text Here (minimum 24pt font size)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w Section Header - H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California Commission on Teacher Credentialing seal">
            <a:extLst>
              <a:ext uri="{FF2B5EF4-FFF2-40B4-BE49-F238E27FC236}">
                <a16:creationId xmlns:a16="http://schemas.microsoft.com/office/drawing/2014/main" id="{6DFFA342-F737-466A-8C27-0F316FD694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4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0" y="5281466"/>
            <a:ext cx="950976" cy="950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207820"/>
            <a:ext cx="10058400" cy="1429784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rgbClr val="1A376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dirty="0">
                <a:solidFill>
                  <a:srgbClr val="1A3763"/>
                </a:solidFill>
              </a:rPr>
            </a:br>
            <a:r>
              <a:rPr lang="en-US" dirty="0">
                <a:solidFill>
                  <a:srgbClr val="1A3763"/>
                </a:solidFill>
              </a:rPr>
              <a:t>Slide Title Here (adjust size as needed)</a:t>
            </a:r>
            <a:br>
              <a:rPr lang="en-US" dirty="0">
                <a:solidFill>
                  <a:srgbClr val="1A3763"/>
                </a:solidFill>
              </a:rPr>
            </a:br>
            <a:r>
              <a:rPr lang="en-US" dirty="0"/>
              <a:t>Section Header Slide – Heading Level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99345" y="1733226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999B559-53A7-46EB-90A5-FA9ABFE6A42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10058400" cy="4023360"/>
          </a:xfrm>
        </p:spPr>
        <p:txBody>
          <a:bodyPr/>
          <a:lstStyle>
            <a:lvl1pPr marL="182880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400"/>
            </a:lvl1pPr>
            <a:lvl2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/>
            </a:lvl3pPr>
            <a:lvl4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600"/>
            </a:lvl4pPr>
            <a:lvl5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lvl5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Bullet Text Here (minimum 24pt font size)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799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 dirty="0"/>
              <a:t>Two Content Slide – Heading Level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dirty="0"/>
              <a:t>Content #1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/>
            </a:lvl5pPr>
            <a:lvl6pPr>
              <a:buNone/>
              <a:defRPr/>
            </a:lvl6pPr>
          </a:lstStyle>
          <a:p>
            <a:pPr lvl="0"/>
            <a:r>
              <a:rPr lang="en-US" dirty="0"/>
              <a:t>Content #2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860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 dirty="0"/>
              <a:t>Two Content Slide (Comparison) Heading Level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CONTENT #1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 sz="1600"/>
            </a:lvl3pPr>
            <a:lvl4pPr>
              <a:lnSpc>
                <a:spcPct val="100000"/>
              </a:lnSpc>
              <a:buClrTx/>
              <a:defRPr/>
            </a:lvl4pPr>
            <a:lvl5pPr>
              <a:buClrTx/>
              <a:defRPr/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Content #2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 sz="1600"/>
            </a:lvl3pPr>
            <a:lvl4pPr>
              <a:lnSpc>
                <a:spcPct val="100000"/>
              </a:lnSpc>
              <a:buClrTx/>
              <a:defRPr/>
            </a:lvl4pPr>
            <a:lvl5pPr>
              <a:buClrTx/>
              <a:defRPr/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585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 dirty="0"/>
              <a:t>Title Only Slide (adjust size as needed)</a:t>
            </a:r>
            <a:br>
              <a:rPr lang="en-US" dirty="0"/>
            </a:br>
            <a:r>
              <a:rPr lang="en-US" dirty="0"/>
              <a:t>Heading Level 2 – no content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35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- No Heading Lev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1A376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pPr algn="r"/>
            <a:fld id="{8CF074CD-934D-404A-ACFA-C89B8DACAF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6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4800" b="0">
                <a:solidFill>
                  <a:srgbClr val="FAAC35"/>
                </a:solidFill>
              </a:defRPr>
            </a:lvl1pPr>
          </a:lstStyle>
          <a:p>
            <a:r>
              <a:rPr lang="en-US" dirty="0"/>
              <a:t>Content with Caption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>
              <a:defRPr sz="2400">
                <a:solidFill>
                  <a:srgbClr val="1A3763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dirty="0">
              <a:solidFill>
                <a:srgbClr val="1A3763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B76E3E5-7638-44A1-9797-60761A720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1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4800" b="0">
                <a:solidFill>
                  <a:srgbClr val="FAAC35"/>
                </a:solidFill>
              </a:defRPr>
            </a:lvl1pPr>
          </a:lstStyle>
          <a:p>
            <a:r>
              <a:rPr lang="en-US" dirty="0"/>
              <a:t>Picture with Caption – Heading Level 2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rgbClr val="B6D8F2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0167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954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0" i="0" u="non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F074CD-934D-404A-ACFA-C89B8DACAF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B977DAF-E1B2-4B82-A24A-C3842BD94D48}"/>
              </a:ext>
            </a:extLst>
          </p:cNvPr>
          <p:cNvPicPr/>
          <p:nvPr userDrawn="1"/>
        </p:nvPicPr>
        <p:blipFill>
          <a:blip r:embed="rId11">
            <a:alphaModFix amt="76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9" y="5276590"/>
            <a:ext cx="951182" cy="95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188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0" i="0" u="none" kern="1200" spc="-50" baseline="0">
          <a:solidFill>
            <a:srgbClr val="1A3763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lifornia Commission on Teacher Credentialing seal">
            <a:extLst>
              <a:ext uri="{FF2B5EF4-FFF2-40B4-BE49-F238E27FC236}">
                <a16:creationId xmlns:a16="http://schemas.microsoft.com/office/drawing/2014/main" id="{325C0A9C-9CE8-40ED-A977-8F459496F3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313" y="237735"/>
            <a:ext cx="4022725" cy="40227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6DF1BD-0EBD-4ADD-829F-F6C8995A7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81000"/>
            <a:ext cx="7058429" cy="3879460"/>
          </a:xfrm>
        </p:spPr>
        <p:txBody>
          <a:bodyPr>
            <a:normAutofit fontScale="90000"/>
          </a:bodyPr>
          <a:lstStyle/>
          <a:p>
            <a:r>
              <a:rPr lang="en-US" dirty="0"/>
              <a:t>Item 4A: Report to the Legislature on Credentialing Related to Noncore Teaching Assignments Pursuant to Assembly Bill 1505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81AC7-0AD9-4D7A-B36B-46984C16B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Erin Skubal, Director, Certification</a:t>
            </a:r>
          </a:p>
          <a:p>
            <a:r>
              <a:rPr lang="en-US" dirty="0"/>
              <a:t>Erin Henderson, Assignment Program Manager, Certification</a:t>
            </a:r>
          </a:p>
        </p:txBody>
      </p:sp>
    </p:spTree>
    <p:extLst>
      <p:ext uri="{BB962C8B-B14F-4D97-AF65-F5344CB8AC3E}">
        <p14:creationId xmlns:p14="http://schemas.microsoft.com/office/powerpoint/2010/main" val="291700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0726-5512-861B-4114-FD52A51CCC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6013" y="-11913"/>
            <a:ext cx="3051669" cy="929838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0F41CEE2-4F12-73E6-0C30-F5958E68173E}"/>
              </a:ext>
            </a:extLst>
          </p:cNvPr>
          <p:cNvSpPr txBox="1">
            <a:spLocks/>
          </p:cNvSpPr>
          <p:nvPr/>
        </p:nvSpPr>
        <p:spPr>
          <a:xfrm>
            <a:off x="331552" y="1024072"/>
            <a:ext cx="7439025" cy="578999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Assembly Bills (AB) 1219 and 1505 aligned charter and non-charter school credentialing requirements 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AB 1505 granted temporary assignment flexibility for those teachers that were already employed at charter schools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This flexibility affects charter school educators in noncore teaching positions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52617B-A4C9-1E90-D7B7-3528E975F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043052" y="0"/>
            <a:ext cx="4157803" cy="689108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F28031E-3E10-92D5-E5D8-4D2AF108EB20}"/>
              </a:ext>
            </a:extLst>
          </p:cNvPr>
          <p:cNvSpPr txBox="1"/>
          <p:nvPr/>
        </p:nvSpPr>
        <p:spPr>
          <a:xfrm>
            <a:off x="8201362" y="187346"/>
            <a:ext cx="3703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AAC35"/>
                </a:solidFill>
              </a:rPr>
              <a:t>Noncore Content: </a:t>
            </a: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977AA0FB-7EFC-3059-7333-97755B76317F}"/>
              </a:ext>
            </a:extLst>
          </p:cNvPr>
          <p:cNvSpPr txBox="1">
            <a:spLocks/>
          </p:cNvSpPr>
          <p:nvPr/>
        </p:nvSpPr>
        <p:spPr>
          <a:xfrm>
            <a:off x="8271671" y="638050"/>
            <a:ext cx="3723757" cy="617602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Calibri" pitchFamily="34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Agriculture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Art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Business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Dance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Health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Home Economics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Industrial and Technology Education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Music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Physical Education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Theater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World Languages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Electives that fall outside of any single subject area (e.g., Homeroom or Study Hall)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</a:rPr>
              <a:t>Subjects that are subsumed under both a core and noncore (e.g., Humanities)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A1787-D783-2148-4519-2E7F149E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58E04F-33E6-4630-E9CC-89FDC8B2F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04192" y="917925"/>
            <a:ext cx="7493744" cy="0"/>
          </a:xfrm>
          <a:prstGeom prst="line">
            <a:avLst/>
          </a:prstGeom>
          <a:ln>
            <a:solidFill>
              <a:srgbClr val="47556B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E4FA4C2-E68B-51D1-C0BC-5502025FE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206744"/>
            <a:ext cx="8033528" cy="651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5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7880-93CB-E85A-05F5-B426936B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51DBB-D649-A0E2-42F3-B33848944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0" cy="4320288"/>
          </a:xfrm>
        </p:spPr>
        <p:txBody>
          <a:bodyPr>
            <a:normAutofit/>
          </a:bodyPr>
          <a:lstStyle/>
          <a:p>
            <a:r>
              <a:rPr lang="en-US" sz="4000" dirty="0"/>
              <a:t>Examined noncore assignment practices through analysis of:</a:t>
            </a:r>
          </a:p>
          <a:p>
            <a:pPr lvl="1"/>
            <a:r>
              <a:rPr lang="en-US" sz="3600" dirty="0"/>
              <a:t>Assignment monitoring data for the 2020-21 school year</a:t>
            </a:r>
          </a:p>
          <a:p>
            <a:pPr lvl="1"/>
            <a:r>
              <a:rPr lang="en-US" sz="3600" dirty="0"/>
              <a:t>A survey released to County Offices of Education, districts, charter, and non-charter schools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3618BD-F491-FC9C-5E97-9A907077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3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3471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B5B97-C7B5-846C-83BD-860468AEE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C974519-ECC7-4E25-31FF-C53568A5F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713722" cy="897466"/>
          </a:xfrm>
        </p:spPr>
        <p:txBody>
          <a:bodyPr>
            <a:normAutofit/>
          </a:bodyPr>
          <a:lstStyle/>
          <a:p>
            <a:r>
              <a:rPr lang="en-US" sz="2600" dirty="0"/>
              <a:t>A comparison of core and noncore courses demonstrated more misassignments in core classes</a:t>
            </a:r>
          </a:p>
        </p:txBody>
      </p:sp>
      <p:pic>
        <p:nvPicPr>
          <p:cNvPr id="9" name="Picture 8" descr="Chart describing core vs. noncore misassignments.  &#10;&#10;62.1% core - 14,482 misassignments &#10;37.9% noncore - 8,763 misassignments">
            <a:extLst>
              <a:ext uri="{FF2B5EF4-FFF2-40B4-BE49-F238E27FC236}">
                <a16:creationId xmlns:a16="http://schemas.microsoft.com/office/drawing/2014/main" id="{B5D6900C-3B76-5369-90A6-4F1A4BDC0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519" y="2828712"/>
            <a:ext cx="8184961" cy="11047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2BAEC7CD-8B4E-D073-205B-55FFA1765D29}"/>
              </a:ext>
            </a:extLst>
          </p:cNvPr>
          <p:cNvSpPr txBox="1">
            <a:spLocks/>
          </p:cNvSpPr>
          <p:nvPr/>
        </p:nvSpPr>
        <p:spPr>
          <a:xfrm>
            <a:off x="1097277" y="4064066"/>
            <a:ext cx="10713723" cy="12414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8288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Charter schools have more challenges assigning appropriately credentialed educators in core classrooms, but less difference between the two classrooms</a:t>
            </a:r>
          </a:p>
        </p:txBody>
      </p:sp>
      <p:pic>
        <p:nvPicPr>
          <p:cNvPr id="10" name="Picture 9" descr="Traditional Schools&#10;-core 64.8%&#10;-noncore 35.2%&#10;Charter Schools&#10;-core 55.5%&#10;noncore 44.5%">
            <a:extLst>
              <a:ext uri="{FF2B5EF4-FFF2-40B4-BE49-F238E27FC236}">
                <a16:creationId xmlns:a16="http://schemas.microsoft.com/office/drawing/2014/main" id="{C9EF9D70-4EF1-1001-06FB-A81800929C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08" b="26227"/>
          <a:stretch/>
        </p:blipFill>
        <p:spPr bwMode="auto">
          <a:xfrm>
            <a:off x="1680519" y="5014386"/>
            <a:ext cx="8184961" cy="11086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47CFE-C489-8154-B282-96BA50D7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4</a:t>
            </a:fld>
            <a:endParaRPr lang="en-US" dirty="0">
              <a:solidFill>
                <a:srgbClr val="1A37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72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33C7DB9-8713-ED84-74D7-AF94F504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dirty="0"/>
              <a:t>Share of Misassignments Per Sector</a:t>
            </a:r>
          </a:p>
        </p:txBody>
      </p:sp>
      <p:pic>
        <p:nvPicPr>
          <p:cNvPr id="8" name="Content Placeholder 7" descr="Chart, pie chart: Share of Misassignments in Each Educational Sector&#10;&#10;Traditional schools - 66.3%, or 5808 misassignments&#10;Charter Schools - 33.7% or 2,955 misassignments">
            <a:extLst>
              <a:ext uri="{FF2B5EF4-FFF2-40B4-BE49-F238E27FC236}">
                <a16:creationId xmlns:a16="http://schemas.microsoft.com/office/drawing/2014/main" id="{D2ABAEB1-86D1-54F3-6A42-D810629EB8C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3" b="13813"/>
          <a:stretch/>
        </p:blipFill>
        <p:spPr bwMode="auto"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F600F69-BECB-8368-5FC1-76CE0AF9F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76684C-6E64-2AC1-4322-FCF437F1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CF074CD-934D-404A-ACFA-C89B8DACAFC4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63003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F8E83-BB52-F888-17A9-148950CC7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anchor="b">
            <a:normAutofit/>
          </a:bodyPr>
          <a:lstStyle/>
          <a:p>
            <a:r>
              <a:rPr lang="en-US" dirty="0"/>
              <a:t>Most Misassigned Noncore Subjects</a:t>
            </a:r>
          </a:p>
        </p:txBody>
      </p:sp>
      <p:pic>
        <p:nvPicPr>
          <p:cNvPr id="7" name="Content Placeholder 6" descr="Bar Graph describing noncore misassignments by subjects in all schools:&#10;Electives - 36%&#10;Physical Education - 22.8%&#10;Performing Arts - 10.5%&#10;Visual Art - 6/7%&#10;World Languages - 7.7%&#10;Computer Science - 5.2%&#10;Health and Health Sciences - 4.8%&#10;STEM - STEAM - 4.8%&#10;Media Arts - 1.1%&#10;Academic support - 0.4&#10;Business -0.3%&#10;Industrial Education Technology (ITE) -0%&#10;Agriculture - 0%&#10;&#10;&#10;">
            <a:extLst>
              <a:ext uri="{FF2B5EF4-FFF2-40B4-BE49-F238E27FC236}">
                <a16:creationId xmlns:a16="http://schemas.microsoft.com/office/drawing/2014/main" id="{05C01D93-BB41-02AD-5E33-8D54D30D061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21"/>
          <a:stretch/>
        </p:blipFill>
        <p:spPr>
          <a:xfrm>
            <a:off x="15" y="10"/>
            <a:ext cx="12191985" cy="4880909"/>
          </a:xfrm>
          <a:prstGeom prst="rect">
            <a:avLst/>
          </a:prstGeom>
          <a:noFill/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4DFCC1-BB7E-9167-F0C1-E8373B5B5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0167" y="6459785"/>
            <a:ext cx="1312025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CF074CD-934D-404A-ACFA-C89B8DACAFC4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228041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9C00B-2EC4-3413-1017-16C7479EB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Respondents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F61D7-C6D0-9E78-3D53-86920FBBE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737512"/>
            <a:ext cx="10058400" cy="4614051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Either agreed (35%) or strongly agreed (30%) that charter schools will experience staffing shortages in noncore classrooms once the flexibility expires in 2025 </a:t>
            </a:r>
            <a:r>
              <a:rPr lang="en-US" sz="2600" dirty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(</a:t>
            </a:r>
            <a:r>
              <a:rPr lang="en-US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</a:t>
            </a:r>
            <a:r>
              <a:rPr lang="en-US" sz="2600" i="1" dirty="0"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most likely to recruit less than fully prepared educators on emergency permits, intern credentials, or waivers when a fully credentialed educator is not available</a:t>
            </a:r>
            <a:r>
              <a:rPr lang="en-US" sz="2600" dirty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en-US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7</a:t>
            </a:r>
            <a:r>
              <a:rPr lang="en-US" sz="2600" i="1" dirty="0"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 18% agreed or strongly agreed that existing credentialing pathways were sufficient, while 39% disagreed or strongly disagreed that they met assignment needs</a:t>
            </a:r>
            <a:r>
              <a:rPr lang="en-US" sz="2600" dirty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en-US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9</a:t>
            </a:r>
            <a:r>
              <a:rPr lang="en-US" sz="2600" i="1" dirty="0"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61% of respondents replied affirmatively</a:t>
            </a:r>
            <a:r>
              <a:rPr lang="en-US" sz="2600" dirty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when asked if respondents if staffing issues in noncore courses leads to LEAs being unable to offer these courses (</a:t>
            </a:r>
            <a:r>
              <a:rPr lang="en-US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10</a:t>
            </a:r>
            <a:r>
              <a:rPr lang="en-US" sz="2600" i="1" dirty="0">
                <a:latin typeface="Calibri" panose="020F050202020403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5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590F24-337A-C35C-C71F-23F13DB4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7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924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4ECD0-A1A7-7C7E-BE4E-32DE9EA4E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71448-A8CD-0A63-7ACF-77186480E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0" cy="4250266"/>
          </a:xfrm>
        </p:spPr>
        <p:txBody>
          <a:bodyPr>
            <a:normAutofit/>
          </a:bodyPr>
          <a:lstStyle/>
          <a:p>
            <a:r>
              <a:rPr lang="en-US" sz="2800" dirty="0">
                <a:ea typeface="MS Gothic" panose="020B0609070205080204" pitchFamily="49" charset="-128"/>
                <a:cs typeface="Arial" panose="020B0604020202020204" pitchFamily="34" charset="0"/>
              </a:rPr>
              <a:t>Only one year of assignment data – the 2020-21 school year - was available for this report</a:t>
            </a:r>
          </a:p>
          <a:p>
            <a:r>
              <a:rPr lang="en-US" sz="2800" dirty="0">
                <a:effectLst/>
                <a:ea typeface="MS Gothic" panose="020B0609070205080204" pitchFamily="49" charset="-128"/>
                <a:cs typeface="Arial" panose="020B0604020202020204" pitchFamily="34" charset="0"/>
              </a:rPr>
              <a:t>This school year was impacted by the COVID-19 pandemic, which affected teacher </a:t>
            </a:r>
            <a:r>
              <a:rPr lang="en-US" sz="2800" dirty="0">
                <a:ea typeface="MS Gothic" panose="020B0609070205080204" pitchFamily="49" charset="-128"/>
                <a:cs typeface="Arial" panose="020B0604020202020204" pitchFamily="34" charset="0"/>
              </a:rPr>
              <a:t>assignments and could have produced anomalous results</a:t>
            </a:r>
          </a:p>
          <a:p>
            <a:r>
              <a:rPr lang="en-US" sz="2800" dirty="0">
                <a:effectLst/>
                <a:ea typeface="MS Gothic" panose="020B0609070205080204" pitchFamily="49" charset="-128"/>
                <a:cs typeface="Arial" panose="020B0604020202020204" pitchFamily="34" charset="0"/>
              </a:rPr>
              <a:t>Further analysis of assignment trends after the completion of monitoring through 2025 would produce a better idea of what the landscape for teacher assignments in noncore classrooms truly is</a:t>
            </a:r>
            <a:endParaRPr lang="en-US" sz="2800" dirty="0"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7D3AA-7DEE-F955-76BE-8559430E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8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16903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Item 4A: Report to the Legislature on Credentialing Related to Noncore Teaching Assignments Pursuant to Assembly Bi&quot;/&gt;&lt;property id=&quot;20307&quot; value=&quot;275&quot;/&gt;&lt;/object&gt;&lt;object type=&quot;3&quot; unique_id=&quot;10084&quot;&gt;&lt;property id=&quot;20148&quot; value=&quot;5&quot;/&gt;&lt;property id=&quot;20300&quot; value=&quot;Slide 6 - &amp;quot;Most Misassigned Noncore Subjects&amp;quot;&quot;/&gt;&lt;property id=&quot;20307&quot; value=&quot;278&quot;/&gt;&lt;/object&gt;&lt;object type=&quot;3&quot; unique_id=&quot;10110&quot;&gt;&lt;property id=&quot;20148&quot; value=&quot;5&quot;/&gt;&lt;property id=&quot;20300&quot; value=&quot;Slide 4 - &amp;quot;Findings &amp;quot;&quot;/&gt;&lt;property id=&quot;20307&quot; value=&quot;279&quot;/&gt;&lt;/object&gt;&lt;object type=&quot;3&quot; unique_id=&quot;10436&quot;&gt;&lt;property id=&quot;20148&quot; value=&quot;5&quot;/&gt;&lt;property id=&quot;20300&quot; value=&quot;Slide 3 - &amp;quot;Research&amp;quot;&quot;/&gt;&lt;property id=&quot;20307&quot; value=&quot;280&quot;/&gt;&lt;/object&gt;&lt;object type=&quot;3&quot; unique_id=&quot;11630&quot;&gt;&lt;property id=&quot;20148&quot; value=&quot;5&quot;/&gt;&lt;property id=&quot;20300&quot; value=&quot;Slide 2 - &amp;quot;Background&amp;quot;&quot;/&gt;&lt;property id=&quot;20307&quot; value=&quot;281&quot;/&gt;&lt;/object&gt;&lt;object type=&quot;3&quot; unique_id=&quot;13246&quot;&gt;&lt;property id=&quot;20148&quot; value=&quot;5&quot;/&gt;&lt;property id=&quot;20300&quot; value=&quot;Slide 7 - &amp;quot;Survey Respondents&amp;quot;&quot;/&gt;&lt;property id=&quot;20307&quot; value=&quot;283&quot;/&gt;&lt;/object&gt;&lt;object type=&quot;3&quot; unique_id=&quot;13446&quot;&gt;&lt;property id=&quot;20148&quot; value=&quot;5&quot;/&gt;&lt;property id=&quot;20300&quot; value=&quot;Slide 8 - &amp;quot;Conclusions&amp;quot;&quot;/&gt;&lt;property id=&quot;20307&quot; value=&quot;284&quot;/&gt;&lt;/object&gt;&lt;object type=&quot;3&quot; unique_id=&quot;14683&quot;&gt;&lt;property id=&quot;20148&quot; value=&quot;5&quot;/&gt;&lt;property id=&quot;20300&quot; value=&quot;Slide 5 - &amp;quot;Share of Misassignments Per Sector&amp;quot;&quot;/&gt;&lt;property id=&quot;20307&quot; value=&quot;285&quot;/&gt;&lt;/object&gt;&lt;/object&gt;&lt;object type=&quot;8&quot; unique_id=&quot;10006&quot;&gt;&lt;/object&gt;&lt;/object&gt;&lt;/database&gt;"/>
</p:tagLst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 Template 2020" id="{18D2E04C-FAD4-4880-9F2E-5059450E180D}" vid="{9C8CAB18-8F9C-4B67-80CE-8BA432E949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s0 xmlns="022b67c8-990a-40c2-ace5-bc1b2f7dbf27">34;#Templates|e5110cce-88cb-4edd-88c7-0de7d43e8255</Categories0>
    <SharedWithUsers xmlns="5ac660f7-fca8-49e8-a999-ef67a5782d21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68A02C299F2A44813C8D70D04E8F4C" ma:contentTypeVersion="13" ma:contentTypeDescription="Create a new document." ma:contentTypeScope="" ma:versionID="b9f90f7d65b0029647420c627c406c72">
  <xsd:schema xmlns:xsd="http://www.w3.org/2001/XMLSchema" xmlns:xs="http://www.w3.org/2001/XMLSchema" xmlns:p="http://schemas.microsoft.com/office/2006/metadata/properties" xmlns:ns2="022b67c8-990a-40c2-ace5-bc1b2f7dbf27" xmlns:ns3="5ac660f7-fca8-49e8-a999-ef67a5782d21" targetNamespace="http://schemas.microsoft.com/office/2006/metadata/properties" ma:root="true" ma:fieldsID="378e14660b91cbcaf6db373a38849ef9" ns2:_="" ns3:_="">
    <xsd:import namespace="022b67c8-990a-40c2-ace5-bc1b2f7dbf27"/>
    <xsd:import namespace="5ac660f7-fca8-49e8-a999-ef67a5782d21"/>
    <xsd:element name="properties">
      <xsd:complexType>
        <xsd:sequence>
          <xsd:element name="documentManagement">
            <xsd:complexType>
              <xsd:all>
                <xsd:element ref="ns2:Categories0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2b67c8-990a-40c2-ace5-bc1b2f7dbf27" elementFormDefault="qualified">
    <xsd:import namespace="http://schemas.microsoft.com/office/2006/documentManagement/types"/>
    <xsd:import namespace="http://schemas.microsoft.com/office/infopath/2007/PartnerControls"/>
    <xsd:element name="Categories0" ma:index="8" nillable="true" ma:displayName="Categories" ma:default="Dashboard Accessibility" ma:format="Dropdown" ma:internalName="Categories0">
      <xsd:simpleType>
        <xsd:restriction base="dms:Choice">
          <xsd:enumeration value="Dashboard Accessibility"/>
          <xsd:enumeration value="Document Accessibility"/>
          <xsd:enumeration value="How To"/>
          <xsd:enumeration value="Project"/>
          <xsd:enumeration value="Web Page Accessibility"/>
          <xsd:enumeration value="Video Accessibility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660f7-fca8-49e8-a999-ef67a5782d2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0FF3BE-BCDB-4724-8116-11BE3713C401}">
  <ds:schemaRefs>
    <ds:schemaRef ds:uri="02345c99-b385-40b7-b52d-9ac341d43a84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c5ac053-8fed-4028-8ff0-6417648cae7f"/>
    <ds:schemaRef ds:uri="http://schemas.microsoft.com/office/2006/metadata/properties"/>
    <ds:schemaRef ds:uri="http://www.w3.org/XML/1998/namespace"/>
    <ds:schemaRef ds:uri="http://purl.org/dc/elements/1.1/"/>
    <ds:schemaRef ds:uri="5ac660f7-fca8-49e8-a999-ef67a5782d21"/>
    <ds:schemaRef ds:uri="022b67c8-990a-40c2-ace5-bc1b2f7dbf27"/>
  </ds:schemaRefs>
</ds:datastoreItem>
</file>

<file path=customXml/itemProps2.xml><?xml version="1.0" encoding="utf-8"?>
<ds:datastoreItem xmlns:ds="http://schemas.openxmlformats.org/officeDocument/2006/customXml" ds:itemID="{5B5AAB13-7FF7-440D-A4CE-A9F4A36F1043}"/>
</file>

<file path=customXml/itemProps3.xml><?xml version="1.0" encoding="utf-8"?>
<ds:datastoreItem xmlns:ds="http://schemas.openxmlformats.org/officeDocument/2006/customXml" ds:itemID="{B206C0BA-07EB-4212-9373-EFE746B1D1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 Template 2020</Template>
  <TotalTime>4937</TotalTime>
  <Words>412</Words>
  <Application>Microsoft Office PowerPoint</Application>
  <PresentationFormat>Widescreen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Item 4A: Report to the Legislature on Credentialing Related to Noncore Teaching Assignments Pursuant to Assembly Bill 1505</vt:lpstr>
      <vt:lpstr>Background</vt:lpstr>
      <vt:lpstr>Research</vt:lpstr>
      <vt:lpstr>Findings </vt:lpstr>
      <vt:lpstr>Share of Misassignments Per Sector</vt:lpstr>
      <vt:lpstr>Most Misassigned Noncore Subjects</vt:lpstr>
      <vt:lpstr>Survey Respondents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CTC PowerPoint Template</dc:title>
  <dc:creator>Sayas, Purity Rose</dc:creator>
  <cp:lastModifiedBy>Henderson, Erin</cp:lastModifiedBy>
  <cp:revision>4</cp:revision>
  <dcterms:created xsi:type="dcterms:W3CDTF">2021-04-27T22:55:36Z</dcterms:created>
  <dcterms:modified xsi:type="dcterms:W3CDTF">2022-06-13T23:07:51Z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0x0101000468A02C299F2A44813C8D70D04E8F4C</vt:lpwstr>
  </property>
  <property fmtid="{D5CDD505-2E9C-101B-9397-08002B2CF9AE}" pid="3" name="Categories1">
    <vt:lpwstr>7;#Administrative|5c69305d-07f7-4116-9572-46764656732c</vt:lpwstr>
  </property>
  <property fmtid="{D5CDD505-2E9C-101B-9397-08002B2CF9AE}" pid="4" name="Categories0">
    <vt:lpwstr>34;#Templates|e5110cce-88cb-4edd-88c7-0de7d43e8255</vt:lpwstr>
  </property>
  <property fmtid="{D5CDD505-2E9C-101B-9397-08002B2CF9AE}" pid="5" name="MediaServiceImageTags">
    <vt:lpwstr/>
  </property>
  <property fmtid="{D5CDD505-2E9C-101B-9397-08002B2CF9AE}" pid="6" name="Order">
    <vt:r8>1029800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_ColorHex">
    <vt:lpwstr/>
  </property>
  <property fmtid="{D5CDD505-2E9C-101B-9397-08002B2CF9AE}" pid="12" name="_Emoji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_ExtendedDescription">
    <vt:lpwstr/>
  </property>
  <property fmtid="{D5CDD505-2E9C-101B-9397-08002B2CF9AE}" pid="16" name="_ColorTag">
    <vt:lpwstr/>
  </property>
  <property fmtid="{D5CDD505-2E9C-101B-9397-08002B2CF9AE}" pid="17" name="TriggerFlowInfo">
    <vt:lpwstr/>
  </property>
</Properties>
</file>