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4"/>
  </p:sldMasterIdLst>
  <p:notesMasterIdLst>
    <p:notesMasterId r:id="rId20"/>
  </p:notesMasterIdLst>
  <p:sldIdLst>
    <p:sldId id="256" r:id="rId5"/>
    <p:sldId id="258" r:id="rId6"/>
    <p:sldId id="265" r:id="rId7"/>
    <p:sldId id="298" r:id="rId8"/>
    <p:sldId id="267" r:id="rId9"/>
    <p:sldId id="299" r:id="rId10"/>
    <p:sldId id="300" r:id="rId11"/>
    <p:sldId id="301" r:id="rId12"/>
    <p:sldId id="283" r:id="rId13"/>
    <p:sldId id="281" r:id="rId14"/>
    <p:sldId id="284" r:id="rId15"/>
    <p:sldId id="296" r:id="rId16"/>
    <p:sldId id="295" r:id="rId17"/>
    <p:sldId id="297" r:id="rId18"/>
    <p:sldId id="290" r:id="rId19"/>
  </p:sldIdLst>
  <p:sldSz cx="12192000" cy="6858000"/>
  <p:notesSz cx="7315200" cy="96012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75" autoAdjust="0"/>
    <p:restoredTop sz="86364" autoAdjust="0"/>
  </p:normalViewPr>
  <p:slideViewPr>
    <p:cSldViewPr snapToGrid="0">
      <p:cViewPr varScale="1">
        <p:scale>
          <a:sx n="114" d="100"/>
          <a:sy n="114" d="100"/>
        </p:scale>
        <p:origin x="324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3552" y="-6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83EFC15-E4CA-4946-9DB3-FA1D26EAE271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CF5128D-62D6-47DE-A237-AAF281E5F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07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927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97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56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510564"/>
            <a:ext cx="5852160" cy="3890486"/>
          </a:xfrm>
        </p:spPr>
        <p:txBody>
          <a:bodyPr/>
          <a:lstStyle/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80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440556"/>
            <a:ext cx="5852160" cy="6690835"/>
          </a:xfrm>
        </p:spPr>
        <p:txBody>
          <a:bodyPr/>
          <a:lstStyle/>
          <a:p>
            <a:endParaRPr lang="en-US" sz="1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654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05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536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68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031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92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5128D-62D6-47DE-A237-AAF281E5FD5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999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91A6-0E38-48F4-BEC4-27EA5848A85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097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91A6-0E38-48F4-BEC4-27EA5848A85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8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91A6-0E38-48F4-BEC4-27EA5848A85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6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91A6-0E38-48F4-BEC4-27EA5848A85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1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91A6-0E38-48F4-BEC4-27EA5848A85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99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91A6-0E38-48F4-BEC4-27EA5848A85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0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91A6-0E38-48F4-BEC4-27EA5848A85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5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91A6-0E38-48F4-BEC4-27EA5848A85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91A6-0E38-48F4-BEC4-27EA5848A85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69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34791A6-0E38-48F4-BEC4-27EA5848A85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F074CD-934D-404A-ACFA-C89B8DAC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18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91A6-0E38-48F4-BEC4-27EA5848A85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074CD-934D-404A-ACFA-C89B8DACA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4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b="0" i="0" u="non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34791A6-0E38-48F4-BEC4-27EA5848A85E}" type="datetimeFigureOut">
              <a:rPr lang="en-US" smtClean="0"/>
              <a:t>4/26/2023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CF074CD-934D-404A-ACFA-C89B8DACAFC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881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0" i="0" u="none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tc.ca.gov/commission/reports/data/edu-supl-landi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c.ca.gov/commission/reports/data/edu-supl-landi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hyperlink" Target="https://gcc02.safelinks.protection.outlook.com/?url=https%3A%2F%2Fdof.ca.gov%2FForecasting%2FDemographics%2FProjections%2F&amp;data=05%7C01%7CCCampos%40ctc.ca.gov%7C5472e63e50bd47fb149b08db2a1bad0e%7C78276a93cafd497081b54e5074e42910%7C0%7C0%7C638150070587004927%7CUnknown%7CTWFpbGZsb3d8eyJWIjoiMC4wLjAwMDAiLCJQIjoiV2luMzIiLCJBTiI6Ik1haWwiLCJXVCI6Mn0%3D%7C3000%7C%7C%7C&amp;sdata=Mu8YwsKcixXu11Oz8RfnrGrxQQs5%2B%2B11%2F4r0s2qPWGg%3D&amp;reserved=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cc02.safelinks.protection.outlook.com/?url=https%3A%2F%2Fwww.cde.ca.gov%2Fds%2Fad%2Fenrolldowndata.asp&amp;data=05%7C01%7CCCampos%40ctc.ca.gov%7C5472e63e50bd47fb149b08db2a1bad0e%7C78276a93cafd497081b54e5074e42910%7C0%7C0%7C638150070587004927%7CUnknown%7CTWFpbGZsb3d8eyJWIjoiMC4wLjAwMDAiLCJQIjoiV2luMzIiLCJBTiI6Ik1haWwiLCJXVCI6Mn0%3D%7C3000%7C%7C%7C&amp;sdata=TfNYBraCFG%2BL7fGxqEbyvEYsN1eW%2FzsGZSjX4MhAifk%3D&amp;reserved=0" TargetMode="External"/><Relationship Id="rId5" Type="http://schemas.openxmlformats.org/officeDocument/2006/relationships/hyperlink" Target="https://gcc02.safelinks.protection.outlook.com/?url=https%3A%2F%2Fwww.cde.ca.gov%2Fds%2Fad%2Fstaffdemo.asp&amp;data=05%7C01%7CCCampos%40ctc.ca.gov%7C5472e63e50bd47fb149b08db2a1bad0e%7C78276a93cafd497081b54e5074e42910%7C0%7C0%7C638150070587004927%7CUnknown%7CTWFpbGZsb3d8eyJWIjoiMC4wLjAwMDAiLCJQIjoiV2luMzIiLCJBTiI6Ik1haWwiLCJXVCI6Mn0%3D%7C3000%7C%7C%7C&amp;sdata=Gq70q3WH6oeUkYaNlVVWLzbO0szTB9cQ1I5%2FeyrkZK0%3D&amp;reserved=0" TargetMode="External"/><Relationship Id="rId4" Type="http://schemas.openxmlformats.org/officeDocument/2006/relationships/hyperlink" Target="https://gcc02.safelinks.protection.outlook.com/?url=https%3A%2F%2Fwww.ctc.ca.gov%2Fdocs%2Fdefault-source%2Fcommission%2Fagendas%2F2022-04%2F2022-04-3g.pdf%3Fsfvrsn%3D92fb27b1_6&amp;data=05%7C01%7CCCampos%40ctc.ca.gov%7C5472e63e50bd47fb149b08db2a1bad0e%7C78276a93cafd497081b54e5074e42910%7C0%7C0%7C638150070587004927%7CUnknown%7CTWFpbGZsb3d8eyJWIjoiMC4wLjAwMDAiLCJQIjoiV2luMzIiLCJBTiI6Ik1haWwiLCJXVCI6Mn0%3D%7C3000%7C%7C%7C&amp;sdata=7HfsB4HF2CNUp%2Fuo9FH3QmUy9lXA8iNmQxXqn4AvmO4%3D&amp;reserved=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gcc02.safelinks.protection.outlook.com/?url=https%3A%2F%2Fdof.ca.gov%2FForecasting%2FDemographics%2FProjections%2F&amp;data=05%7C01%7CCCampos%40ctc.ca.gov%7C5472e63e50bd47fb149b08db2a1bad0e%7C78276a93cafd497081b54e5074e42910%7C0%7C0%7C638150070587004927%7CUnknown%7CTWFpbGZsb3d8eyJWIjoiMC4wLjAwMDAiLCJQIjoiV2luMzIiLCJBTiI6Ik1haWwiLCJXVCI6Mn0%3D%7C3000%7C%7C%7C&amp;sdata=Mu8YwsKcixXu11Oz8RfnrGrxQQs5%2B%2B11%2F4r0s2qPWGg%3D&amp;reserved=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cc02.safelinks.protection.outlook.com/?url=https%3A%2F%2Fwww.cde.ca.gov%2Fds%2Fad%2Fenrolldowndata.asp&amp;data=05%7C01%7CCCampos%40ctc.ca.gov%7C5472e63e50bd47fb149b08db2a1bad0e%7C78276a93cafd497081b54e5074e42910%7C0%7C0%7C638150070587004927%7CUnknown%7CTWFpbGZsb3d8eyJWIjoiMC4wLjAwMDAiLCJQIjoiV2luMzIiLCJBTiI6Ik1haWwiLCJXVCI6Mn0%3D%7C3000%7C%7C%7C&amp;sdata=TfNYBraCFG%2BL7fGxqEbyvEYsN1eW%2FzsGZSjX4MhAifk%3D&amp;reserved=0" TargetMode="External"/><Relationship Id="rId5" Type="http://schemas.openxmlformats.org/officeDocument/2006/relationships/hyperlink" Target="https://gcc02.safelinks.protection.outlook.com/?url=https%3A%2F%2Fwww.cde.ca.gov%2Fds%2Fad%2Fstaffdemo.asp&amp;data=05%7C01%7CCCampos%40ctc.ca.gov%7C5472e63e50bd47fb149b08db2a1bad0e%7C78276a93cafd497081b54e5074e42910%7C0%7C0%7C638150070587004927%7CUnknown%7CTWFpbGZsb3d8eyJWIjoiMC4wLjAwMDAiLCJQIjoiV2luMzIiLCJBTiI6Ik1haWwiLCJXVCI6Mn0%3D%7C3000%7C%7C%7C&amp;sdata=Gq70q3WH6oeUkYaNlVVWLzbO0szTB9cQ1I5%2FeyrkZK0%3D&amp;reserved=0" TargetMode="External"/><Relationship Id="rId4" Type="http://schemas.openxmlformats.org/officeDocument/2006/relationships/hyperlink" Target="https://gcc02.safelinks.protection.outlook.com/?url=https%3A%2F%2Fwww.ctc.ca.gov%2Fdocs%2Fdefault-source%2Fcommission%2Fagendas%2F2022-04%2F2022-04-3g.pdf%3Fsfvrsn%3D92fb27b1_6&amp;data=05%7C01%7CCCampos%40ctc.ca.gov%7C5472e63e50bd47fb149b08db2a1bad0e%7C78276a93cafd497081b54e5074e42910%7C0%7C0%7C638150070587004927%7CUnknown%7CTWFpbGZsb3d8eyJWIjoiMC4wLjAwMDAiLCJQIjoiV2luMzIiLCJBTiI6Ik1haWwiLCJXVCI6Mn0%3D%7C3000%7C%7C%7C&amp;sdata=7HfsB4HF2CNUp%2Fuo9FH3QmUy9lXA8iNmQxXqn4AvmO4%3D&amp;reserved=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s://gcc02.safelinks.protection.outlook.com/?url=https%3A%2F%2Fdof.ca.gov%2FForecasting%2FDemographics%2FProjections%2F&amp;data=05%7C01%7CCCampos%40ctc.ca.gov%7C5472e63e50bd47fb149b08db2a1bad0e%7C78276a93cafd497081b54e5074e42910%7C0%7C0%7C638150070587004927%7CUnknown%7CTWFpbGZsb3d8eyJWIjoiMC4wLjAwMDAiLCJQIjoiV2luMzIiLCJBTiI6Ik1haWwiLCJXVCI6Mn0%3D%7C3000%7C%7C%7C&amp;sdata=Mu8YwsKcixXu11Oz8RfnrGrxQQs5%2B%2B11%2F4r0s2qPWGg%3D&amp;reserved=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cc02.safelinks.protection.outlook.com/?url=https%3A%2F%2Fwww.cde.ca.gov%2Fds%2Fad%2Fenrolldowndata.asp&amp;data=05%7C01%7CCCampos%40ctc.ca.gov%7C5472e63e50bd47fb149b08db2a1bad0e%7C78276a93cafd497081b54e5074e42910%7C0%7C0%7C638150070587004927%7CUnknown%7CTWFpbGZsb3d8eyJWIjoiMC4wLjAwMDAiLCJQIjoiV2luMzIiLCJBTiI6Ik1haWwiLCJXVCI6Mn0%3D%7C3000%7C%7C%7C&amp;sdata=TfNYBraCFG%2BL7fGxqEbyvEYsN1eW%2FzsGZSjX4MhAifk%3D&amp;reserved=0" TargetMode="External"/><Relationship Id="rId5" Type="http://schemas.openxmlformats.org/officeDocument/2006/relationships/hyperlink" Target="https://gcc02.safelinks.protection.outlook.com/?url=https%3A%2F%2Fwww.cde.ca.gov%2Fds%2Fad%2Fstaffdemo.asp&amp;data=05%7C01%7CCCampos%40ctc.ca.gov%7C5472e63e50bd47fb149b08db2a1bad0e%7C78276a93cafd497081b54e5074e42910%7C0%7C0%7C638150070587004927%7CUnknown%7CTWFpbGZsb3d8eyJWIjoiMC4wLjAwMDAiLCJQIjoiV2luMzIiLCJBTiI6Ik1haWwiLCJXVCI6Mn0%3D%7C3000%7C%7C%7C&amp;sdata=Gq70q3WH6oeUkYaNlVVWLzbO0szTB9cQ1I5%2FeyrkZK0%3D&amp;reserved=0" TargetMode="External"/><Relationship Id="rId4" Type="http://schemas.openxmlformats.org/officeDocument/2006/relationships/hyperlink" Target="https://gcc02.safelinks.protection.outlook.com/?url=https%3A%2F%2Fwww.ctc.ca.gov%2Fdocs%2Fdefault-source%2Fcommission%2Fagendas%2F2022-04%2F2022-04-3g.pdf%3Fsfvrsn%3D92fb27b1_6&amp;data=05%7C01%7CCCampos%40ctc.ca.gov%7C5472e63e50bd47fb149b08db2a1bad0e%7C78276a93cafd497081b54e5074e42910%7C0%7C0%7C638150070587004927%7CUnknown%7CTWFpbGZsb3d8eyJWIjoiMC4wLjAwMDAiLCJQIjoiV2luMzIiLCJBTiI6Ik1haWwiLCJXVCI6Mn0%3D%7C3000%7C%7C%7C&amp;sdata=7HfsB4HF2CNUp%2Fuo9FH3QmUy9lXA8iNmQxXqn4AvmO4%3D&amp;reserved=0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tc.ca.gov/docs/default-source/commission/agendas/2022-04/2022-04-3g.pdf?sfvrsn=92fb27b1_6" TargetMode="External"/><Relationship Id="rId4" Type="http://schemas.openxmlformats.org/officeDocument/2006/relationships/hyperlink" Target="https://www.ctc.ca.gov/commission/reports/data/edu-supl-land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c.ca.gov/docs/default-source/commission/agendas/2022-04/2022-04-3g.pdf?sfvrsn=92fb27b1_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tc.ca.gov/docs/default-source/commission/agendas/2022-04/2022-04-3g.pdf?sfvrsn=92fb27b1_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c.ca.gov/commission/reports/data/edu-supl-ipw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tc.ca.gov/docs/default-source/commission/agendas/2022-04/2022-04-3g.pdf?sfvrsn=92fb27b1_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c.ca.gov/commission/reports/data/edu-supl-ipw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tc.ca.gov/docs/default-source/commission/agendas/2022-04/2022-04-3g.pdf?sfvrsn=92fb27b1_6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c.ca.gov/commission/reports/data/edu-supl-ipw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tc.ca.gov/docs/default-source/commission/agendas/2022-04/2022-04-3g.pdf?sfvrsn=92fb27b1_6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tc.ca.gov/commission/reports/data/edu-supl-land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B4A72-961B-47FD-BB48-B2AEAF9CD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602428"/>
            <a:ext cx="7606829" cy="4292846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tx1"/>
                </a:solidFill>
              </a:rPr>
              <a:t>Teacher Supply in California, 2020-21 </a:t>
            </a:r>
            <a:br>
              <a:rPr lang="en-US" sz="6000" b="1" dirty="0">
                <a:solidFill>
                  <a:schemeClr val="tx1"/>
                </a:solidFill>
              </a:rPr>
            </a:br>
            <a:r>
              <a:rPr lang="en-US" sz="6000" b="1" dirty="0">
                <a:solidFill>
                  <a:schemeClr val="tx1"/>
                </a:solidFill>
              </a:rPr>
              <a:t>A Report to the Legislature</a:t>
            </a:r>
            <a:br>
              <a:rPr lang="en-US" sz="6000" b="1" dirty="0"/>
            </a:br>
            <a:br>
              <a:rPr lang="en-US" sz="6000" b="1" dirty="0"/>
            </a:b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40EDCF-0854-47DF-85A4-7050953B3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4453127"/>
            <a:ext cx="10058400" cy="1802445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</a:rPr>
              <a:t>cara Mendoza, administrator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phi phi lau, Research data specialist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Professional Services Division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april 2022</a:t>
            </a:r>
          </a:p>
        </p:txBody>
      </p:sp>
      <p:pic>
        <p:nvPicPr>
          <p:cNvPr id="4" name="Content Placeholder 4" descr="California Commission on Teacher Credentialing seal">
            <a:extLst>
              <a:ext uri="{FF2B5EF4-FFF2-40B4-BE49-F238E27FC236}">
                <a16:creationId xmlns:a16="http://schemas.microsoft.com/office/drawing/2014/main" id="{C48CCB9F-939F-4A3F-983C-1E7CD7029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029" y="3024610"/>
            <a:ext cx="3365971" cy="33659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9FEBB0-A32A-4F9E-C06D-F313EE83511F}"/>
              </a:ext>
            </a:extLst>
          </p:cNvPr>
          <p:cNvSpPr txBox="1"/>
          <p:nvPr/>
        </p:nvSpPr>
        <p:spPr>
          <a:xfrm>
            <a:off x="10100329" y="6332938"/>
            <a:ext cx="1668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BDCAB26-34F8-4D28-8353-59EA7646E9C1}" type="slidenum">
              <a:rPr lang="en-US" sz="2400" smtClean="0"/>
              <a:t>1</a:t>
            </a:fld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136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313EA-A3A5-495C-99B4-A3BEB761E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286603"/>
            <a:ext cx="10874829" cy="145075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Teacher Supply, 2020-21 - Statewide picture</a:t>
            </a:r>
          </a:p>
        </p:txBody>
      </p:sp>
      <p:pic>
        <p:nvPicPr>
          <p:cNvPr id="5" name="Picture 4" descr="This is a screenshot of an interactive data dashboard linked at the end of the slide.&#10;The data dashboard is labeled &quot;Statewide Snapshot of New Teaching Documents Issued&quot; and shows four stacked bar charts separated by type of Credential (Preliminary and Clear, Intern, Permits, Waivers) and then name of Credential (Multiple Subject, Single Subject, Education Specialist).">
            <a:extLst>
              <a:ext uri="{FF2B5EF4-FFF2-40B4-BE49-F238E27FC236}">
                <a16:creationId xmlns:a16="http://schemas.microsoft.com/office/drawing/2014/main" id="{3BB60E67-47FA-170A-C8EF-C2E0C6C37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971" y="1836195"/>
            <a:ext cx="9025247" cy="4446473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D634952-7EDF-BBF1-170B-068F08703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0124" y="6421403"/>
            <a:ext cx="1312025" cy="365125"/>
          </a:xfrm>
        </p:spPr>
        <p:txBody>
          <a:bodyPr/>
          <a:lstStyle/>
          <a:p>
            <a:fld id="{EE1FF286-A850-4648-AF1D-BC3000F39EC1}" type="slidenum">
              <a:rPr lang="en-US" sz="2400" smtClean="0">
                <a:solidFill>
                  <a:schemeClr val="tx1"/>
                </a:solidFill>
              </a:rPr>
              <a:t>10</a:t>
            </a:fld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109424-3F6A-1A55-6514-E7AD046F501F}"/>
              </a:ext>
            </a:extLst>
          </p:cNvPr>
          <p:cNvSpPr txBox="1"/>
          <p:nvPr/>
        </p:nvSpPr>
        <p:spPr>
          <a:xfrm>
            <a:off x="621292" y="6858000"/>
            <a:ext cx="1109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California Educator Supply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43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313EA-A3A5-495C-99B4-A3BEB761E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Distribution of Interns, Permits, and Waivers for Math, Science, and SPED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46EBAB-037D-1834-2F10-11BA88195535}"/>
              </a:ext>
            </a:extLst>
          </p:cNvPr>
          <p:cNvSpPr txBox="1"/>
          <p:nvPr/>
        </p:nvSpPr>
        <p:spPr>
          <a:xfrm>
            <a:off x="621292" y="6858000"/>
            <a:ext cx="1109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California Educator Supply</a:t>
            </a:r>
            <a:endParaRPr lang="en-US" dirty="0"/>
          </a:p>
        </p:txBody>
      </p:sp>
      <p:pic>
        <p:nvPicPr>
          <p:cNvPr id="8" name="Picture 7" descr="This is a screenshot of an interactive data dashboard linked at the end of the slide.&#10;The data dashboard is labeled &quot;Trend of Math, Science and Education Specialist Documents Issued&quot; and shows three separate line graphs for each of &quot;Mathematics Issued in the Last 5 Years,&quot; &quot;Science Issued in the Last 5 Years,&quot; and &quot;Education Specialist Issued in the Last 5 Years.&quot;  Each line shows Totals for Preliminary and Clear Credentials as well as totals for Interns, Permits and Waivers, by year.   ">
            <a:extLst>
              <a:ext uri="{FF2B5EF4-FFF2-40B4-BE49-F238E27FC236}">
                <a16:creationId xmlns:a16="http://schemas.microsoft.com/office/drawing/2014/main" id="{78FC6CFF-5371-DBF3-C211-339BEB9599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756" y="1808832"/>
            <a:ext cx="9071112" cy="448063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263F9-022F-40B2-9481-4745F66E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0124" y="6421403"/>
            <a:ext cx="1312025" cy="365125"/>
          </a:xfrm>
        </p:spPr>
        <p:txBody>
          <a:bodyPr/>
          <a:lstStyle/>
          <a:p>
            <a:fld id="{734E13D7-920D-499B-BFCA-897E30694039}" type="slidenum">
              <a:rPr lang="en-US" sz="2400" smtClean="0">
                <a:solidFill>
                  <a:schemeClr val="tx1"/>
                </a:solidFill>
              </a:rPr>
              <a:t>11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89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313EA-A3A5-495C-99B4-A3BEB761E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5-Year Trend of Demographic Data – State Population, Enrolled K-12 Students, Full-Time Equivalent (FTE) Teachers, and New Enrolled Teacher Candidates</a:t>
            </a:r>
          </a:p>
        </p:txBody>
      </p:sp>
      <p:pic>
        <p:nvPicPr>
          <p:cNvPr id="7" name="Picture 6" descr="This is a screenshot of an interactive data dashboard linked at the end of the slide.&#10;The data dashboard is labeled &quot;State Population, Enrolled K-12 Students, Full-Time Equivalent (FTE) Teachers, and New Enrolled Candidates.&quot;  The chart shows four line charts with data points by year.  Chart titles are State Population (in millions), Enrolled K-12 Students (in millions), Full-Time Equivalent Teachers (in millions), New Enrolled Teacher Candidates (in thousands).">
            <a:extLst>
              <a:ext uri="{FF2B5EF4-FFF2-40B4-BE49-F238E27FC236}">
                <a16:creationId xmlns:a16="http://schemas.microsoft.com/office/drawing/2014/main" id="{0F9AE3F2-E093-46E8-BFB5-B36C426A7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444" y="286603"/>
            <a:ext cx="11486697" cy="56050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5900A6-7527-94F9-E050-3C9CEEC51E36}"/>
              </a:ext>
            </a:extLst>
          </p:cNvPr>
          <p:cNvSpPr txBox="1"/>
          <p:nvPr/>
        </p:nvSpPr>
        <p:spPr>
          <a:xfrm>
            <a:off x="621292" y="6858000"/>
            <a:ext cx="11094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Title II: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State Trends</a:t>
            </a: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FTE Teachers: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CDE Staff Demographic Data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K-12 Student Enrollment: CDE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Annual Enrollment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California Population: : Department of Finance: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Report P-2D: Total Population by Total Hispanic and Non-Hispanic Race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263F9-022F-40B2-9481-4745F66E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4CD39-5EA1-4390-BFB0-1EE3910FA556}" type="slidenum">
              <a:rPr lang="en-US" sz="2400" smtClean="0">
                <a:solidFill>
                  <a:schemeClr val="tx1"/>
                </a:solidFill>
              </a:rPr>
              <a:t>12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026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93ECE-98A3-E0D5-C470-CEE14C231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907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State Population, Enrolled K-12 Students, Full Time Equivalent (FTE) Teachers, and New Enrolled Teacher Candidates by Gender</a:t>
            </a:r>
          </a:p>
        </p:txBody>
      </p:sp>
      <p:pic>
        <p:nvPicPr>
          <p:cNvPr id="3" name="Picture 2" descr="This is a screenshot of an interactive data dashboard linked at the end of the slide.&#10;The data dashboard is labeled &quot;State Population, Enrolled K-12 Students, Full-Time Equivalent (FTE) Teachers, and New Enrolled Teacher Candidates by Gender.&quot;  The dashboard shows bar charts separated by year and by State Population, Enrolled K-12 Students, Full-Time Equivalent Teachers, New Enrolled Teacher Candidates (Title II).">
            <a:extLst>
              <a:ext uri="{FF2B5EF4-FFF2-40B4-BE49-F238E27FC236}">
                <a16:creationId xmlns:a16="http://schemas.microsoft.com/office/drawing/2014/main" id="{44B56C1C-F023-4F51-AE38-FCC074665C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16" y="286603"/>
            <a:ext cx="11684000" cy="5763709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C80E7FE-9F49-8D55-2945-C4C8F241C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054CD39-5EA1-4390-BFB0-1EE3910FA556}" type="slidenum">
              <a:rPr lang="en-US" sz="2400" smtClean="0">
                <a:solidFill>
                  <a:schemeClr val="tx1"/>
                </a:solidFill>
              </a:rPr>
              <a:t>13</a:t>
            </a:fld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930BCA-F99C-A3DE-555F-C8B6583DCB1E}"/>
              </a:ext>
            </a:extLst>
          </p:cNvPr>
          <p:cNvSpPr txBox="1"/>
          <p:nvPr/>
        </p:nvSpPr>
        <p:spPr>
          <a:xfrm>
            <a:off x="621292" y="6858000"/>
            <a:ext cx="11094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Title II: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State Trends</a:t>
            </a: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FTE Teachers: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CDE Staff Demographic Data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K-12 Student Enrollment: CDE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Annual Enrollment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California Population: : Department of Finance: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Report P-2D: Total Population by Total Hispanic and Non-Hispanic Race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450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F44D1-A6F2-66F1-2AFD-58B643E2F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State Population, Enrolled K-12 Students, Full Time Equivalent (FTE) Teachers, and New Enrolled Teacher Candidates by Race/Ethnicity</a:t>
            </a:r>
          </a:p>
        </p:txBody>
      </p:sp>
      <p:pic>
        <p:nvPicPr>
          <p:cNvPr id="4" name="Picture 3" descr="This is a screenshot of an interactive data dashboard linked at the end of the slide.&#10;The data dashboard is labeled “State Population, Enrolled K-12 Students, Full-Time Equivalent (FTE) Teachers, and New Enrolled Teacher Candidates  by Race/Ethnicity.”  The dashboard shows a dot plot chart separated by year and by State Population, Enrolled K-12 Students, Full-Time Equivalent Teachers, New Enrolled Teacher Candidates (Title II).">
            <a:extLst>
              <a:ext uri="{FF2B5EF4-FFF2-40B4-BE49-F238E27FC236}">
                <a16:creationId xmlns:a16="http://schemas.microsoft.com/office/drawing/2014/main" id="{73FDB3DB-A23D-4212-9519-4DC9BE8E3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39" y="204354"/>
            <a:ext cx="11531370" cy="5685097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468220F-1734-F4CD-C7FF-DE39310CB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054CD39-5EA1-4390-BFB0-1EE3910FA556}" type="slidenum">
              <a:rPr lang="en-US" sz="2400" smtClean="0">
                <a:solidFill>
                  <a:schemeClr val="tx1"/>
                </a:solidFill>
              </a:rPr>
              <a:t>14</a:t>
            </a:fld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187863-07D8-FF1F-4EAC-06C3F79A327C}"/>
              </a:ext>
            </a:extLst>
          </p:cNvPr>
          <p:cNvSpPr txBox="1"/>
          <p:nvPr/>
        </p:nvSpPr>
        <p:spPr>
          <a:xfrm>
            <a:off x="621292" y="6858000"/>
            <a:ext cx="11094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Title II: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State Trends</a:t>
            </a: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FTE Teachers: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CDE Staff Demographic Data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K-12 Student Enrollment: CDE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Annual Enrollment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California Population: : Department of Finance: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7"/>
              </a:rPr>
              <a:t>Report P-2D: Total Population by Total Hispanic and Non-Hispanic Race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558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34025-F113-47BF-B511-CDB6558B3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9EB1C-2090-4A28-9E7B-777F2423A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5186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sz="2800" b="1" dirty="0">
                <a:solidFill>
                  <a:srgbClr val="0070C0"/>
                </a:solidFill>
              </a:rPr>
              <a:t>State mandate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Commission transmits the Teacher Supply Report to the Governor and Legislature by April 15, 2022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None/>
            </a:pPr>
            <a:r>
              <a:rPr lang="en-US" sz="2800" b="1" dirty="0">
                <a:solidFill>
                  <a:srgbClr val="0070C0"/>
                </a:solidFill>
              </a:rPr>
              <a:t>2020-21 report highlights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Increase of new teaching credentials via the California IHE-Prepared and District/County-Prepared pathways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Steady decline of new teaching credentials issued via Out-of-State/Country prepared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Change in the proportion of teaching credentials issued by IHEs in past five years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Increase of intern credentials issued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Decrease of STSPs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sz="2000" dirty="0">
                <a:solidFill>
                  <a:schemeClr val="tx1"/>
                </a:solidFill>
              </a:rPr>
              <a:t>PIPs issued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Increase of Limited Assignment permits and waivers issued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Overall decrease of intern credentials, permits and waivers issued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4EABB0-FA77-0122-26C5-AD9223141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8054CD39-5EA1-4390-BFB0-1EE3910FA556}" type="slidenum">
              <a:rPr lang="en-US" sz="2400" smtClean="0">
                <a:solidFill>
                  <a:schemeClr val="tx1"/>
                </a:solidFill>
              </a:rPr>
              <a:t>15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7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3529AFD-5A84-4419-9390-0E9584F35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FFD9C4-5E6D-4E44-8CCD-24EF7B6FF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2313EA-A3A5-495C-99B4-A3BEB761E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516835"/>
            <a:ext cx="3702449" cy="5772840"/>
          </a:xfrm>
        </p:spPr>
        <p:txBody>
          <a:bodyPr anchor="ctr"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FFFFFF"/>
                </a:solidFill>
              </a:rPr>
              <a:t>Background – Why do we submit the report every April?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3B2DB5-1B01-4A7A-B79B-E180757E6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13AB17-E12D-41C3-ACFB-86A30C2BBC7B}"/>
              </a:ext>
            </a:extLst>
          </p:cNvPr>
          <p:cNvSpPr txBox="1"/>
          <p:nvPr/>
        </p:nvSpPr>
        <p:spPr>
          <a:xfrm>
            <a:off x="10100329" y="6332938"/>
            <a:ext cx="1668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2</a:t>
            </a:r>
          </a:p>
        </p:txBody>
      </p:sp>
      <p:pic>
        <p:nvPicPr>
          <p:cNvPr id="4" name="Picture 3" descr="Information in three boxes.&#10;&#10;Box 1: Teacher Supply annual reporting came out of Assembly Bill 471.&#10;&#10;Box 2: Ed Code 44225.6 requires that the Commission report on number of teachers who received teaching documents.&#10;&#10;Box 3: Teaching documents include Multiple Subject, Single Subject, and Education Specialist credentials, permits and waivers.">
            <a:extLst>
              <a:ext uri="{FF2B5EF4-FFF2-40B4-BE49-F238E27FC236}">
                <a16:creationId xmlns:a16="http://schemas.microsoft.com/office/drawing/2014/main" id="{CC20698A-AB5D-FD63-72F9-31CFD0993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550" y="516835"/>
            <a:ext cx="7212746" cy="564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62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313EA-A3A5-495C-99B4-A3BEB761E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96228"/>
            <a:ext cx="10058400" cy="145075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New </a:t>
            </a:r>
            <a:r>
              <a:rPr lang="en-US">
                <a:solidFill>
                  <a:schemeClr val="tx1"/>
                </a:solidFill>
              </a:rPr>
              <a:t>Teaching Credentials Issued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This is a screenshot of an interactive data dashboard linked at the end of the slide.&#10;The data dashboard is labeled &quot;Selected findings from 2020-2021: New Teaching Credentials Issued: Trend of New Credentials Issued&quot; and shows a line chart with three lines by Preparation pathway and then by year.">
            <a:extLst>
              <a:ext uri="{FF2B5EF4-FFF2-40B4-BE49-F238E27FC236}">
                <a16:creationId xmlns:a16="http://schemas.microsoft.com/office/drawing/2014/main" id="{AED7539E-44D2-4BB4-9E81-5F511D681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159" y="1829166"/>
            <a:ext cx="9138169" cy="44781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8F2149-3243-FB1D-2E73-D059FC966AD6}"/>
              </a:ext>
            </a:extLst>
          </p:cNvPr>
          <p:cNvSpPr txBox="1"/>
          <p:nvPr/>
        </p:nvSpPr>
        <p:spPr>
          <a:xfrm>
            <a:off x="621292" y="6858000"/>
            <a:ext cx="1109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California Educator Supply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April 2022 Commission Agenda item 3G </a:t>
            </a:r>
            <a:r>
              <a:rPr lang="en-US" dirty="0"/>
              <a:t>– page 4, table 1a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088218-AEF0-433B-8016-2143A7FD2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0124" y="6421403"/>
            <a:ext cx="1312025" cy="365125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00126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71D1D-AB80-30D8-1A72-914806D78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of Credentials Issued by Preparation Pathway and Type</a:t>
            </a:r>
          </a:p>
        </p:txBody>
      </p:sp>
      <p:pic>
        <p:nvPicPr>
          <p:cNvPr id="5" name="Picture 4" descr="This is a screenshot of an interactive data dashboard linked at the end of the slide.&#10;The data dashboard is labeled &quot;Distribution of Credentials Issued by Preparation Pathway and Type&quot; and shows a pie chart.">
            <a:extLst>
              <a:ext uri="{FF2B5EF4-FFF2-40B4-BE49-F238E27FC236}">
                <a16:creationId xmlns:a16="http://schemas.microsoft.com/office/drawing/2014/main" id="{EEF5C7B0-EA9D-E6EA-86CF-ADC98A5B1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563" y="1820918"/>
            <a:ext cx="9133610" cy="4488118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CB1948A-FEBF-CC77-1ECA-6355E4A09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0124" y="6421403"/>
            <a:ext cx="1312025" cy="365125"/>
          </a:xfrm>
        </p:spPr>
        <p:txBody>
          <a:bodyPr/>
          <a:lstStyle/>
          <a:p>
            <a:fld id="{CD742C6D-4938-4204-AEDE-67D2EB8FB9A0}" type="slidenum">
              <a:rPr lang="en-US" sz="2400" smtClean="0">
                <a:solidFill>
                  <a:schemeClr val="tx1"/>
                </a:solidFill>
              </a:rPr>
              <a:t>4</a:t>
            </a:fld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12DABE-6A6B-D7BD-E1A8-E99AA672DEDD}"/>
              </a:ext>
            </a:extLst>
          </p:cNvPr>
          <p:cNvSpPr txBox="1"/>
          <p:nvPr/>
        </p:nvSpPr>
        <p:spPr>
          <a:xfrm>
            <a:off x="621292" y="6858000"/>
            <a:ext cx="1109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April 2022 Commission Agenda item 3G </a:t>
            </a:r>
            <a:r>
              <a:rPr lang="en-US" dirty="0"/>
              <a:t>– page 7, table 3a, 3b</a:t>
            </a:r>
          </a:p>
        </p:txBody>
      </p:sp>
    </p:spTree>
    <p:extLst>
      <p:ext uri="{BB962C8B-B14F-4D97-AF65-F5344CB8AC3E}">
        <p14:creationId xmlns:p14="http://schemas.microsoft.com/office/powerpoint/2010/main" val="2851394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313EA-A3A5-495C-99B4-A3BEB761E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Change in the Proportion of new credentials issued by IHEs in last five years</a:t>
            </a:r>
          </a:p>
        </p:txBody>
      </p:sp>
      <p:pic>
        <p:nvPicPr>
          <p:cNvPr id="6" name="chart" descr="This is a screenshot of an interactive data dashboard linked at the end of the slide.&#10;The data dashboard is labeled &quot;Change in the Proportion of new credentials issued by IHEs: New Teaching Credentials (%) Issued by IHE Segments, 2016-17 to 2020-21&quot; and shows a large bar chart with fifteen bars separated by year and type of IHE.  ">
            <a:extLst>
              <a:ext uri="{FF2B5EF4-FFF2-40B4-BE49-F238E27FC236}">
                <a16:creationId xmlns:a16="http://schemas.microsoft.com/office/drawing/2014/main" id="{60A88C6D-8720-C229-6C5D-697910473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020" y="1843665"/>
            <a:ext cx="9965660" cy="39856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549A2E-BE0F-A255-2360-7F44217BC9E2}"/>
              </a:ext>
            </a:extLst>
          </p:cNvPr>
          <p:cNvSpPr txBox="1"/>
          <p:nvPr/>
        </p:nvSpPr>
        <p:spPr>
          <a:xfrm>
            <a:off x="621292" y="6858000"/>
            <a:ext cx="1109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April 2022 Commission Agenda item 3G </a:t>
            </a:r>
            <a:r>
              <a:rPr lang="en-US" dirty="0"/>
              <a:t>– page 8, table 4a, 4b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263F9-022F-40B2-9481-4745F66E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0124" y="6421403"/>
            <a:ext cx="1312025" cy="365125"/>
          </a:xfrm>
        </p:spPr>
        <p:txBody>
          <a:bodyPr/>
          <a:lstStyle/>
          <a:p>
            <a:fld id="{EE1FF286-A850-4648-AF1D-BC3000F39EC1}" type="slidenum">
              <a:rPr lang="en-US" sz="2400" smtClean="0">
                <a:solidFill>
                  <a:schemeClr val="tx1"/>
                </a:solidFill>
              </a:rPr>
              <a:t>5</a:t>
            </a:fld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046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A9DAA-77F4-B98E-DCA3-49C50C351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Intern Credentials Issued</a:t>
            </a:r>
          </a:p>
        </p:txBody>
      </p:sp>
      <p:pic>
        <p:nvPicPr>
          <p:cNvPr id="5" name="Picture 4" descr="This is a screenshot of an interactive data dashboard linked at the end of the slide.&#10;The data dashboard is labeled &quot;New Intern Credentials Issued&quot; and shows 10 bar charts, separated by year and document type (University Intern, District Intern).">
            <a:extLst>
              <a:ext uri="{FF2B5EF4-FFF2-40B4-BE49-F238E27FC236}">
                <a16:creationId xmlns:a16="http://schemas.microsoft.com/office/drawing/2014/main" id="{39A1D1F9-1AA6-CC09-07EA-A1922430A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346" y="1830879"/>
            <a:ext cx="9050482" cy="4464674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E1C482E-282C-61EC-7158-EAA9E850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0124" y="6421403"/>
            <a:ext cx="1312025" cy="365125"/>
          </a:xfrm>
        </p:spPr>
        <p:txBody>
          <a:bodyPr/>
          <a:lstStyle/>
          <a:p>
            <a:fld id="{EE1FF286-A850-4648-AF1D-BC3000F39EC1}" type="slidenum">
              <a:rPr lang="en-US" sz="2400" smtClean="0">
                <a:solidFill>
                  <a:schemeClr val="tx1"/>
                </a:solidFill>
              </a:rPr>
              <a:t>6</a:t>
            </a:fld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831A00-8F23-B61D-D740-0CE20A0BCD0F}"/>
              </a:ext>
            </a:extLst>
          </p:cNvPr>
          <p:cNvSpPr txBox="1"/>
          <p:nvPr/>
        </p:nvSpPr>
        <p:spPr>
          <a:xfrm>
            <a:off x="621292" y="6858000"/>
            <a:ext cx="1109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Teacher Supply: Interns, Permits and Waivers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April 2022 Commission Agenda item 3G </a:t>
            </a:r>
            <a:r>
              <a:rPr lang="en-US" dirty="0"/>
              <a:t>– page 9, table 5a</a:t>
            </a:r>
          </a:p>
        </p:txBody>
      </p:sp>
    </p:spTree>
    <p:extLst>
      <p:ext uri="{BB962C8B-B14F-4D97-AF65-F5344CB8AC3E}">
        <p14:creationId xmlns:p14="http://schemas.microsoft.com/office/powerpoint/2010/main" val="542342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92EEF-1C39-889C-6F67-18E52E283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Teaching Permits Issued</a:t>
            </a:r>
          </a:p>
        </p:txBody>
      </p:sp>
      <p:pic>
        <p:nvPicPr>
          <p:cNvPr id="5" name="Picture 4" descr="This is a screenshot of an interactive data dashboard linked at the end of the slide.&#10;The data dashboard is labeled &quot;New Teaching Permits Issued&quot; and shows fifteen stacked bar charts separated by year and credential area (Multiple and Single subject and Education Specialist).">
            <a:extLst>
              <a:ext uri="{FF2B5EF4-FFF2-40B4-BE49-F238E27FC236}">
                <a16:creationId xmlns:a16="http://schemas.microsoft.com/office/drawing/2014/main" id="{4AFC7D0E-D0E4-7023-D6F0-6A5C154DA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345" y="1785434"/>
            <a:ext cx="9216737" cy="4528965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B493113-B1AF-1F40-2CEB-5F3D8CA5B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0124" y="6421403"/>
            <a:ext cx="1312025" cy="365125"/>
          </a:xfrm>
        </p:spPr>
        <p:txBody>
          <a:bodyPr/>
          <a:lstStyle/>
          <a:p>
            <a:fld id="{EE1FF286-A850-4648-AF1D-BC3000F39EC1}" type="slidenum">
              <a:rPr lang="en-US" sz="2400" smtClean="0">
                <a:solidFill>
                  <a:schemeClr val="tx1"/>
                </a:solidFill>
              </a:rPr>
              <a:t>7</a:t>
            </a:fld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60B915-8664-A9E1-88AE-FA73164498E0}"/>
              </a:ext>
            </a:extLst>
          </p:cNvPr>
          <p:cNvSpPr txBox="1"/>
          <p:nvPr/>
        </p:nvSpPr>
        <p:spPr>
          <a:xfrm>
            <a:off x="621292" y="6858000"/>
            <a:ext cx="1109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Teacher Supply: Interns, Permits and Waivers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April 2022 Commission Agenda item 3G </a:t>
            </a:r>
            <a:r>
              <a:rPr lang="en-US" dirty="0"/>
              <a:t>– page 21, table 11a.  Page 22, table 11c.</a:t>
            </a:r>
          </a:p>
        </p:txBody>
      </p:sp>
    </p:spTree>
    <p:extLst>
      <p:ext uri="{BB962C8B-B14F-4D97-AF65-F5344CB8AC3E}">
        <p14:creationId xmlns:p14="http://schemas.microsoft.com/office/powerpoint/2010/main" val="960545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F72FB-0436-B3BF-D6B8-F35BB4EAC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Teaching Waivers Issued</a:t>
            </a:r>
          </a:p>
        </p:txBody>
      </p:sp>
      <p:pic>
        <p:nvPicPr>
          <p:cNvPr id="5" name="Picture 4" descr="This is a screenshot of an interactive data dashboard linked at the end of the slide.&#10;The data dashboard is labeled &quot;New Teaching Waivers Issued&quot; and shows a five stacked bar charts separated by year and credential area (Multiple and Single subject and Education Specialist).">
            <a:extLst>
              <a:ext uri="{FF2B5EF4-FFF2-40B4-BE49-F238E27FC236}">
                <a16:creationId xmlns:a16="http://schemas.microsoft.com/office/drawing/2014/main" id="{B769BC0B-53AC-1B84-C3FF-702039BDE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189" y="1810096"/>
            <a:ext cx="9148156" cy="4492503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CD59B7B-8805-EE6C-D81C-82AA65961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0124" y="6421403"/>
            <a:ext cx="1312025" cy="365125"/>
          </a:xfrm>
        </p:spPr>
        <p:txBody>
          <a:bodyPr/>
          <a:lstStyle/>
          <a:p>
            <a:fld id="{EE1FF286-A850-4648-AF1D-BC3000F39EC1}" type="slidenum">
              <a:rPr lang="en-US" sz="2400" smtClean="0">
                <a:solidFill>
                  <a:schemeClr val="tx1"/>
                </a:solidFill>
              </a:rPr>
              <a:t>8</a:t>
            </a:fld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55029D-D0BC-E6D5-387E-95D7AFC3B3EA}"/>
              </a:ext>
            </a:extLst>
          </p:cNvPr>
          <p:cNvSpPr txBox="1"/>
          <p:nvPr/>
        </p:nvSpPr>
        <p:spPr>
          <a:xfrm>
            <a:off x="621292" y="6858000"/>
            <a:ext cx="11094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Teacher Supply: Interns, Permits and Waivers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April 2022 Commission Agenda item 3G </a:t>
            </a:r>
            <a:r>
              <a:rPr lang="en-US" dirty="0"/>
              <a:t>– page 23, table 11d</a:t>
            </a:r>
          </a:p>
        </p:txBody>
      </p:sp>
    </p:spTree>
    <p:extLst>
      <p:ext uri="{BB962C8B-B14F-4D97-AF65-F5344CB8AC3E}">
        <p14:creationId xmlns:p14="http://schemas.microsoft.com/office/powerpoint/2010/main" val="3963966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313EA-A3A5-495C-99B4-A3BEB761E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Distribution of Interns, Permits, and Waivers, by County</a:t>
            </a:r>
          </a:p>
        </p:txBody>
      </p:sp>
      <p:pic>
        <p:nvPicPr>
          <p:cNvPr id="8" name="Picture 7" descr="This is a screenshot of an interactive data dashboard linked at the end of the slide.&#10;The data dashboard is labeled &quot;Intern, Permit and Waiver Documents Issued by Regin and County&quot; and shows a map if California broken up by regions as well as a listing of California counties.">
            <a:extLst>
              <a:ext uri="{FF2B5EF4-FFF2-40B4-BE49-F238E27FC236}">
                <a16:creationId xmlns:a16="http://schemas.microsoft.com/office/drawing/2014/main" id="{BB45A7D2-DAF7-7D5F-AA21-4483AF19E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726" y="1794744"/>
            <a:ext cx="9037320" cy="4507088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21BA9F5-5E68-49F2-1BCE-FD7718432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0124" y="6421403"/>
            <a:ext cx="1312025" cy="365125"/>
          </a:xfrm>
        </p:spPr>
        <p:txBody>
          <a:bodyPr/>
          <a:lstStyle/>
          <a:p>
            <a:fld id="{EE1FF286-A850-4648-AF1D-BC3000F39EC1}" type="slidenum">
              <a:rPr lang="en-US" sz="2400" smtClean="0">
                <a:solidFill>
                  <a:schemeClr val="tx1"/>
                </a:solidFill>
              </a:rPr>
              <a:t>9</a:t>
            </a:fld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F98FC5-DD1F-2A3D-6B9E-3B5755E5E3F0}"/>
              </a:ext>
            </a:extLst>
          </p:cNvPr>
          <p:cNvSpPr txBox="1"/>
          <p:nvPr/>
        </p:nvSpPr>
        <p:spPr>
          <a:xfrm>
            <a:off x="621292" y="6858000"/>
            <a:ext cx="1109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California Educator Supply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375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eacher Supply in California, 2020-21  A Report to the Legislature  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Background – Why do we submit the report every April?&amp;quot;&quot;/&gt;&lt;property id=&quot;20307&quot; value=&quot;258&quot;/&gt;&lt;/object&gt;&lt;object type=&quot;3&quot; unique_id=&quot;10005&quot;&gt;&lt;property id=&quot;20148&quot; value=&quot;5&quot;/&gt;&lt;property id=&quot;20300&quot; value=&quot;Slide 4 - &amp;quot;Selected Findings from 2020-21 report&amp;quot;&quot;/&gt;&lt;property id=&quot;20307&quot; value=&quot;265&quot;/&gt;&lt;/object&gt;&lt;object type=&quot;3&quot; unique_id=&quot;10007&quot;&gt;&lt;property id=&quot;20148&quot; value=&quot;5&quot;/&gt;&lt;property id=&quot;20300&quot; value=&quot;Slide 7 - &amp;quot;New teaching Credentials Issued by Pathway, 2020-21&amp;quot;&quot;/&gt;&lt;property id=&quot;20307&quot; value=&quot;278&quot;/&gt;&lt;/object&gt;&lt;object type=&quot;3&quot; unique_id=&quot;10008&quot;&gt;&lt;property id=&quot;20148&quot; value=&quot;5&quot;/&gt;&lt;property id=&quot;20300&quot; value=&quot;Slide 8 - &amp;quot;Change in the Proportion of new credentials issued by IHEs in last five years&amp;quot;&quot;/&gt;&lt;property id=&quot;20307&quot; value=&quot;267&quot;/&gt;&lt;/object&gt;&lt;object type=&quot;3&quot; unique_id=&quot;10009&quot;&gt;&lt;property id=&quot;20148&quot; value=&quot;5&quot;/&gt;&lt;property id=&quot;20300&quot; value=&quot;Slide 9 - &amp;quot;Increase in the number of Intern credentials issued in last five years&amp;quot;&quot;/&gt;&lt;property id=&quot;20307&quot; value=&quot;279&quot;/&gt;&lt;/object&gt;&lt;object type=&quot;3&quot; unique_id=&quot;10010&quot;&gt;&lt;property id=&quot;20148&quot; value=&quot;5&quot;/&gt;&lt;property id=&quot;20300&quot; value=&quot;Slide 10 - &amp;quot;Teaching Permits issued in the past five years&amp;quot;&quot;/&gt;&lt;property id=&quot;20307&quot; value=&quot;268&quot;/&gt;&lt;/object&gt;&lt;object type=&quot;3&quot; unique_id=&quot;10012&quot;&gt;&lt;property id=&quot;20148&quot; value=&quot;5&quot;/&gt;&lt;property id=&quot;20300&quot; value=&quot;Slide 11 - &amp;quot;Increase in the number of teaching waivers issued in the past five years&amp;quot;&quot;/&gt;&lt;property id=&quot;20307&quot; value=&quot;269&quot;/&gt;&lt;/object&gt;&lt;object type=&quot;3&quot; unique_id=&quot;10014&quot;&gt;&lt;property id=&quot;20148&quot; value=&quot;5&quot;/&gt;&lt;property id=&quot;20300&quot; value=&quot;Slide 13 - &amp;quot;Teacher Supply, 2020-21 - Statewide picture&amp;quot;&quot;/&gt;&lt;property id=&quot;20307&quot; value=&quot;281&quot;/&gt;&lt;/object&gt;&lt;object type=&quot;3&quot; unique_id=&quot;10019&quot;&gt;&lt;property id=&quot;20148&quot; value=&quot;5&quot;/&gt;&lt;property id=&quot;20300&quot; value=&quot;Slide 12 - &amp;quot;Distribution of Interns, Permits, and Waivers, by County&amp;quot;&quot;/&gt;&lt;property id=&quot;20307&quot; value=&quot;283&quot;/&gt;&lt;/object&gt;&lt;object type=&quot;3&quot; unique_id=&quot;10020&quot;&gt;&lt;property id=&quot;20148&quot; value=&quot;5&quot;/&gt;&lt;property id=&quot;20300&quot; value=&quot;Slide 14 - &amp;quot;Distribution of Interns, Permits, and Waivers for Math, Science, and SPED&amp;quot;&quot;/&gt;&lt;property id=&quot;20307&quot; value=&quot;284&quot;/&gt;&lt;/object&gt;&lt;object type=&quot;3&quot; unique_id=&quot;10111&quot;&gt;&lt;property id=&quot;20148&quot; value=&quot;5&quot;/&gt;&lt;property id=&quot;20300&quot; value=&quot;Slide 18 - &amp;quot;Summary&amp;quot;&quot;/&gt;&lt;property id=&quot;20307&quot; value=&quot;290&quot;/&gt;&lt;/object&gt;&lt;object type=&quot;3&quot; unique_id=&quot;10249&quot;&gt;&lt;property id=&quot;20148&quot; value=&quot;5&quot;/&gt;&lt;property id=&quot;20300&quot; value=&quot;Slide 5 - &amp;quot;Selected Findings from 2020-21 report&amp;quot;&quot;/&gt;&lt;property id=&quot;20307&quot; value=&quot;291&quot;/&gt;&lt;/object&gt;&lt;object type=&quot;3&quot; unique_id=&quot;10376&quot;&gt;&lt;property id=&quot;20148&quot; value=&quot;5&quot;/&gt;&lt;property id=&quot;20300&quot; value=&quot;Slide 6 - &amp;quot;Selected Findings from 2020-21 report&amp;quot;&quot;/&gt;&lt;property id=&quot;20307&quot; value=&quot;292&quot;/&gt;&lt;/object&gt;&lt;object type=&quot;3&quot; unique_id=&quot;16468&quot;&gt;&lt;property id=&quot;20148&quot; value=&quot;5&quot;/&gt;&lt;property id=&quot;20300&quot; value=&quot;Slide 3 - &amp;quot;Background – Why do we submit the report every April?&amp;quot;&quot;/&gt;&lt;property id=&quot;20307&quot; value=&quot;294&quot;/&gt;&lt;/object&gt;&lt;object type=&quot;3&quot; unique_id=&quot;17303&quot;&gt;&lt;property id=&quot;20148&quot; value=&quot;5&quot;/&gt;&lt;property id=&quot;20300&quot; value=&quot;Slide 16&quot;/&gt;&lt;property id=&quot;20307&quot; value=&quot;295&quot;/&gt;&lt;/object&gt;&lt;object type=&quot;3&quot; unique_id=&quot;17358&quot;&gt;&lt;property id=&quot;20148&quot; value=&quot;5&quot;/&gt;&lt;property id=&quot;20300&quot; value=&quot;Slide 15 - &amp;quot;5-Year Trend of Demographic Data&amp;quot;&quot;/&gt;&lt;property id=&quot;20307&quot; value=&quot;296&quot;/&gt;&lt;/object&gt;&lt;object type=&quot;3&quot; unique_id=&quot;21084&quot;&gt;&lt;property id=&quot;20148&quot; value=&quot;5&quot;/&gt;&lt;property id=&quot;20300&quot; value=&quot;Slide 17&quot;/&gt;&lt;property id=&quot;20307&quot; value=&quot;297&quot;/&gt;&lt;/object&gt;&lt;/object&gt;&lt;object type=&quot;8&quot; unique_id=&quot;1004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Retrospec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617BC262157747938E17868A3CDBAD" ma:contentTypeVersion="14" ma:contentTypeDescription="Create a new document." ma:contentTypeScope="" ma:versionID="0931bdcbff5fc035b9c61825e6fefe41">
  <xsd:schema xmlns:xsd="http://www.w3.org/2001/XMLSchema" xmlns:xs="http://www.w3.org/2001/XMLSchema" xmlns:p="http://schemas.microsoft.com/office/2006/metadata/properties" xmlns:ns2="578bbcf2-522a-4cc8-bbf0-991319812d5c" xmlns:ns3="50100aeb-1716-4f9b-8c19-4b31a6cfadcb" targetNamespace="http://schemas.microsoft.com/office/2006/metadata/properties" ma:root="true" ma:fieldsID="5e910fe4f29b663cc61b71656c86b9d0" ns2:_="" ns3:_="">
    <xsd:import namespace="578bbcf2-522a-4cc8-bbf0-991319812d5c"/>
    <xsd:import namespace="50100aeb-1716-4f9b-8c19-4b31a6cfad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8bbcf2-522a-4cc8-bbf0-991319812d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0184ffdf-fc1b-4c9a-9cb0-b65f1b3232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100aeb-1716-4f9b-8c19-4b31a6cfadc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8bf1be47-33db-42e2-a680-12d85a00ca9e}" ma:internalName="TaxCatchAll" ma:showField="CatchAllData" ma:web="50100aeb-1716-4f9b-8c19-4b31a6cfadc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100aeb-1716-4f9b-8c19-4b31a6cfadcb" xsi:nil="true"/>
    <lcf76f155ced4ddcb4097134ff3c332f xmlns="578bbcf2-522a-4cc8-bbf0-991319812d5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8587CEC-D70A-4D6E-A8A7-AB59E50373B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278992-65A1-4D4D-92D6-18698EE436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8bbcf2-522a-4cc8-bbf0-991319812d5c"/>
    <ds:schemaRef ds:uri="50100aeb-1716-4f9b-8c19-4b31a6cfad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CECB3F-5789-41B7-A854-EB2F671BD613}">
  <ds:schemaRefs>
    <ds:schemaRef ds:uri="http://schemas.microsoft.com/office/2006/metadata/properties"/>
    <ds:schemaRef ds:uri="http://schemas.microsoft.com/office/infopath/2007/PartnerControls"/>
    <ds:schemaRef ds:uri="50100aeb-1716-4f9b-8c19-4b31a6cfadcb"/>
    <ds:schemaRef ds:uri="578bbcf2-522a-4cc8-bbf0-991319812d5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547</Words>
  <Application>Microsoft Office PowerPoint</Application>
  <PresentationFormat>Widescreen</PresentationFormat>
  <Paragraphs>92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Retrospect</vt:lpstr>
      <vt:lpstr>Teacher Supply in California, 2020-21  A Report to the Legislature  </vt:lpstr>
      <vt:lpstr>Background – Why do we submit the report every April?</vt:lpstr>
      <vt:lpstr>New Teaching Credentials Issued</vt:lpstr>
      <vt:lpstr>Distribution of Credentials Issued by Preparation Pathway and Type</vt:lpstr>
      <vt:lpstr>Change in the Proportion of new credentials issued by IHEs in last five years</vt:lpstr>
      <vt:lpstr>New Intern Credentials Issued</vt:lpstr>
      <vt:lpstr>New Teaching Permits Issued</vt:lpstr>
      <vt:lpstr>New Teaching Waivers Issued</vt:lpstr>
      <vt:lpstr>Distribution of Interns, Permits, and Waivers, by County</vt:lpstr>
      <vt:lpstr>Teacher Supply, 2020-21 - Statewide picture</vt:lpstr>
      <vt:lpstr>Distribution of Interns, Permits, and Waivers for Math, Science, and SPED</vt:lpstr>
      <vt:lpstr>5-Year Trend of Demographic Data – State Population, Enrolled K-12 Students, Full-Time Equivalent (FTE) Teachers, and New Enrolled Teacher Candidates</vt:lpstr>
      <vt:lpstr>State Population, Enrolled K-12 Students, Full Time Equivalent (FTE) Teachers, and New Enrolled Teacher Candidates by Gender</vt:lpstr>
      <vt:lpstr>State Population, Enrolled K-12 Students, Full Time Equivalent (FTE) Teachers, and New Enrolled Teacher Candidates by Race/Ethnicity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2023-03-06T17:10:16Z</dcterms:created>
  <dcterms:modified xsi:type="dcterms:W3CDTF">2023-04-26T20:55:02Z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0x01010087617BC262157747938E17868A3CDBAD</vt:lpwstr>
  </property>
</Properties>
</file>