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5143500" type="screen16x9"/>
  <p:notesSz cx="6858000" cy="9144000"/>
  <p:embeddedFontLst>
    <p:embeddedFont>
      <p:font typeface="Arimo" panose="020B0604020202020204" charset="0"/>
      <p:regular r:id="rId29"/>
      <p:bold r:id="rId30"/>
      <p:italic r:id="rId31"/>
      <p:boldItalic r:id="rId32"/>
    </p:embeddedFont>
    <p:embeddedFont>
      <p:font typeface="Helvetica Neue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14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Carl" userId="1bb2fa73-44e0-4b0a-ba28-6252c87d207f" providerId="ADAL" clId="{F81A806B-4735-4BA4-9B56-A385F805C296}"/>
    <pc:docChg chg="undo custSel modSld">
      <pc:chgData name="Campos, Carl" userId="1bb2fa73-44e0-4b0a-ba28-6252c87d207f" providerId="ADAL" clId="{F81A806B-4735-4BA4-9B56-A385F805C296}" dt="2023-03-17T19:31:26.517" v="5975" actId="13244"/>
      <pc:docMkLst>
        <pc:docMk/>
      </pc:docMkLst>
      <pc:sldChg chg="modSp mod">
        <pc:chgData name="Campos, Carl" userId="1bb2fa73-44e0-4b0a-ba28-6252c87d207f" providerId="ADAL" clId="{F81A806B-4735-4BA4-9B56-A385F805C296}" dt="2023-03-17T19:28:50.354" v="5964" actId="13244"/>
        <pc:sldMkLst>
          <pc:docMk/>
          <pc:sldMk cId="0" sldId="259"/>
        </pc:sldMkLst>
        <pc:spChg chg="ord">
          <ac:chgData name="Campos, Carl" userId="1bb2fa73-44e0-4b0a-ba28-6252c87d207f" providerId="ADAL" clId="{F81A806B-4735-4BA4-9B56-A385F805C296}" dt="2023-03-17T19:28:50.354" v="5964" actId="13244"/>
          <ac:spMkLst>
            <pc:docMk/>
            <pc:sldMk cId="0" sldId="259"/>
            <ac:spMk id="269" creationId="{00000000-0000-0000-0000-000000000000}"/>
          </ac:spMkLst>
        </pc:spChg>
      </pc:sldChg>
      <pc:sldChg chg="modSp mod">
        <pc:chgData name="Campos, Carl" userId="1bb2fa73-44e0-4b0a-ba28-6252c87d207f" providerId="ADAL" clId="{F81A806B-4735-4BA4-9B56-A385F805C296}" dt="2023-03-17T19:28:03.124" v="5951" actId="962"/>
        <pc:sldMkLst>
          <pc:docMk/>
          <pc:sldMk cId="0" sldId="261"/>
        </pc:sldMkLst>
        <pc:spChg chg="mod">
          <ac:chgData name="Campos, Carl" userId="1bb2fa73-44e0-4b0a-ba28-6252c87d207f" providerId="ADAL" clId="{F81A806B-4735-4BA4-9B56-A385F805C296}" dt="2023-03-17T19:28:03.124" v="5951" actId="962"/>
          <ac:spMkLst>
            <pc:docMk/>
            <pc:sldMk cId="0" sldId="261"/>
            <ac:spMk id="284" creationId="{00000000-0000-0000-0000-000000000000}"/>
          </ac:spMkLst>
        </pc:spChg>
      </pc:sldChg>
      <pc:sldChg chg="modSp mod">
        <pc:chgData name="Campos, Carl" userId="1bb2fa73-44e0-4b0a-ba28-6252c87d207f" providerId="ADAL" clId="{F81A806B-4735-4BA4-9B56-A385F805C296}" dt="2023-03-17T19:29:07.170" v="5965" actId="13244"/>
        <pc:sldMkLst>
          <pc:docMk/>
          <pc:sldMk cId="0" sldId="263"/>
        </pc:sldMkLst>
        <pc:spChg chg="ord">
          <ac:chgData name="Campos, Carl" userId="1bb2fa73-44e0-4b0a-ba28-6252c87d207f" providerId="ADAL" clId="{F81A806B-4735-4BA4-9B56-A385F805C296}" dt="2023-03-17T19:29:07.170" v="5965" actId="13244"/>
          <ac:spMkLst>
            <pc:docMk/>
            <pc:sldMk cId="0" sldId="263"/>
            <ac:spMk id="296" creationId="{00000000-0000-0000-0000-000000000000}"/>
          </ac:spMkLst>
        </pc:spChg>
        <pc:picChg chg="mod">
          <ac:chgData name="Campos, Carl" userId="1bb2fa73-44e0-4b0a-ba28-6252c87d207f" providerId="ADAL" clId="{F81A806B-4735-4BA4-9B56-A385F805C296}" dt="2023-03-15T21:39:05.817" v="153" actId="962"/>
          <ac:picMkLst>
            <pc:docMk/>
            <pc:sldMk cId="0" sldId="263"/>
            <ac:picMk id="297" creationId="{00000000-0000-0000-0000-000000000000}"/>
          </ac:picMkLst>
        </pc:picChg>
      </pc:sldChg>
      <pc:sldChg chg="modSp mod">
        <pc:chgData name="Campos, Carl" userId="1bb2fa73-44e0-4b0a-ba28-6252c87d207f" providerId="ADAL" clId="{F81A806B-4735-4BA4-9B56-A385F805C296}" dt="2023-03-17T19:29:15.346" v="5966" actId="13244"/>
        <pc:sldMkLst>
          <pc:docMk/>
          <pc:sldMk cId="0" sldId="264"/>
        </pc:sldMkLst>
        <pc:spChg chg="ord">
          <ac:chgData name="Campos, Carl" userId="1bb2fa73-44e0-4b0a-ba28-6252c87d207f" providerId="ADAL" clId="{F81A806B-4735-4BA4-9B56-A385F805C296}" dt="2023-03-17T19:29:15.346" v="5966" actId="13244"/>
          <ac:spMkLst>
            <pc:docMk/>
            <pc:sldMk cId="0" sldId="264"/>
            <ac:spMk id="303" creationId="{00000000-0000-0000-0000-000000000000}"/>
          </ac:spMkLst>
        </pc:spChg>
        <pc:spChg chg="mod">
          <ac:chgData name="Campos, Carl" userId="1bb2fa73-44e0-4b0a-ba28-6252c87d207f" providerId="ADAL" clId="{F81A806B-4735-4BA4-9B56-A385F805C296}" dt="2023-03-17T19:28:08.429" v="5952" actId="962"/>
          <ac:spMkLst>
            <pc:docMk/>
            <pc:sldMk cId="0" sldId="264"/>
            <ac:spMk id="305" creationId="{00000000-0000-0000-0000-000000000000}"/>
          </ac:spMkLst>
        </pc:spChg>
        <pc:picChg chg="mod">
          <ac:chgData name="Campos, Carl" userId="1bb2fa73-44e0-4b0a-ba28-6252c87d207f" providerId="ADAL" clId="{F81A806B-4735-4BA4-9B56-A385F805C296}" dt="2023-03-15T21:42:14.555" v="915" actId="962"/>
          <ac:picMkLst>
            <pc:docMk/>
            <pc:sldMk cId="0" sldId="264"/>
            <ac:picMk id="302" creationId="{00000000-0000-0000-0000-000000000000}"/>
          </ac:picMkLst>
        </pc:picChg>
      </pc:sldChg>
      <pc:sldChg chg="modSp mod">
        <pc:chgData name="Campos, Carl" userId="1bb2fa73-44e0-4b0a-ba28-6252c87d207f" providerId="ADAL" clId="{F81A806B-4735-4BA4-9B56-A385F805C296}" dt="2023-03-17T19:29:26.438" v="5967" actId="13244"/>
        <pc:sldMkLst>
          <pc:docMk/>
          <pc:sldMk cId="0" sldId="265"/>
        </pc:sldMkLst>
        <pc:spChg chg="ord">
          <ac:chgData name="Campos, Carl" userId="1bb2fa73-44e0-4b0a-ba28-6252c87d207f" providerId="ADAL" clId="{F81A806B-4735-4BA4-9B56-A385F805C296}" dt="2023-03-17T19:29:26.438" v="5967" actId="13244"/>
          <ac:spMkLst>
            <pc:docMk/>
            <pc:sldMk cId="0" sldId="265"/>
            <ac:spMk id="311" creationId="{00000000-0000-0000-0000-000000000000}"/>
          </ac:spMkLst>
        </pc:spChg>
        <pc:picChg chg="mod">
          <ac:chgData name="Campos, Carl" userId="1bb2fa73-44e0-4b0a-ba28-6252c87d207f" providerId="ADAL" clId="{F81A806B-4735-4BA4-9B56-A385F805C296}" dt="2023-03-15T21:44:36.290" v="1499" actId="962"/>
          <ac:picMkLst>
            <pc:docMk/>
            <pc:sldMk cId="0" sldId="265"/>
            <ac:picMk id="312" creationId="{00000000-0000-0000-0000-000000000000}"/>
          </ac:picMkLst>
        </pc:picChg>
      </pc:sldChg>
      <pc:sldChg chg="modSp mod">
        <pc:chgData name="Campos, Carl" userId="1bb2fa73-44e0-4b0a-ba28-6252c87d207f" providerId="ADAL" clId="{F81A806B-4735-4BA4-9B56-A385F805C296}" dt="2023-03-17T19:29:51.779" v="5968" actId="13244"/>
        <pc:sldMkLst>
          <pc:docMk/>
          <pc:sldMk cId="0" sldId="266"/>
        </pc:sldMkLst>
        <pc:spChg chg="ord">
          <ac:chgData name="Campos, Carl" userId="1bb2fa73-44e0-4b0a-ba28-6252c87d207f" providerId="ADAL" clId="{F81A806B-4735-4BA4-9B56-A385F805C296}" dt="2023-03-17T19:29:51.779" v="5968" actId="13244"/>
          <ac:spMkLst>
            <pc:docMk/>
            <pc:sldMk cId="0" sldId="266"/>
            <ac:spMk id="318" creationId="{00000000-0000-0000-0000-000000000000}"/>
          </ac:spMkLst>
        </pc:spChg>
        <pc:spChg chg="mod">
          <ac:chgData name="Campos, Carl" userId="1bb2fa73-44e0-4b0a-ba28-6252c87d207f" providerId="ADAL" clId="{F81A806B-4735-4BA4-9B56-A385F805C296}" dt="2023-03-17T19:28:12.310" v="5953" actId="962"/>
          <ac:spMkLst>
            <pc:docMk/>
            <pc:sldMk cId="0" sldId="266"/>
            <ac:spMk id="320" creationId="{00000000-0000-0000-0000-000000000000}"/>
          </ac:spMkLst>
        </pc:spChg>
        <pc:spChg chg="mod">
          <ac:chgData name="Campos, Carl" userId="1bb2fa73-44e0-4b0a-ba28-6252c87d207f" providerId="ADAL" clId="{F81A806B-4735-4BA4-9B56-A385F805C296}" dt="2023-03-17T19:28:15.931" v="5954" actId="962"/>
          <ac:spMkLst>
            <pc:docMk/>
            <pc:sldMk cId="0" sldId="266"/>
            <ac:spMk id="321" creationId="{00000000-0000-0000-0000-000000000000}"/>
          </ac:spMkLst>
        </pc:spChg>
        <pc:picChg chg="mod">
          <ac:chgData name="Campos, Carl" userId="1bb2fa73-44e0-4b0a-ba28-6252c87d207f" providerId="ADAL" clId="{F81A806B-4735-4BA4-9B56-A385F805C296}" dt="2023-03-15T22:29:28.072" v="2389" actId="962"/>
          <ac:picMkLst>
            <pc:docMk/>
            <pc:sldMk cId="0" sldId="266"/>
            <ac:picMk id="317" creationId="{00000000-0000-0000-0000-000000000000}"/>
          </ac:picMkLst>
        </pc:picChg>
      </pc:sldChg>
      <pc:sldChg chg="modSp mod">
        <pc:chgData name="Campos, Carl" userId="1bb2fa73-44e0-4b0a-ba28-6252c87d207f" providerId="ADAL" clId="{F81A806B-4735-4BA4-9B56-A385F805C296}" dt="2023-03-17T19:28:18.394" v="5955" actId="962"/>
        <pc:sldMkLst>
          <pc:docMk/>
          <pc:sldMk cId="0" sldId="267"/>
        </pc:sldMkLst>
        <pc:spChg chg="mod">
          <ac:chgData name="Campos, Carl" userId="1bb2fa73-44e0-4b0a-ba28-6252c87d207f" providerId="ADAL" clId="{F81A806B-4735-4BA4-9B56-A385F805C296}" dt="2023-03-17T19:28:18.394" v="5955" actId="962"/>
          <ac:spMkLst>
            <pc:docMk/>
            <pc:sldMk cId="0" sldId="267"/>
            <ac:spMk id="330" creationId="{00000000-0000-0000-0000-000000000000}"/>
          </ac:spMkLst>
        </pc:spChg>
        <pc:picChg chg="mod">
          <ac:chgData name="Campos, Carl" userId="1bb2fa73-44e0-4b0a-ba28-6252c87d207f" providerId="ADAL" clId="{F81A806B-4735-4BA4-9B56-A385F805C296}" dt="2023-03-15T22:45:54.177" v="2939" actId="962"/>
          <ac:picMkLst>
            <pc:docMk/>
            <pc:sldMk cId="0" sldId="267"/>
            <ac:picMk id="329" creationId="{00000000-0000-0000-0000-000000000000}"/>
          </ac:picMkLst>
        </pc:picChg>
      </pc:sldChg>
      <pc:sldChg chg="modSp mod">
        <pc:chgData name="Campos, Carl" userId="1bb2fa73-44e0-4b0a-ba28-6252c87d207f" providerId="ADAL" clId="{F81A806B-4735-4BA4-9B56-A385F805C296}" dt="2023-03-17T19:28:21.041" v="5956" actId="962"/>
        <pc:sldMkLst>
          <pc:docMk/>
          <pc:sldMk cId="0" sldId="268"/>
        </pc:sldMkLst>
        <pc:spChg chg="mod">
          <ac:chgData name="Campos, Carl" userId="1bb2fa73-44e0-4b0a-ba28-6252c87d207f" providerId="ADAL" clId="{F81A806B-4735-4BA4-9B56-A385F805C296}" dt="2023-03-17T19:28:21.041" v="5956" actId="962"/>
          <ac:spMkLst>
            <pc:docMk/>
            <pc:sldMk cId="0" sldId="268"/>
            <ac:spMk id="338" creationId="{00000000-0000-0000-0000-000000000000}"/>
          </ac:spMkLst>
        </pc:spChg>
        <pc:picChg chg="mod">
          <ac:chgData name="Campos, Carl" userId="1bb2fa73-44e0-4b0a-ba28-6252c87d207f" providerId="ADAL" clId="{F81A806B-4735-4BA4-9B56-A385F805C296}" dt="2023-03-15T22:48:40.045" v="3485" actId="962"/>
          <ac:picMkLst>
            <pc:docMk/>
            <pc:sldMk cId="0" sldId="268"/>
            <ac:picMk id="337" creationId="{00000000-0000-0000-0000-000000000000}"/>
          </ac:picMkLst>
        </pc:picChg>
      </pc:sldChg>
      <pc:sldChg chg="delSp modSp mod">
        <pc:chgData name="Campos, Carl" userId="1bb2fa73-44e0-4b0a-ba28-6252c87d207f" providerId="ADAL" clId="{F81A806B-4735-4BA4-9B56-A385F805C296}" dt="2023-03-17T19:30:02.731" v="5969" actId="13244"/>
        <pc:sldMkLst>
          <pc:docMk/>
          <pc:sldMk cId="0" sldId="269"/>
        </pc:sldMkLst>
        <pc:spChg chg="del">
          <ac:chgData name="Campos, Carl" userId="1bb2fa73-44e0-4b0a-ba28-6252c87d207f" providerId="ADAL" clId="{F81A806B-4735-4BA4-9B56-A385F805C296}" dt="2023-03-15T22:50:34.516" v="3820" actId="478"/>
          <ac:spMkLst>
            <pc:docMk/>
            <pc:sldMk cId="0" sldId="269"/>
            <ac:spMk id="343" creationId="{00000000-0000-0000-0000-000000000000}"/>
          </ac:spMkLst>
        </pc:spChg>
        <pc:spChg chg="ord">
          <ac:chgData name="Campos, Carl" userId="1bb2fa73-44e0-4b0a-ba28-6252c87d207f" providerId="ADAL" clId="{F81A806B-4735-4BA4-9B56-A385F805C296}" dt="2023-03-17T19:30:02.731" v="5969" actId="13244"/>
          <ac:spMkLst>
            <pc:docMk/>
            <pc:sldMk cId="0" sldId="269"/>
            <ac:spMk id="345" creationId="{00000000-0000-0000-0000-000000000000}"/>
          </ac:spMkLst>
        </pc:spChg>
        <pc:picChg chg="mod">
          <ac:chgData name="Campos, Carl" userId="1bb2fa73-44e0-4b0a-ba28-6252c87d207f" providerId="ADAL" clId="{F81A806B-4735-4BA4-9B56-A385F805C296}" dt="2023-03-15T22:51:13.404" v="3996" actId="962"/>
          <ac:picMkLst>
            <pc:docMk/>
            <pc:sldMk cId="0" sldId="269"/>
            <ac:picMk id="346" creationId="{00000000-0000-0000-0000-000000000000}"/>
          </ac:picMkLst>
        </pc:picChg>
      </pc:sldChg>
      <pc:sldChg chg="modSp mod">
        <pc:chgData name="Campos, Carl" userId="1bb2fa73-44e0-4b0a-ba28-6252c87d207f" providerId="ADAL" clId="{F81A806B-4735-4BA4-9B56-A385F805C296}" dt="2023-03-17T19:30:10.070" v="5970" actId="13244"/>
        <pc:sldMkLst>
          <pc:docMk/>
          <pc:sldMk cId="0" sldId="270"/>
        </pc:sldMkLst>
        <pc:spChg chg="ord">
          <ac:chgData name="Campos, Carl" userId="1bb2fa73-44e0-4b0a-ba28-6252c87d207f" providerId="ADAL" clId="{F81A806B-4735-4BA4-9B56-A385F805C296}" dt="2023-03-17T19:30:10.070" v="5970" actId="13244"/>
          <ac:spMkLst>
            <pc:docMk/>
            <pc:sldMk cId="0" sldId="270"/>
            <ac:spMk id="352" creationId="{00000000-0000-0000-0000-000000000000}"/>
          </ac:spMkLst>
        </pc:spChg>
        <pc:picChg chg="mod">
          <ac:chgData name="Campos, Carl" userId="1bb2fa73-44e0-4b0a-ba28-6252c87d207f" providerId="ADAL" clId="{F81A806B-4735-4BA4-9B56-A385F805C296}" dt="2023-03-15T23:03:59.058" v="5288" actId="962"/>
          <ac:picMkLst>
            <pc:docMk/>
            <pc:sldMk cId="0" sldId="270"/>
            <ac:picMk id="353" creationId="{00000000-0000-0000-0000-000000000000}"/>
          </ac:picMkLst>
        </pc:picChg>
      </pc:sldChg>
      <pc:sldChg chg="modSp mod">
        <pc:chgData name="Campos, Carl" userId="1bb2fa73-44e0-4b0a-ba28-6252c87d207f" providerId="ADAL" clId="{F81A806B-4735-4BA4-9B56-A385F805C296}" dt="2023-03-17T19:30:30.559" v="5971" actId="13244"/>
        <pc:sldMkLst>
          <pc:docMk/>
          <pc:sldMk cId="0" sldId="271"/>
        </pc:sldMkLst>
        <pc:spChg chg="ord">
          <ac:chgData name="Campos, Carl" userId="1bb2fa73-44e0-4b0a-ba28-6252c87d207f" providerId="ADAL" clId="{F81A806B-4735-4BA4-9B56-A385F805C296}" dt="2023-03-17T19:30:30.559" v="5971" actId="13244"/>
          <ac:spMkLst>
            <pc:docMk/>
            <pc:sldMk cId="0" sldId="271"/>
            <ac:spMk id="359" creationId="{00000000-0000-0000-0000-000000000000}"/>
          </ac:spMkLst>
        </pc:spChg>
        <pc:spChg chg="mod">
          <ac:chgData name="Campos, Carl" userId="1bb2fa73-44e0-4b0a-ba28-6252c87d207f" providerId="ADAL" clId="{F81A806B-4735-4BA4-9B56-A385F805C296}" dt="2023-03-17T19:28:25.995" v="5957" actId="962"/>
          <ac:spMkLst>
            <pc:docMk/>
            <pc:sldMk cId="0" sldId="271"/>
            <ac:spMk id="361" creationId="{00000000-0000-0000-0000-000000000000}"/>
          </ac:spMkLst>
        </pc:spChg>
        <pc:spChg chg="mod">
          <ac:chgData name="Campos, Carl" userId="1bb2fa73-44e0-4b0a-ba28-6252c87d207f" providerId="ADAL" clId="{F81A806B-4735-4BA4-9B56-A385F805C296}" dt="2023-03-17T19:28:27.453" v="5958" actId="962"/>
          <ac:spMkLst>
            <pc:docMk/>
            <pc:sldMk cId="0" sldId="271"/>
            <ac:spMk id="362" creationId="{00000000-0000-0000-0000-000000000000}"/>
          </ac:spMkLst>
        </pc:spChg>
        <pc:spChg chg="mod">
          <ac:chgData name="Campos, Carl" userId="1bb2fa73-44e0-4b0a-ba28-6252c87d207f" providerId="ADAL" clId="{F81A806B-4735-4BA4-9B56-A385F805C296}" dt="2023-03-17T19:28:29.263" v="5959" actId="962"/>
          <ac:spMkLst>
            <pc:docMk/>
            <pc:sldMk cId="0" sldId="271"/>
            <ac:spMk id="363" creationId="{00000000-0000-0000-0000-000000000000}"/>
          </ac:spMkLst>
        </pc:spChg>
        <pc:spChg chg="mod">
          <ac:chgData name="Campos, Carl" userId="1bb2fa73-44e0-4b0a-ba28-6252c87d207f" providerId="ADAL" clId="{F81A806B-4735-4BA4-9B56-A385F805C296}" dt="2023-03-17T19:28:30.575" v="5960" actId="962"/>
          <ac:spMkLst>
            <pc:docMk/>
            <pc:sldMk cId="0" sldId="271"/>
            <ac:spMk id="364" creationId="{00000000-0000-0000-0000-000000000000}"/>
          </ac:spMkLst>
        </pc:spChg>
        <pc:spChg chg="mod">
          <ac:chgData name="Campos, Carl" userId="1bb2fa73-44e0-4b0a-ba28-6252c87d207f" providerId="ADAL" clId="{F81A806B-4735-4BA4-9B56-A385F805C296}" dt="2023-03-17T19:28:32.426" v="5961" actId="962"/>
          <ac:spMkLst>
            <pc:docMk/>
            <pc:sldMk cId="0" sldId="271"/>
            <ac:spMk id="365" creationId="{00000000-0000-0000-0000-000000000000}"/>
          </ac:spMkLst>
        </pc:spChg>
        <pc:spChg chg="mod">
          <ac:chgData name="Campos, Carl" userId="1bb2fa73-44e0-4b0a-ba28-6252c87d207f" providerId="ADAL" clId="{F81A806B-4735-4BA4-9B56-A385F805C296}" dt="2023-03-17T19:28:34.026" v="5962" actId="962"/>
          <ac:spMkLst>
            <pc:docMk/>
            <pc:sldMk cId="0" sldId="271"/>
            <ac:spMk id="366" creationId="{00000000-0000-0000-0000-000000000000}"/>
          </ac:spMkLst>
        </pc:spChg>
        <pc:picChg chg="mod">
          <ac:chgData name="Campos, Carl" userId="1bb2fa73-44e0-4b0a-ba28-6252c87d207f" providerId="ADAL" clId="{F81A806B-4735-4BA4-9B56-A385F805C296}" dt="2023-03-16T00:00:04.949" v="5595" actId="962"/>
          <ac:picMkLst>
            <pc:docMk/>
            <pc:sldMk cId="0" sldId="271"/>
            <ac:picMk id="360" creationId="{00000000-0000-0000-0000-000000000000}"/>
          </ac:picMkLst>
        </pc:picChg>
      </pc:sldChg>
      <pc:sldChg chg="modSp mod">
        <pc:chgData name="Campos, Carl" userId="1bb2fa73-44e0-4b0a-ba28-6252c87d207f" providerId="ADAL" clId="{F81A806B-4735-4BA4-9B56-A385F805C296}" dt="2023-03-17T19:30:53.680" v="5973" actId="13244"/>
        <pc:sldMkLst>
          <pc:docMk/>
          <pc:sldMk cId="0" sldId="274"/>
        </pc:sldMkLst>
        <pc:spChg chg="mod">
          <ac:chgData name="Campos, Carl" userId="1bb2fa73-44e0-4b0a-ba28-6252c87d207f" providerId="ADAL" clId="{F81A806B-4735-4BA4-9B56-A385F805C296}" dt="2023-03-16T19:43:09.364" v="5934" actId="962"/>
          <ac:spMkLst>
            <pc:docMk/>
            <pc:sldMk cId="0" sldId="274"/>
            <ac:spMk id="384" creationId="{00000000-0000-0000-0000-000000000000}"/>
          </ac:spMkLst>
        </pc:spChg>
        <pc:spChg chg="ord">
          <ac:chgData name="Campos, Carl" userId="1bb2fa73-44e0-4b0a-ba28-6252c87d207f" providerId="ADAL" clId="{F81A806B-4735-4BA4-9B56-A385F805C296}" dt="2023-03-17T19:30:46.989" v="5972" actId="13244"/>
          <ac:spMkLst>
            <pc:docMk/>
            <pc:sldMk cId="0" sldId="274"/>
            <ac:spMk id="385" creationId="{00000000-0000-0000-0000-000000000000}"/>
          </ac:spMkLst>
        </pc:spChg>
        <pc:spChg chg="mod">
          <ac:chgData name="Campos, Carl" userId="1bb2fa73-44e0-4b0a-ba28-6252c87d207f" providerId="ADAL" clId="{F81A806B-4735-4BA4-9B56-A385F805C296}" dt="2023-03-17T19:28:40.723" v="5963" actId="962"/>
          <ac:spMkLst>
            <pc:docMk/>
            <pc:sldMk cId="0" sldId="274"/>
            <ac:spMk id="386" creationId="{00000000-0000-0000-0000-000000000000}"/>
          </ac:spMkLst>
        </pc:spChg>
        <pc:picChg chg="mod ord">
          <ac:chgData name="Campos, Carl" userId="1bb2fa73-44e0-4b0a-ba28-6252c87d207f" providerId="ADAL" clId="{F81A806B-4735-4BA4-9B56-A385F805C296}" dt="2023-03-17T19:30:53.680" v="5973" actId="13244"/>
          <ac:picMkLst>
            <pc:docMk/>
            <pc:sldMk cId="0" sldId="274"/>
            <ac:picMk id="389" creationId="{00000000-0000-0000-0000-000000000000}"/>
          </ac:picMkLst>
        </pc:picChg>
      </pc:sldChg>
      <pc:sldChg chg="modSp mod">
        <pc:chgData name="Campos, Carl" userId="1bb2fa73-44e0-4b0a-ba28-6252c87d207f" providerId="ADAL" clId="{F81A806B-4735-4BA4-9B56-A385F805C296}" dt="2023-03-17T19:31:26.517" v="5975" actId="13244"/>
        <pc:sldMkLst>
          <pc:docMk/>
          <pc:sldMk cId="0" sldId="275"/>
        </pc:sldMkLst>
        <pc:spChg chg="ord">
          <ac:chgData name="Campos, Carl" userId="1bb2fa73-44e0-4b0a-ba28-6252c87d207f" providerId="ADAL" clId="{F81A806B-4735-4BA4-9B56-A385F805C296}" dt="2023-03-17T19:31:26.517" v="5975" actId="13244"/>
          <ac:spMkLst>
            <pc:docMk/>
            <pc:sldMk cId="0" sldId="275"/>
            <ac:spMk id="396" creationId="{00000000-0000-0000-0000-000000000000}"/>
          </ac:spMkLst>
        </pc:spChg>
        <pc:picChg chg="mod ord">
          <ac:chgData name="Campos, Carl" userId="1bb2fa73-44e0-4b0a-ba28-6252c87d207f" providerId="ADAL" clId="{F81A806B-4735-4BA4-9B56-A385F805C296}" dt="2023-03-17T19:31:21.300" v="5974" actId="13244"/>
          <ac:picMkLst>
            <pc:docMk/>
            <pc:sldMk cId="0" sldId="275"/>
            <ac:picMk id="39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f9e6929e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1f9e6929e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09b41aa51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109b41aa51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09b41aa51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109b41aa51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09b41aa51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109b41aa51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09b41aa51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09b41aa51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09b41aa51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109b41aa51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0f461ba3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0f461ba3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2228ee6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12228ee6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319c61add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1319c61add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120fbc98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120fbc98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09d8e721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109d8e721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319c61add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1319c61add_0_2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1319c61add_0_2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109d8e721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109d8e721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120fbc98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120fbc983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20fbc983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120fbc983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109b41aa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109b41aa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09b41aa51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109b41aa51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09d8e72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09d8e72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319c61add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319c61add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319c61add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1319c61add_0_8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1319c61add_0_8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319c61add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1319c61add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09b41aa51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109b41aa51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09b41aa51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109b41aa51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or Statement Slide - V1C">
  <p:cSld name="Section Intro or Statement Slide - V1C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6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697" y="254852"/>
            <a:ext cx="1534684" cy="346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"/>
          <p:cNvCxnSpPr/>
          <p:nvPr/>
        </p:nvCxnSpPr>
        <p:spPr>
          <a:xfrm>
            <a:off x="661303" y="2509775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61302" y="2670537"/>
            <a:ext cx="7766700" cy="19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1A">
  <p:cSld name="Title Slide - V1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1"/>
          <p:cNvGrpSpPr/>
          <p:nvPr/>
        </p:nvGrpSpPr>
        <p:grpSpPr>
          <a:xfrm>
            <a:off x="1938120" y="830069"/>
            <a:ext cx="5268938" cy="3483338"/>
            <a:chOff x="5168319" y="2213516"/>
            <a:chExt cx="14050500" cy="9288900"/>
          </a:xfrm>
        </p:grpSpPr>
        <p:sp>
          <p:nvSpPr>
            <p:cNvPr id="89" name="Google Shape;89;p11"/>
            <p:cNvSpPr/>
            <p:nvPr/>
          </p:nvSpPr>
          <p:spPr>
            <a:xfrm>
              <a:off x="5260636" y="2308485"/>
              <a:ext cx="13866000" cy="9099000"/>
            </a:xfrm>
            <a:prstGeom prst="rect">
              <a:avLst/>
            </a:prstGeom>
            <a:solidFill>
              <a:srgbClr val="002156">
                <a:alpha val="86670"/>
              </a:srgbClr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5168319" y="2213516"/>
              <a:ext cx="14050500" cy="9288900"/>
            </a:xfrm>
            <a:prstGeom prst="rect">
              <a:avLst/>
            </a:prstGeom>
            <a:noFill/>
            <a:ln w="190500" cap="sq" cmpd="sng">
              <a:solidFill>
                <a:srgbClr val="D0CECE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1"/>
          <p:cNvSpPr txBox="1">
            <a:spLocks noGrp="1"/>
          </p:cNvSpPr>
          <p:nvPr>
            <p:ph type="ctrTitle"/>
          </p:nvPr>
        </p:nvSpPr>
        <p:spPr>
          <a:xfrm>
            <a:off x="2370600" y="1937414"/>
            <a:ext cx="43836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2370600" y="3125289"/>
            <a:ext cx="43836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2E51D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4657" y="1181709"/>
            <a:ext cx="1534684" cy="34654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1C">
  <p:cSld name="Title Slide - V1C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2"/>
          <p:cNvGrpSpPr/>
          <p:nvPr/>
        </p:nvGrpSpPr>
        <p:grpSpPr>
          <a:xfrm>
            <a:off x="1938120" y="830069"/>
            <a:ext cx="5268938" cy="3483338"/>
            <a:chOff x="5168319" y="2213516"/>
            <a:chExt cx="14050500" cy="9288900"/>
          </a:xfrm>
        </p:grpSpPr>
        <p:sp>
          <p:nvSpPr>
            <p:cNvPr id="98" name="Google Shape;98;p12"/>
            <p:cNvSpPr/>
            <p:nvPr/>
          </p:nvSpPr>
          <p:spPr>
            <a:xfrm>
              <a:off x="5260636" y="2308485"/>
              <a:ext cx="13866000" cy="9099000"/>
            </a:xfrm>
            <a:prstGeom prst="rect">
              <a:avLst/>
            </a:prstGeom>
            <a:solidFill>
              <a:srgbClr val="002156">
                <a:alpha val="86670"/>
              </a:srgbClr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5168319" y="2213516"/>
              <a:ext cx="14050500" cy="9288900"/>
            </a:xfrm>
            <a:prstGeom prst="rect">
              <a:avLst/>
            </a:prstGeom>
            <a:noFill/>
            <a:ln w="190500" cap="sq" cmpd="sng">
              <a:solidFill>
                <a:srgbClr val="D0CECE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2"/>
          <p:cNvSpPr txBox="1">
            <a:spLocks noGrp="1"/>
          </p:cNvSpPr>
          <p:nvPr>
            <p:ph type="ctrTitle"/>
          </p:nvPr>
        </p:nvSpPr>
        <p:spPr>
          <a:xfrm>
            <a:off x="2370600" y="1937414"/>
            <a:ext cx="43836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ubTitle" idx="1"/>
          </p:nvPr>
        </p:nvSpPr>
        <p:spPr>
          <a:xfrm>
            <a:off x="2370600" y="3125289"/>
            <a:ext cx="43836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2E51D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4657" y="1181709"/>
            <a:ext cx="1534684" cy="34654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1D">
  <p:cSld name="Title Slide - V1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3"/>
          <p:cNvGrpSpPr/>
          <p:nvPr/>
        </p:nvGrpSpPr>
        <p:grpSpPr>
          <a:xfrm>
            <a:off x="3159931" y="948525"/>
            <a:ext cx="5268938" cy="3483337"/>
            <a:chOff x="5168319" y="2213516"/>
            <a:chExt cx="14050500" cy="9288900"/>
          </a:xfrm>
        </p:grpSpPr>
        <p:sp>
          <p:nvSpPr>
            <p:cNvPr id="107" name="Google Shape;107;p13"/>
            <p:cNvSpPr/>
            <p:nvPr/>
          </p:nvSpPr>
          <p:spPr>
            <a:xfrm>
              <a:off x="5260636" y="2308485"/>
              <a:ext cx="13866000" cy="9099000"/>
            </a:xfrm>
            <a:prstGeom prst="rect">
              <a:avLst/>
            </a:prstGeom>
            <a:solidFill>
              <a:srgbClr val="002156">
                <a:alpha val="86670"/>
              </a:srgbClr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168319" y="2213516"/>
              <a:ext cx="14050500" cy="9288900"/>
            </a:xfrm>
            <a:prstGeom prst="rect">
              <a:avLst/>
            </a:prstGeom>
            <a:noFill/>
            <a:ln w="190500" cap="sq" cmpd="sng">
              <a:solidFill>
                <a:srgbClr val="D0CECE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3592411" y="2055870"/>
            <a:ext cx="43836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3592411" y="3243746"/>
            <a:ext cx="43836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2E51D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1" name="Google Shape;1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6469" y="1300165"/>
            <a:ext cx="1534684" cy="34654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1L">
  <p:cSld name="Title Slide - V1L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4"/>
          <p:cNvGrpSpPr/>
          <p:nvPr/>
        </p:nvGrpSpPr>
        <p:grpSpPr>
          <a:xfrm>
            <a:off x="3159931" y="948525"/>
            <a:ext cx="5268938" cy="3483337"/>
            <a:chOff x="5168319" y="2213516"/>
            <a:chExt cx="14050500" cy="9288900"/>
          </a:xfrm>
        </p:grpSpPr>
        <p:sp>
          <p:nvSpPr>
            <p:cNvPr id="116" name="Google Shape;116;p14"/>
            <p:cNvSpPr/>
            <p:nvPr/>
          </p:nvSpPr>
          <p:spPr>
            <a:xfrm>
              <a:off x="5260636" y="2308485"/>
              <a:ext cx="13866000" cy="9099000"/>
            </a:xfrm>
            <a:prstGeom prst="rect">
              <a:avLst/>
            </a:prstGeom>
            <a:solidFill>
              <a:srgbClr val="002156">
                <a:alpha val="86670"/>
              </a:srgbClr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5168319" y="2213516"/>
              <a:ext cx="14050500" cy="9288900"/>
            </a:xfrm>
            <a:prstGeom prst="rect">
              <a:avLst/>
            </a:prstGeom>
            <a:noFill/>
            <a:ln w="190500" cap="sq" cmpd="sng">
              <a:solidFill>
                <a:srgbClr val="D0CECE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4"/>
          <p:cNvSpPr txBox="1">
            <a:spLocks noGrp="1"/>
          </p:cNvSpPr>
          <p:nvPr>
            <p:ph type="ctrTitle"/>
          </p:nvPr>
        </p:nvSpPr>
        <p:spPr>
          <a:xfrm>
            <a:off x="3592411" y="2055870"/>
            <a:ext cx="43836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3592411" y="3243746"/>
            <a:ext cx="43836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2E51D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6469" y="1300165"/>
            <a:ext cx="1534684" cy="34654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split sides">
  <p:cSld name="Content slide - split side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1405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-595" y="0"/>
            <a:ext cx="45720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661303" y="1338808"/>
            <a:ext cx="32007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5349973" y="1338808"/>
            <a:ext cx="31326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TR"/>
              <a:buChar char="–"/>
              <a:defRPr sz="11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Courier New"/>
              <a:buChar char="o"/>
              <a:defRPr sz="11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865" y="241574"/>
            <a:ext cx="1133516" cy="252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5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15"/>
          <p:cNvCxnSpPr/>
          <p:nvPr/>
        </p:nvCxnSpPr>
        <p:spPr>
          <a:xfrm>
            <a:off x="661303" y="1131094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V2F">
  <p:cSld name="Content Slide - V2F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A person smiling for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1157" y="0"/>
            <a:ext cx="2742843" cy="514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638" y="4672784"/>
            <a:ext cx="1133516" cy="2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394638" y="1218009"/>
            <a:ext cx="56229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56217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394638" y="283641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16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6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16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V3A">
  <p:cSld name="Content Slide - V3A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17272" y="0"/>
            <a:ext cx="4570810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>
            <a:off x="3671190" y="928468"/>
            <a:ext cx="1528800" cy="342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638" y="4647418"/>
            <a:ext cx="1133516" cy="2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394638" y="1822760"/>
            <a:ext cx="4436400" cy="23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394638" y="1037983"/>
            <a:ext cx="44364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147" name="Google Shape;147;p17"/>
          <p:cNvCxnSpPr/>
          <p:nvPr/>
        </p:nvCxnSpPr>
        <p:spPr>
          <a:xfrm>
            <a:off x="394638" y="888392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17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7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17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V3D">
  <p:cSld name="Content Slide - V3D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17272" y="0"/>
            <a:ext cx="4570810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/>
          <p:nvPr/>
        </p:nvSpPr>
        <p:spPr>
          <a:xfrm>
            <a:off x="3671190" y="928468"/>
            <a:ext cx="1528800" cy="342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638" y="4647418"/>
            <a:ext cx="1133516" cy="2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394638" y="1822760"/>
            <a:ext cx="4436400" cy="23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394638" y="1037983"/>
            <a:ext cx="44364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158" name="Google Shape;158;p18"/>
          <p:cNvCxnSpPr/>
          <p:nvPr/>
        </p:nvCxnSpPr>
        <p:spPr>
          <a:xfrm>
            <a:off x="394638" y="888392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8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18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18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 - Adult">
  <p:cSld name="Agenda Slide - Adul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742843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0" y="0"/>
            <a:ext cx="2742900" cy="7620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70" y="222116"/>
            <a:ext cx="1461302" cy="32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3281344" y="1058088"/>
            <a:ext cx="52224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Helvetica Neue"/>
              <a:buNone/>
              <a:defRPr sz="37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3281344" y="2259381"/>
            <a:ext cx="52224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AF46"/>
              </a:buClr>
              <a:buSzPts val="1500"/>
              <a:buFont typeface="Arial"/>
              <a:buAutoNum type="arabicPeriod"/>
              <a:defRPr sz="1500" b="1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69" name="Google Shape;169;p19"/>
          <p:cNvCxnSpPr/>
          <p:nvPr/>
        </p:nvCxnSpPr>
        <p:spPr>
          <a:xfrm>
            <a:off x="3281344" y="803593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19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 - High School">
  <p:cSld name="Agenda Slide - High School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742843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/>
          <p:nvPr/>
        </p:nvSpPr>
        <p:spPr>
          <a:xfrm>
            <a:off x="0" y="0"/>
            <a:ext cx="2742900" cy="7620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70" y="222116"/>
            <a:ext cx="1461302" cy="32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3281344" y="1058088"/>
            <a:ext cx="52224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Helvetica Neue"/>
              <a:buNone/>
              <a:defRPr sz="37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3281344" y="2259381"/>
            <a:ext cx="52224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AF46"/>
              </a:buClr>
              <a:buSzPts val="1500"/>
              <a:buFont typeface="Arial"/>
              <a:buAutoNum type="arabicPeriod"/>
              <a:defRPr sz="1500" b="1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78" name="Google Shape;178;p20"/>
          <p:cNvCxnSpPr/>
          <p:nvPr/>
        </p:nvCxnSpPr>
        <p:spPr>
          <a:xfrm>
            <a:off x="3281344" y="803593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20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or Statement Slide - V1D">
  <p:cSld name="Section Intro or Statement Slide - V1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-6835" y="0"/>
            <a:ext cx="91446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697" y="254852"/>
            <a:ext cx="1534684" cy="346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661303" y="2509775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61302" y="2670537"/>
            <a:ext cx="7766700" cy="19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- V3D">
  <p:cSld name="Section Slide - V3D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0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/>
          <p:nvPr/>
        </p:nvSpPr>
        <p:spPr>
          <a:xfrm>
            <a:off x="2742843" y="0"/>
            <a:ext cx="6399900" cy="51435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3296887" y="972628"/>
            <a:ext cx="52068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Font typeface="Helvetica Neue"/>
              <a:buNone/>
              <a:defRPr sz="37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3296887" y="2423166"/>
            <a:ext cx="52068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A41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86" name="Google Shape;186;p21"/>
          <p:cNvCxnSpPr/>
          <p:nvPr/>
        </p:nvCxnSpPr>
        <p:spPr>
          <a:xfrm>
            <a:off x="3296887" y="823870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7" name="Google Shape;1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70" y="222116"/>
            <a:ext cx="1461302" cy="3299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8" name="Google Shape;188;p21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21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21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- V3E">
  <p:cSld name="Section Slide - V3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0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/>
          <p:nvPr/>
        </p:nvSpPr>
        <p:spPr>
          <a:xfrm>
            <a:off x="2742843" y="0"/>
            <a:ext cx="6399900" cy="5143500"/>
          </a:xfrm>
          <a:prstGeom prst="rect">
            <a:avLst/>
          </a:prstGeom>
          <a:solidFill>
            <a:schemeClr val="lt1">
              <a:alpha val="9294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3296887" y="972628"/>
            <a:ext cx="52068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Font typeface="Helvetica Neue"/>
              <a:buNone/>
              <a:defRPr sz="37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3296887" y="2423166"/>
            <a:ext cx="52068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A41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97" name="Google Shape;197;p22"/>
          <p:cNvCxnSpPr/>
          <p:nvPr/>
        </p:nvCxnSpPr>
        <p:spPr>
          <a:xfrm>
            <a:off x="3296887" y="823870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70" y="222116"/>
            <a:ext cx="1461302" cy="3299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9" name="Google Shape;199;p22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22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22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with quote">
  <p:cSld name="Content Slide - with quot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5412216" y="0"/>
            <a:ext cx="3738300" cy="5143500"/>
          </a:xfrm>
          <a:prstGeom prst="rect">
            <a:avLst/>
          </a:prstGeom>
          <a:solidFill>
            <a:srgbClr val="001C4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6" name="Google Shape;206;p23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23"/>
          <p:cNvSpPr txBox="1"/>
          <p:nvPr/>
        </p:nvSpPr>
        <p:spPr>
          <a:xfrm>
            <a:off x="5172218" y="433074"/>
            <a:ext cx="2084700" cy="1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900"/>
              <a:buFont typeface="Arimo"/>
              <a:buNone/>
            </a:pPr>
            <a:r>
              <a:rPr lang="en" sz="16900" b="1" i="0" u="none" strike="noStrike" cap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endParaRPr sz="500"/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>
            <a:off x="6684251" y="3596552"/>
            <a:ext cx="21162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9" name="Google Shape;209;p23"/>
          <p:cNvCxnSpPr/>
          <p:nvPr/>
        </p:nvCxnSpPr>
        <p:spPr>
          <a:xfrm>
            <a:off x="394638" y="283641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23"/>
          <p:cNvSpPr txBox="1">
            <a:spLocks noGrp="1"/>
          </p:cNvSpPr>
          <p:nvPr>
            <p:ph type="body" idx="2"/>
          </p:nvPr>
        </p:nvSpPr>
        <p:spPr>
          <a:xfrm>
            <a:off x="394638" y="1143242"/>
            <a:ext cx="4611000" cy="3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638" y="4647418"/>
            <a:ext cx="1133516" cy="2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394638" y="426756"/>
            <a:ext cx="46110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3"/>
          </p:nvPr>
        </p:nvSpPr>
        <p:spPr>
          <a:xfrm>
            <a:off x="6277348" y="679847"/>
            <a:ext cx="2523300" cy="27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 Highlight Slide">
  <p:cSld name="Quotation Highlight Slid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/>
          <p:nvPr/>
        </p:nvSpPr>
        <p:spPr>
          <a:xfrm>
            <a:off x="1498768" y="0"/>
            <a:ext cx="7651800" cy="5143500"/>
          </a:xfrm>
          <a:prstGeom prst="rect">
            <a:avLst/>
          </a:prstGeom>
          <a:solidFill>
            <a:srgbClr val="001C4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24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2399988" y="1269293"/>
            <a:ext cx="53379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BC1DA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rgbClr val="ABC1D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7865" y="253088"/>
            <a:ext cx="1133519" cy="255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0" y="433074"/>
            <a:ext cx="2084700" cy="1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C4A"/>
              </a:buClr>
              <a:buSzPts val="28100"/>
              <a:buFont typeface="Arimo"/>
              <a:buNone/>
            </a:pPr>
            <a:r>
              <a:rPr lang="en" sz="28100" b="1" i="0" u="none" strike="noStrike" cap="none">
                <a:solidFill>
                  <a:srgbClr val="001C4A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endParaRPr sz="500"/>
          </a:p>
        </p:txBody>
      </p:sp>
      <p:sp>
        <p:nvSpPr>
          <p:cNvPr id="220" name="Google Shape;220;p24"/>
          <p:cNvSpPr txBox="1">
            <a:spLocks noGrp="1"/>
          </p:cNvSpPr>
          <p:nvPr>
            <p:ph type="body" idx="1"/>
          </p:nvPr>
        </p:nvSpPr>
        <p:spPr>
          <a:xfrm>
            <a:off x="4078862" y="3355095"/>
            <a:ext cx="3613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8499354" y="4620964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2A">
  <p:cSld name="Title Slide - V2A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ctrTitle"/>
          </p:nvPr>
        </p:nvSpPr>
        <p:spPr>
          <a:xfrm>
            <a:off x="617140" y="2541426"/>
            <a:ext cx="80022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 i="0" u="none" strike="noStrike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1"/>
          </p:nvPr>
        </p:nvSpPr>
        <p:spPr>
          <a:xfrm>
            <a:off x="617140" y="3863283"/>
            <a:ext cx="79782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72DB1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2DB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NTR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200"/>
              <a:buFont typeface="Courier New"/>
              <a:buNone/>
              <a:defRPr sz="12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140" y="677404"/>
            <a:ext cx="1534684" cy="346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25"/>
          <p:cNvCxnSpPr/>
          <p:nvPr/>
        </p:nvCxnSpPr>
        <p:spPr>
          <a:xfrm>
            <a:off x="617140" y="2210903"/>
            <a:ext cx="748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2E">
  <p:cSld name="Title Slide - V2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/>
          <p:nvPr/>
        </p:nvSpPr>
        <p:spPr>
          <a:xfrm>
            <a:off x="12124" y="0"/>
            <a:ext cx="91440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1103364" y="-827040"/>
            <a:ext cx="9279900" cy="5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6"/>
          <p:cNvSpPr txBox="1">
            <a:spLocks noGrp="1"/>
          </p:cNvSpPr>
          <p:nvPr>
            <p:ph type="ctrTitle"/>
          </p:nvPr>
        </p:nvSpPr>
        <p:spPr>
          <a:xfrm>
            <a:off x="617140" y="2541426"/>
            <a:ext cx="80022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 i="0" u="none" strike="noStrike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ubTitle" idx="1"/>
          </p:nvPr>
        </p:nvSpPr>
        <p:spPr>
          <a:xfrm>
            <a:off x="617140" y="3863282"/>
            <a:ext cx="79782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72DB1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2DB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NTR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200"/>
              <a:buFont typeface="Courier New"/>
              <a:buNone/>
              <a:defRPr sz="12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7" name="Google Shape;2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140" y="677404"/>
            <a:ext cx="1534684" cy="346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26"/>
          <p:cNvCxnSpPr/>
          <p:nvPr/>
        </p:nvCxnSpPr>
        <p:spPr>
          <a:xfrm>
            <a:off x="617140" y="2210903"/>
            <a:ext cx="748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or Statement Slide - V1B">
  <p:cSld name="Section Intro or Statement Slide - V1B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0" y="0"/>
            <a:ext cx="91446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4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697" y="254852"/>
            <a:ext cx="1534684" cy="346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>
            <a:off x="661303" y="2509775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661302" y="2670537"/>
            <a:ext cx="7766700" cy="19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 Section Intro Slide - V2A">
  <p:cSld name="Title or Section Intro Slide - V2A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0" y="0"/>
            <a:ext cx="9142800" cy="51435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-71760" y="-79744"/>
            <a:ext cx="9279900" cy="5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617140" y="1824454"/>
            <a:ext cx="80022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i="0" u="none" strike="noStrike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617140" y="3146310"/>
            <a:ext cx="79782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54A41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1AF4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NTR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200"/>
              <a:buFont typeface="Courier New"/>
              <a:buNone/>
              <a:defRPr sz="12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661303" y="1493930"/>
            <a:ext cx="748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247" y="676945"/>
            <a:ext cx="1630799" cy="36370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Two Sections  - V2">
  <p:cSld name="Content Slide - Two Sections  - V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6"/>
          <p:cNvCxnSpPr/>
          <p:nvPr/>
        </p:nvCxnSpPr>
        <p:spPr>
          <a:xfrm>
            <a:off x="394638" y="283641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754737" y="1143242"/>
            <a:ext cx="4045800" cy="3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394638" y="1143242"/>
            <a:ext cx="4045800" cy="3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638" y="4647418"/>
            <a:ext cx="1133516" cy="2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394638" y="417698"/>
            <a:ext cx="84057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6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V1">
  <p:cSld name="Content Slide - V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94638" y="1218009"/>
            <a:ext cx="83673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719" y="4647418"/>
            <a:ext cx="1133516" cy="252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7"/>
          <p:cNvCxnSpPr/>
          <p:nvPr/>
        </p:nvCxnSpPr>
        <p:spPr>
          <a:xfrm>
            <a:off x="394638" y="283641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57" name="Google Shape;57;p7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Slide - V2E">
  <p:cSld name="Section Intro Slide - V2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503750" y="461602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8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12" y="583199"/>
            <a:ext cx="1437469" cy="324589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662412" y="2995523"/>
            <a:ext cx="7773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662400" y="3509125"/>
            <a:ext cx="7773300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7" name="Google Shape;67;p8"/>
          <p:cNvCxnSpPr/>
          <p:nvPr/>
        </p:nvCxnSpPr>
        <p:spPr>
          <a:xfrm>
            <a:off x="662412" y="2855392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Slide - V2G">
  <p:cSld name="Section Intro Slide - V2G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0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03750" y="461602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" name="Google Shape;72;p9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662412" y="2995523"/>
            <a:ext cx="7773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662412" y="3509123"/>
            <a:ext cx="77733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5" name="Google Shape;75;p9"/>
          <p:cNvCxnSpPr/>
          <p:nvPr/>
        </p:nvCxnSpPr>
        <p:spPr>
          <a:xfrm>
            <a:off x="662412" y="2855392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" name="Google Shape;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12" y="583199"/>
            <a:ext cx="1437469" cy="324589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Slide - V2A">
  <p:cSld name="Section Intro Slide - V2A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503750" y="461602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12" y="583199"/>
            <a:ext cx="1437469" cy="324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0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62412" y="2995523"/>
            <a:ext cx="7773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662412" y="3509123"/>
            <a:ext cx="77733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662412" y="2855392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3367"/>
              </a:buClr>
              <a:buSzPts val="1900"/>
              <a:buFont typeface="Helvetica Neue"/>
              <a:buNone/>
              <a:defRPr sz="1900" b="1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AF46"/>
              </a:buClr>
              <a:buSzPts val="1400"/>
              <a:buFont typeface="Helvetica Neue"/>
              <a:buChar char="●"/>
              <a:defRPr b="1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Helvetica Neue"/>
              <a:buChar char="○"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Helvetica Neue"/>
              <a:buChar char="■"/>
              <a:defRPr sz="11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Helvetica Neue"/>
              <a:buChar char="●"/>
              <a:defRPr sz="10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Helvetica Neue"/>
              <a:buChar char="○"/>
              <a:defRPr sz="9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300"/>
              <a:buFont typeface="Helvetica Neue"/>
              <a:buChar char="■"/>
              <a:defRPr sz="1300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300"/>
              <a:buFont typeface="Helvetica Neue"/>
              <a:buChar char="●"/>
              <a:defRPr sz="1300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300"/>
              <a:buFont typeface="Helvetica Neue"/>
              <a:buChar char="○"/>
              <a:defRPr sz="1300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43367"/>
              </a:buClr>
              <a:buSzPts val="1300"/>
              <a:buFont typeface="Helvetica Neue"/>
              <a:buChar char="■"/>
              <a:defRPr sz="1300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ctrTitle"/>
          </p:nvPr>
        </p:nvSpPr>
        <p:spPr>
          <a:xfrm>
            <a:off x="617150" y="2541450"/>
            <a:ext cx="8002200" cy="10818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Update from WestEd’s Evaluation of the Teacher Residency Grant Program  </a:t>
            </a:r>
            <a:endParaRPr sz="3000"/>
          </a:p>
        </p:txBody>
      </p:sp>
      <p:sp>
        <p:nvSpPr>
          <p:cNvPr id="245" name="Google Shape;245;p27"/>
          <p:cNvSpPr txBox="1">
            <a:spLocks noGrp="1"/>
          </p:cNvSpPr>
          <p:nvPr>
            <p:ph type="subTitle" idx="1"/>
          </p:nvPr>
        </p:nvSpPr>
        <p:spPr>
          <a:xfrm>
            <a:off x="617140" y="3863283"/>
            <a:ext cx="7978200" cy="10818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CTC Commission Meeting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February 11, 2022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400"/>
              </a:spcAft>
              <a:buNone/>
            </a:pPr>
            <a:r>
              <a:rPr lang="en" b="0">
                <a:solidFill>
                  <a:schemeClr val="lt1"/>
                </a:solidFill>
              </a:rPr>
              <a:t>Melissa Eiler White &amp; Andrew Brannegan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RESIDENCY ENROLLMENT: There was a small increase in the proportion of residents in STEM programs.  </a:t>
            </a:r>
            <a:endParaRPr sz="2100"/>
          </a:p>
        </p:txBody>
      </p:sp>
      <p:pic>
        <p:nvPicPr>
          <p:cNvPr id="312" name="Google Shape;312;p36" descr="Percent of residents by Credential Program, by Cohort. Cohort 1: STEM 30%, Education Specialist: 43%, Bilingual Programs: 26%.  Cohort 2: STEM 35%, Education Specialist: 42%. Bilingual Programs: 24%. 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12" y="1382512"/>
            <a:ext cx="8147775" cy="22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 txBox="1">
            <a:spLocks noGrp="1"/>
          </p:cNvSpPr>
          <p:nvPr>
            <p:ph type="title"/>
          </p:nvPr>
        </p:nvSpPr>
        <p:spPr>
          <a:xfrm>
            <a:off x="301450" y="338700"/>
            <a:ext cx="8454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RESIDENT HIRING: 89% of Cohort 1 residents were hired and 86% of these hired residents were hired in the same LEA.</a:t>
            </a:r>
            <a:endParaRPr sz="2100"/>
          </a:p>
        </p:txBody>
      </p:sp>
      <p:pic>
        <p:nvPicPr>
          <p:cNvPr id="317" name="Google Shape;317;p37" descr="Cohort 1 Resident Hiring Status. Among all Cohort 1 Residents, Hired: 89%. Not hired: 10%. Not reported: 1%.  Among hired residents: Hired in same LEA: 86%. Hired in different LEA: 13%. Not reported: 1%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5" y="981875"/>
            <a:ext cx="8808825" cy="38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20" name="Google Shape;320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623413" y="2630788"/>
            <a:ext cx="2088400" cy="1579225"/>
          </a:xfrm>
          <a:prstGeom prst="flowChartExtra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7225" y="1941900"/>
            <a:ext cx="4304700" cy="273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228775" y="433225"/>
            <a:ext cx="87630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RESIDENT HIRING: Most programs had at least 90% of their residents hired, while 3 programs reported that 50% or fewer of residents were hired*</a:t>
            </a:r>
            <a:endParaRPr sz="2100"/>
          </a:p>
        </p:txBody>
      </p:sp>
      <p:sp>
        <p:nvSpPr>
          <p:cNvPr id="327" name="Google Shape;327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28" name="Google Shape;328;p38"/>
          <p:cNvSpPr txBox="1">
            <a:spLocks noGrp="1"/>
          </p:cNvSpPr>
          <p:nvPr>
            <p:ph type="title"/>
          </p:nvPr>
        </p:nvSpPr>
        <p:spPr>
          <a:xfrm>
            <a:off x="738163" y="4650857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*Residents with a not reported hiring status were considered not hired for this analysis</a:t>
            </a:r>
            <a:endParaRPr sz="1100" dirty="0"/>
          </a:p>
        </p:txBody>
      </p:sp>
      <p:pic>
        <p:nvPicPr>
          <p:cNvPr id="329" name="Google Shape;329;p38" descr="Number of Partnerships, by percent of Cohort One Residents Hired: 100% Hired, number of partnerships: 13.  90%-99% hired: Number of partnerships: 8.  Blue box surrounds &quot;100% hired&quot; and &quot;90%-99% hired.&quot; 80%-89% hired: Number of partnerships: 4. 50%-79% hired, number of partnerships: 2.  0%-49% hired, number of partnerships: 3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92125"/>
            <a:ext cx="8839198" cy="241406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175" y="1941925"/>
            <a:ext cx="3355800" cy="2039400"/>
          </a:xfrm>
          <a:prstGeom prst="rect">
            <a:avLst/>
          </a:prstGeom>
          <a:noFill/>
          <a:ln w="28575" cap="flat" cmpd="sng">
            <a:solidFill>
              <a:srgbClr val="166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RESIDENT HIRING: For the majority of programs, hired residents are being hired in the same LEA as their residency programs</a:t>
            </a:r>
            <a:endParaRPr sz="2100"/>
          </a:p>
        </p:txBody>
      </p:sp>
      <p:sp>
        <p:nvSpPr>
          <p:cNvPr id="336" name="Google Shape;336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37" name="Google Shape;337;p39" descr="Number of Partnerships, by percent of Cohort One Residents Hired in Same LEA.  100% in Same LEA, number of partnerships: 22.  Blue box surrounds &quot;100% in Same LEA.&quot;  90-99% in same LEA, number of partnerships: 1. 80%-89% in same LEA, number of partnerships: 1.  50%-79% in same LEA, number of partnerships: 2. 0%-50% in same LEA, number of partnerships: 3. 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00" y="1397532"/>
            <a:ext cx="8839203" cy="234844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825" y="1780450"/>
            <a:ext cx="1561200" cy="1881900"/>
          </a:xfrm>
          <a:prstGeom prst="rect">
            <a:avLst/>
          </a:prstGeom>
          <a:noFill/>
          <a:ln w="28575" cap="flat" cmpd="sng">
            <a:solidFill>
              <a:srgbClr val="166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>
            <a:spLocks noGrp="1"/>
          </p:cNvSpPr>
          <p:nvPr>
            <p:ph type="title"/>
          </p:nvPr>
        </p:nvSpPr>
        <p:spPr>
          <a:xfrm>
            <a:off x="842399" y="398895"/>
            <a:ext cx="7471800" cy="5034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RESIDENT HIRING:  No job opening in the district was the biggest reason that residents were hired in different LEAs</a:t>
            </a:r>
            <a:endParaRPr sz="2100"/>
          </a:p>
        </p:txBody>
      </p:sp>
      <p:pic>
        <p:nvPicPr>
          <p:cNvPr id="346" name="Google Shape;346;p40" descr="Reason for LEA change among hired Cohort 1 Residents in Different LEA. No job opening in district/District hiring lagged: 20.  Found job elsewhere: 7. Job not offered: 6. Resident moved out of area: 1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750" y="1082195"/>
            <a:ext cx="8301600" cy="331555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 txBox="1">
            <a:spLocks noGrp="1"/>
          </p:cNvSpPr>
          <p:nvPr>
            <p:ph type="title"/>
          </p:nvPr>
        </p:nvSpPr>
        <p:spPr>
          <a:xfrm>
            <a:off x="54300" y="301325"/>
            <a:ext cx="9035400" cy="8847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RESIDENT HIRING: Residents hired from Cohort 1 more closely reflect the demographics of students in residency LEAs than current teachers</a:t>
            </a:r>
            <a:endParaRPr sz="2100"/>
          </a:p>
        </p:txBody>
      </p:sp>
      <p:pic>
        <p:nvPicPr>
          <p:cNvPr id="353" name="Google Shape;353;p41" descr="Race/ethnicity of Hired Cohort 1 Residents Compared to Teachers and Students in Residency LEAs. &#10;&#10;Chart Heading: Hired cohort 1 residents: Asian: 14%. Black or African American: 3%. Hispanic / Latinx (of any race): 45%. Two or more races: 3%. White: 24%. Decline to state/not reported: 9%.  &#10;&#10;Chart heading: Teachers in TR LEAs: Asian: 8%. Black or African American: 7%. Hispanic / Latinx (of any race): 31%. Two or more races: 1%. White: 45%. Decline to state/not reported: 4%.  &#10;&#10;Chart heading: Students in TR LEAs: Asian: 8%. Black or African American: 8%. Hispanic / Latinx (of any race): 65%. Two or more races: 3%. White: 12%. Decline to state/not reported: 1%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775" y="961675"/>
            <a:ext cx="5928350" cy="41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2"/>
          <p:cNvSpPr txBox="1">
            <a:spLocks noGrp="1"/>
          </p:cNvSpPr>
          <p:nvPr>
            <p:ph type="title"/>
          </p:nvPr>
        </p:nvSpPr>
        <p:spPr>
          <a:xfrm>
            <a:off x="54300" y="301325"/>
            <a:ext cx="9035400" cy="8847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RESIDENT HIRING: Residents hired from Cohort 1 more closely reflect the demographics of students in residency LEAs than current teachers</a:t>
            </a:r>
            <a:endParaRPr sz="2100"/>
          </a:p>
        </p:txBody>
      </p:sp>
      <p:pic>
        <p:nvPicPr>
          <p:cNvPr id="360" name="Google Shape;360;p42" descr="Race/ethnicity of Hired Cohort 1 Residents Compared to Teachers and Students in Residency LEAs. Data in this slide is the same as the previous slide, with the following areas highlighted:&#10;Hired cohort 1 residents: Hispanic / Latinx: 45%. White: 24%.  &#10;Teachers - in TR LEAs: Hispanic / Latinx: 31%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900" y="961725"/>
            <a:ext cx="5928350" cy="41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61" name="Google Shape;361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3225" y="2746000"/>
            <a:ext cx="334500" cy="334500"/>
          </a:xfrm>
          <a:prstGeom prst="ellipse">
            <a:avLst/>
          </a:prstGeom>
          <a:noFill/>
          <a:ln w="19050" cap="flat" cmpd="sng">
            <a:solidFill>
              <a:srgbClr val="166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175" y="2571750"/>
            <a:ext cx="334500" cy="334500"/>
          </a:xfrm>
          <a:prstGeom prst="ellipse">
            <a:avLst/>
          </a:prstGeom>
          <a:noFill/>
          <a:ln w="19050" cap="flat" cmpd="sng">
            <a:solidFill>
              <a:srgbClr val="166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3325" y="2994900"/>
            <a:ext cx="334500" cy="334500"/>
          </a:xfrm>
          <a:prstGeom prst="ellipse">
            <a:avLst/>
          </a:prstGeom>
          <a:noFill/>
          <a:ln w="19050" cap="flat" cmpd="sng">
            <a:solidFill>
              <a:srgbClr val="166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3225" y="3732875"/>
            <a:ext cx="334500" cy="334500"/>
          </a:xfrm>
          <a:prstGeom prst="ellipse">
            <a:avLst/>
          </a:prstGeom>
          <a:noFill/>
          <a:ln w="19050" cap="flat" cmpd="sng">
            <a:solidFill>
              <a:srgbClr val="166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6175" y="3606675"/>
            <a:ext cx="334500" cy="334500"/>
          </a:xfrm>
          <a:prstGeom prst="ellipse">
            <a:avLst/>
          </a:prstGeom>
          <a:noFill/>
          <a:ln w="19050" cap="flat" cmpd="sng">
            <a:solidFill>
              <a:srgbClr val="166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3325" y="4067375"/>
            <a:ext cx="334500" cy="334500"/>
          </a:xfrm>
          <a:prstGeom prst="ellipse">
            <a:avLst/>
          </a:prstGeom>
          <a:noFill/>
          <a:ln w="19050" cap="flat" cmpd="sng">
            <a:solidFill>
              <a:srgbClr val="166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3"/>
          <p:cNvSpPr txBox="1">
            <a:spLocks noGrp="1"/>
          </p:cNvSpPr>
          <p:nvPr>
            <p:ph type="title"/>
          </p:nvPr>
        </p:nvSpPr>
        <p:spPr>
          <a:xfrm>
            <a:off x="661302" y="2670537"/>
            <a:ext cx="7766700" cy="19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what extent are residency programs developing towards sustainability and affordability?</a:t>
            </a:r>
            <a:endParaRPr/>
          </a:p>
        </p:txBody>
      </p:sp>
      <p:sp>
        <p:nvSpPr>
          <p:cNvPr id="372" name="Google Shape;372;p43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>
                <a:solidFill>
                  <a:schemeClr val="lt1"/>
                </a:solidFill>
              </a:rPr>
              <a:t>17</a:t>
            </a:fld>
            <a:endParaRPr sz="9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Key challenges related affordability for residents surfacing </a:t>
            </a:r>
            <a:endParaRPr sz="2100"/>
          </a:p>
        </p:txBody>
      </p:sp>
      <p:sp>
        <p:nvSpPr>
          <p:cNvPr id="378" name="Google Shape;378;p44"/>
          <p:cNvSpPr txBox="1">
            <a:spLocks noGrp="1"/>
          </p:cNvSpPr>
          <p:nvPr>
            <p:ph type="body" idx="1"/>
          </p:nvPr>
        </p:nvSpPr>
        <p:spPr>
          <a:xfrm>
            <a:off x="394650" y="1432000"/>
            <a:ext cx="8367300" cy="30609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0">
                <a:solidFill>
                  <a:schemeClr val="dk2"/>
                </a:solidFill>
              </a:rPr>
              <a:t>Program leads indicate that recruitment of residents is one of their greatest areas of need. </a:t>
            </a:r>
            <a:endParaRPr sz="1800" b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Helvetica Neue"/>
              <a:buChar char="●"/>
            </a:pPr>
            <a:r>
              <a:rPr lang="en" sz="1800" b="0">
                <a:solidFill>
                  <a:schemeClr val="dk2"/>
                </a:solidFill>
              </a:rPr>
              <a:t>A majority of residents are experiencing financial hardships during their residency year, and residents of Color are disproportionately impacted.</a:t>
            </a:r>
            <a:endParaRPr sz="1800" b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0">
                <a:solidFill>
                  <a:schemeClr val="dk2"/>
                </a:solidFill>
              </a:rPr>
              <a:t>Most residency programs are offering district based employment opportunities to residents, but fewer than half of residency reporting participating. </a:t>
            </a:r>
            <a:endParaRPr sz="18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3B5E87"/>
              </a:solidFill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4"/>
          <p:cNvSpPr txBox="1">
            <a:spLocks noGrp="1"/>
          </p:cNvSpPr>
          <p:nvPr>
            <p:ph type="sldNum" idx="12"/>
          </p:nvPr>
        </p:nvSpPr>
        <p:spPr>
          <a:xfrm>
            <a:off x="86329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5" descr="Chart: [Lead] How do the following funding sources factor into your residency's financial model? (n=26).  Chart scale: Percent of Respondents.&#10;Discretionary school or district funds:&#10;We are currently using this funding source: 52%. &#10;We are making plans to use this funding source: 4%.&#10;We are not considering this funding source/this funding source does not seem feasible: 17%.&#10;I’m not sure: 26%.&#10;ESSA Title II Funds:&#10;We are currently using this funding source: 26%. &#10;We are making plans to use this funding source: 9%.&#10;We are not considering this funding source/this funding source does not seem feasible: 30%.&#10;I’m not sure: 35%.&#10;Philanthropic/Foundation Support: &#10;We are currently using this funding source: 22%. &#10;We are making plans to use this funding source: 9%.&#10;We are not considering this funding source/this funding source does not seem feasible: 48%.&#10;I’m not sure: 22%.&#10;Federal Grants (e.g., TQP, SEED, TSL):&#10;We are currently using this funding source: 18%. &#10;We are making plans to use this funding source: Not reported.&#10;We are not considering this funding source/this funding source does not seem feasible: 41%.&#10;I’m not sure: 41%.&#10;Local resources (advocacy groups, community organizations, teachers’ associations, businesses):&#10;We are currently using this funding source: 9%. &#10;We are making plans to use this funding source: Not reported.&#10;We are not considering this funding source/this funding source does not seem feasible: 50%.&#10;I’m not sure: 41%.&#10;ESSA Title I funds:&#10;We are currently using this funding source: 5%. &#10;We are making plans to use this funding source: 5%.&#10;We are not considering this funding source/this funding source does not seem feasible: 55%.&#10;I’m not sure: 36%."/>
          <p:cNvSpPr txBox="1">
            <a:spLocks noGrp="1"/>
          </p:cNvSpPr>
          <p:nvPr>
            <p:ph type="title"/>
          </p:nvPr>
        </p:nvSpPr>
        <p:spPr>
          <a:xfrm>
            <a:off x="388338" y="273257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Most programs are not yet broadening their funding sources and strategies to support financial sustainability and affordability beyond the grant </a:t>
            </a:r>
            <a:endParaRPr sz="2100" dirty="0">
              <a:highlight>
                <a:schemeClr val="accent6"/>
              </a:highlight>
            </a:endParaRPr>
          </a:p>
        </p:txBody>
      </p:sp>
      <p:pic>
        <p:nvPicPr>
          <p:cNvPr id="389" name="Google Shape;389;p45" descr="[Lead] How do the following funding sources factor into your residency's financial model? (n=26).  Chart scale: Percent of Respondents.&#10;Discretionary school or district funds:&#10;We are currently using this funding source: 52%. &#10;We are making plans to use this funding source: 4%.&#10;We are not considering this funding source/this funding source does not seem feasible: 17%.&#10;I’m not sure: 26%.&#10;ESSA Title II Funds:&#10;We are currently using this funding source: 26%. &#10;We are making plans to use this funding source: 9%.&#10;We are not considering this funding source/this funding source does not seem feasible: 30%.&#10;I’m not sure: 35%.&#10;Philanthropic/Foundation Support: &#10;We are currently using this funding source: 22%. &#10;We are making plans to use this funding source: 9%.&#10;We are not considering this funding source/this funding source does not seem feasible: 48%.&#10;I’m not sure: 22%.&#10;Federal Grants (e.g., TQP, SEED, TSL):&#10;We are currently using this funding source: 18%. &#10;We are making plans to use this funding source: Not reported.&#10;We are not considering this funding source/this funding source does not seem feasible: 41%.&#10;I’m not sure: 41%.&#10;Local resources (advocacy groups, community organizations, teachers’ associations, businesses):&#10;We are currently using this funding source: 9%. &#10;We are making plans to use this funding source: Not reported.&#10;We are not considering this funding source/this funding source does not seem feasible: 50%.&#10;I’m not sure: 41%.&#10;ESSA Title I funds:&#10;We are currently using this funding source: 5%. &#10;We are making plans to use this funding source: 5%.&#10;We are not considering this funding source/this funding source does not seem feasible: 55%.&#10;I’m not sure: 36%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85" y="920913"/>
            <a:ext cx="5918751" cy="417142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09975" y="1270900"/>
            <a:ext cx="14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Google Shape;387;p45"/>
          <p:cNvSpPr txBox="1"/>
          <p:nvPr/>
        </p:nvSpPr>
        <p:spPr>
          <a:xfrm>
            <a:off x="6716850" y="1546363"/>
            <a:ext cx="2045100" cy="29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Char char="-"/>
            </a:pPr>
            <a:r>
              <a:rPr lang="en" sz="12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reported by program leads.</a:t>
            </a:r>
            <a:endParaRPr sz="1200" i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Char char="-"/>
            </a:pPr>
            <a:r>
              <a:rPr lang="en" sz="12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Surveys were administered in April-May 2021, before communications around ESSER funds use were widely disseminated</a:t>
            </a:r>
            <a:endParaRPr b="1" i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2000"/>
              </a:lnSpc>
              <a:spcBef>
                <a:spcPts val="1000"/>
              </a:spcBef>
              <a:spcAft>
                <a:spcPts val="100"/>
              </a:spcAft>
              <a:buNone/>
            </a:pPr>
            <a:endParaRPr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45"/>
          <p:cNvSpPr txBox="1"/>
          <p:nvPr/>
        </p:nvSpPr>
        <p:spPr>
          <a:xfrm>
            <a:off x="7201675" y="3862400"/>
            <a:ext cx="1355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1" dirty="0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n=26 of 31 current program leads</a:t>
            </a:r>
            <a:endParaRPr sz="100" dirty="0">
              <a:solidFill>
                <a:srgbClr val="9E9E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What are teacher residencies?</a:t>
            </a:r>
            <a:endParaRPr sz="2100">
              <a:solidFill>
                <a:srgbClr val="143367"/>
              </a:solidFill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394650" y="1290600"/>
            <a:ext cx="72684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Operated by a partnership between a local school district and a university or college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Incorporate a full year placement in the classroom of an expert mentor teacher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Traditionally focused in hard-to-staff schools and subject areas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residents with financial support; often in exchange for a commitment to teach in the district for a specified number of years</a:t>
            </a:r>
            <a:endParaRPr sz="15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5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6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Most programs are not yet broadening their funding sources and strategies to support financial sustainability and affordability beyond the grant</a:t>
            </a:r>
            <a:endParaRPr sz="2100"/>
          </a:p>
        </p:txBody>
      </p:sp>
      <p:pic>
        <p:nvPicPr>
          <p:cNvPr id="397" name="Google Shape;397;p46" descr="Chart: [Lead] How do the following university/IHE-focused strategies to make residencies more affordable for residents factor into your financial model? (n=26).  Chart scale: Percent of respondents.&#10;Providing residency-specific financial aid packages or tuition reduction:&#10;We are currently using this strategy: 26%,&#10;We are making plans to use this strategy in the future: 9%,&#10;We are not considering this strategy/this strategy does not seem feasible: 26%,&#10;I’m not sure: 29%.&#10;Condensing or redesign coursework to reduce the total time and cost of the program&#10;We are currently using this strategy: 22%,&#10;We are making plans to use this strategy in the future: 13%,&#10;We are not considering this strategy/this strategy does not seem feasible: 26%,&#10;I’m not sure: 39%.&#10;Planning recruitment cycles so residents can meet financial aid deadlines&#10;We are currently using this strategy: 17%,&#10;We are making plans to use this strategy in the future: 22%,&#10;We are not considering this strategy/this strategy does not seem feasible: 9%,&#10;I’m not sure: 52%.&#10;Working with the IHE to provide work-study jobs that integrate with the residency experience&#10;We are currently using this strategy: 4%,&#10;We are making plans to use this strategy in the future: 9%,&#10;We are not considering this strategy/this strategy does not seem feasible: 57%,&#10;I’m not sure: 30%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50" y="1099432"/>
            <a:ext cx="7164171" cy="381386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6"/>
          <p:cNvSpPr txBox="1"/>
          <p:nvPr/>
        </p:nvSpPr>
        <p:spPr>
          <a:xfrm>
            <a:off x="7870775" y="4343650"/>
            <a:ext cx="1355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1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n=26 of 31 current program leads</a:t>
            </a:r>
            <a:endParaRPr sz="100">
              <a:solidFill>
                <a:srgbClr val="9E9E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5" name="Google Shape;395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7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Summary: Policy recommendations </a:t>
            </a:r>
            <a:endParaRPr sz="2100">
              <a:highlight>
                <a:schemeClr val="accent6"/>
              </a:highlight>
            </a:endParaRPr>
          </a:p>
        </p:txBody>
      </p:sp>
      <p:sp>
        <p:nvSpPr>
          <p:cNvPr id="403" name="Google Shape;403;p47"/>
          <p:cNvSpPr txBox="1">
            <a:spLocks noGrp="1"/>
          </p:cNvSpPr>
          <p:nvPr>
            <p:ph type="body" idx="1"/>
          </p:nvPr>
        </p:nvSpPr>
        <p:spPr>
          <a:xfrm>
            <a:off x="388350" y="1024825"/>
            <a:ext cx="8367300" cy="34044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669C9"/>
                </a:solidFill>
              </a:rPr>
              <a:t>State leadership should consider working to: </a:t>
            </a:r>
            <a:endParaRPr sz="1800">
              <a:solidFill>
                <a:srgbClr val="1669C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300" b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1500" b="0">
                <a:solidFill>
                  <a:schemeClr val="dk2"/>
                </a:solidFill>
              </a:rPr>
              <a:t>Build a statewide vision, framework, and coherent support system for residencies that prioritizes sustainability and affordability. </a:t>
            </a:r>
            <a:endParaRPr sz="1500" b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1500" b="0">
                <a:solidFill>
                  <a:schemeClr val="dk2"/>
                </a:solidFill>
              </a:rPr>
              <a:t>Provide residencies with ongoing guidance and technical assistance to make use of non-grant funding sources and existing resources to sustain programs beyond the grant, and support affordability for candidates.</a:t>
            </a:r>
            <a:endParaRPr sz="1500" b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1500" b="0">
                <a:solidFill>
                  <a:schemeClr val="dk2"/>
                </a:solidFill>
              </a:rPr>
              <a:t>Provide clear guidance to residencies on the federal and state financial aid that is available to residents, and how to support residents to access this aid.</a:t>
            </a:r>
            <a:endParaRPr sz="13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8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Summary: Programmatic recommendations </a:t>
            </a:r>
            <a:endParaRPr sz="2100">
              <a:highlight>
                <a:schemeClr val="accent6"/>
              </a:highlight>
            </a:endParaRPr>
          </a:p>
        </p:txBody>
      </p:sp>
      <p:sp>
        <p:nvSpPr>
          <p:cNvPr id="410" name="Google Shape;410;p48"/>
          <p:cNvSpPr txBox="1">
            <a:spLocks noGrp="1"/>
          </p:cNvSpPr>
          <p:nvPr>
            <p:ph type="body" idx="1"/>
          </p:nvPr>
        </p:nvSpPr>
        <p:spPr>
          <a:xfrm>
            <a:off x="394650" y="1024825"/>
            <a:ext cx="8367300" cy="34044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669C9"/>
                </a:solidFill>
              </a:rPr>
              <a:t>State leadership should create incentives, policies, and support systems that encourage residencies to:</a:t>
            </a:r>
            <a:endParaRPr sz="1800">
              <a:solidFill>
                <a:srgbClr val="1669C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300" b="0">
              <a:solidFill>
                <a:schemeClr val="dk2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1500" b="0">
                <a:solidFill>
                  <a:schemeClr val="dk2"/>
                </a:solidFill>
              </a:rPr>
              <a:t>Align their residency program with the strategic vision and goals of the district partner, ideally from the start.</a:t>
            </a:r>
            <a:endParaRPr sz="1500" b="0">
              <a:solidFill>
                <a:schemeClr val="dk2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1500" b="0">
                <a:solidFill>
                  <a:schemeClr val="dk2"/>
                </a:solidFill>
              </a:rPr>
              <a:t>Engage the right system level leaders at the outset.</a:t>
            </a:r>
            <a:endParaRPr sz="1500" b="0">
              <a:solidFill>
                <a:schemeClr val="dk2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1500" b="0">
                <a:solidFill>
                  <a:schemeClr val="dk2"/>
                </a:solidFill>
              </a:rPr>
              <a:t>Incorporate dedicated support roles responsible for sustainability planning and relationship building.</a:t>
            </a:r>
            <a:endParaRPr sz="1500" b="0">
              <a:solidFill>
                <a:schemeClr val="dk2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1500" b="0">
                <a:solidFill>
                  <a:schemeClr val="dk2"/>
                </a:solidFill>
              </a:rPr>
              <a:t>Prioritize affordability for residents from diverse backgrounds and income levels, with a focus on residents of Color and residents from local communities.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 txBox="1">
            <a:spLocks noGrp="1"/>
          </p:cNvSpPr>
          <p:nvPr>
            <p:ph type="ctrTitle"/>
          </p:nvPr>
        </p:nvSpPr>
        <p:spPr>
          <a:xfrm>
            <a:off x="3592411" y="1598670"/>
            <a:ext cx="4383600" cy="987000"/>
          </a:xfrm>
          <a:prstGeom prst="rect">
            <a:avLst/>
          </a:prstGeom>
        </p:spPr>
        <p:txBody>
          <a:bodyPr spcFirstLastPara="1" wrap="square" lIns="34275" tIns="17125" rIns="34275" bIns="171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body" idx="1"/>
          </p:nvPr>
        </p:nvSpPr>
        <p:spPr>
          <a:xfrm>
            <a:off x="394650" y="1188100"/>
            <a:ext cx="8367300" cy="32412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0">
                <a:solidFill>
                  <a:schemeClr val="dk2"/>
                </a:solidFill>
              </a:rPr>
              <a:t>What is the early evidence that the residencies are supporting a strong teacher pipeline?</a:t>
            </a:r>
            <a:endParaRPr sz="1800" b="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0">
                <a:solidFill>
                  <a:schemeClr val="dk2"/>
                </a:solidFill>
              </a:rPr>
              <a:t>To what extent are the funded programs progressing toward characteristics of high-quality residencies?</a:t>
            </a:r>
            <a:endParaRPr sz="1800" b="0">
              <a:solidFill>
                <a:schemeClr val="dk2"/>
              </a:solidFill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00"/>
              </a:spcAft>
              <a:buNone/>
            </a:pPr>
            <a:endParaRPr sz="180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/>
          </p:nvPr>
        </p:nvSpPr>
        <p:spPr>
          <a:xfrm>
            <a:off x="394638" y="1890807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800"/>
              <a:buFont typeface="NTR"/>
              <a:buChar char="○"/>
            </a:pPr>
            <a:r>
              <a:rPr lang="en" sz="18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enrolls in and is hired from residency programs?</a:t>
            </a:r>
            <a:endParaRPr sz="1800">
              <a:solidFill>
                <a:srgbClr val="3B5E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62" name="Google Shape;262;p29"/>
          <p:cNvSpPr txBox="1"/>
          <p:nvPr/>
        </p:nvSpPr>
        <p:spPr>
          <a:xfrm>
            <a:off x="342175" y="3140100"/>
            <a:ext cx="82146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800"/>
              <a:buFont typeface="NTR"/>
              <a:buChar char="○"/>
            </a:pPr>
            <a:r>
              <a:rPr lang="en" sz="18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what extent are programs developing towards sustainability and affordability?</a:t>
            </a:r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Guiding questions</a:t>
            </a: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About the data</a:t>
            </a:r>
            <a:endParaRPr sz="2100"/>
          </a:p>
        </p:txBody>
      </p:sp>
      <p:sp>
        <p:nvSpPr>
          <p:cNvPr id="268" name="Google Shape;268;p30"/>
          <p:cNvSpPr txBox="1">
            <a:spLocks noGrp="1"/>
          </p:cNvSpPr>
          <p:nvPr>
            <p:ph type="body" idx="1"/>
          </p:nvPr>
        </p:nvSpPr>
        <p:spPr>
          <a:xfrm>
            <a:off x="394638" y="1218009"/>
            <a:ext cx="8367300" cy="32112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0">
                <a:solidFill>
                  <a:schemeClr val="dk2"/>
                </a:solidFill>
              </a:rPr>
              <a:t>Program Data</a:t>
            </a:r>
            <a:endParaRPr sz="1800">
              <a:solidFill>
                <a:schemeClr val="dk2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Self-report data submitted to the CTC in the Summer/Fall of 2021.  </a:t>
            </a:r>
            <a:endParaRPr sz="1500">
              <a:solidFill>
                <a:schemeClr val="dk2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Thirty-three of 37 programs submitted information about their residents.</a:t>
            </a:r>
            <a:endParaRPr sz="1500">
              <a:solidFill>
                <a:schemeClr val="dk2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Residents designated by programs as cohort 1 or cohort 2 based on their start date</a:t>
            </a:r>
            <a:endParaRPr sz="1500" b="0"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0">
                <a:solidFill>
                  <a:schemeClr val="dk2"/>
                </a:solidFill>
              </a:rPr>
              <a:t>WestEd survey data</a:t>
            </a:r>
            <a:endParaRPr sz="1800" b="0">
              <a:solidFill>
                <a:schemeClr val="dk2"/>
              </a:solidFill>
            </a:endParaRPr>
          </a:p>
          <a:p>
            <a:pPr marL="914400" marR="0" lvl="1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500">
                <a:solidFill>
                  <a:schemeClr val="dk2"/>
                </a:solidFill>
              </a:rPr>
              <a:t>Completed in spring 2021</a:t>
            </a:r>
            <a:endParaRPr sz="1800">
              <a:solidFill>
                <a:schemeClr val="dk2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Residents, mentors &amp; partnership leads were surveyed on various aspects of their program experience</a:t>
            </a:r>
            <a:endParaRPr sz="1500">
              <a:solidFill>
                <a:schemeClr val="dk2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Survey response rate have been around 70% or higher</a:t>
            </a:r>
            <a:endParaRPr sz="1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"/>
              </a:spcAft>
              <a:buNone/>
            </a:pPr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394638" y="1218009"/>
            <a:ext cx="8367300" cy="32112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0">
                <a:solidFill>
                  <a:schemeClr val="dk2"/>
                </a:solidFill>
              </a:rPr>
              <a:t>Residents better reflect the diversity of the students they serve compared to their districts’ existing workforce.</a:t>
            </a:r>
            <a:endParaRPr sz="1800" b="0"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0">
                <a:solidFill>
                  <a:schemeClr val="dk2"/>
                </a:solidFill>
              </a:rPr>
              <a:t>Residents, mentor teachers, and partnership team members value their residency programs. </a:t>
            </a:r>
            <a:endParaRPr sz="1800" b="0"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0">
                <a:solidFill>
                  <a:schemeClr val="dk2"/>
                </a:solidFill>
              </a:rPr>
              <a:t>Residents and mentor teachers highlight the importance of residencies’ rich year-long clinical experience and the support they receive. 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 b="0">
              <a:solidFill>
                <a:schemeClr val="dk2"/>
              </a:solidFill>
            </a:endParaRPr>
          </a:p>
        </p:txBody>
      </p:sp>
      <p:sp>
        <p:nvSpPr>
          <p:cNvPr id="276" name="Google Shape;276;p31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Despite a challenging context, residencies are making progress </a:t>
            </a:r>
            <a:endParaRPr sz="2100"/>
          </a:p>
        </p:txBody>
      </p:sp>
      <p:sp>
        <p:nvSpPr>
          <p:cNvPr id="277" name="Google Shape;277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title"/>
          </p:nvPr>
        </p:nvSpPr>
        <p:spPr>
          <a:xfrm>
            <a:off x="1863175" y="582250"/>
            <a:ext cx="6774300" cy="18267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“I loved being able to be in a district that I love, with a community that I am familiar with. Being in the same classroom each day from the beginning of the year to the end of the year is super helpful for aspiring teachers.</a:t>
            </a:r>
            <a:r>
              <a:rPr lang="en" sz="1500" dirty="0">
                <a:solidFill>
                  <a:schemeClr val="lt1"/>
                </a:solidFill>
              </a:rPr>
              <a:t> I noticed that my peers that were not residents do not have the same experiences with planning, teaching, and connecting with students and staff members that I did. </a:t>
            </a:r>
            <a:r>
              <a:rPr lang="en" sz="1500" dirty="0"/>
              <a:t>I was also given more responsibilities and was able to communicate with parents.  I am very glad that I became a resident and that I did not take the regular path as a student teacher. The residency program gave me hope to be hired on as a teacher in a school that I am familiar with.” </a:t>
            </a:r>
            <a:r>
              <a:rPr lang="en" sz="1500" dirty="0">
                <a:solidFill>
                  <a:srgbClr val="FFFFFF"/>
                </a:solidFill>
              </a:rPr>
              <a:t>- Resident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 sz="1500" i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dirty="0"/>
              <a:t>“Having a resident with me all day allows them to see all the aspects of teaching...We have more in-depth conversations about why lessons are set up in certain ways and why some content is taught in certain orders. Overall, they get a much better feel for all the aspects of being a teacher.” </a:t>
            </a:r>
            <a:r>
              <a:rPr lang="en" sz="1500" dirty="0">
                <a:solidFill>
                  <a:srgbClr val="FFFFFF"/>
                </a:solidFill>
              </a:rPr>
              <a:t>- Mentor teacher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 dirty="0"/>
              <a:t>” 	</a:t>
            </a:r>
            <a:endParaRPr sz="2300" dirty="0"/>
          </a:p>
          <a:p>
            <a:pPr marL="45720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 sz="2000" i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07325" y="4467600"/>
            <a:ext cx="353700" cy="400200"/>
          </a:xfrm>
          <a:prstGeom prst="rect">
            <a:avLst/>
          </a:prstGeom>
          <a:solidFill>
            <a:srgbClr val="001C4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title"/>
          </p:nvPr>
        </p:nvSpPr>
        <p:spPr>
          <a:xfrm>
            <a:off x="661302" y="2670537"/>
            <a:ext cx="7766700" cy="19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enrolls in and is hired from residency programs?</a:t>
            </a:r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900" b="1">
                <a:solidFill>
                  <a:schemeClr val="lt1"/>
                </a:solidFill>
              </a:rPr>
              <a:t>7</a:t>
            </a:fld>
            <a:endParaRPr sz="9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RESIDENCY ENROLLMENT: There were 359 residents in 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Cohort 2, an 11 percent increase compared to Cohort 1.</a:t>
            </a:r>
            <a:endParaRPr sz="2100"/>
          </a:p>
        </p:txBody>
      </p:sp>
      <p:pic>
        <p:nvPicPr>
          <p:cNvPr id="297" name="Google Shape;297;p34" descr="Total Residents, by Cohort. Cohort 1: 323. Cohort 2: 359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175" y="1441823"/>
            <a:ext cx="6975374" cy="22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title"/>
          </p:nvPr>
        </p:nvSpPr>
        <p:spPr>
          <a:xfrm>
            <a:off x="394650" y="367400"/>
            <a:ext cx="8367300" cy="657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RESIDENCY ENROLLMENT: The majority of partnerships reported fewer than 15 residents.  </a:t>
            </a:r>
            <a:endParaRPr sz="2100"/>
          </a:p>
        </p:txBody>
      </p:sp>
      <p:pic>
        <p:nvPicPr>
          <p:cNvPr id="302" name="Google Shape;302;p35" descr="Residency Partnership Size in Cohort 2. Fewer than five residents: 8.  Five to nine residents: 7. 10 to 14 residents: 7.  Blue square drawn over &quot;Fewer than five residents,&quot; &quot;Five to nine residents&quot; and &quot;10 to 14 residents.&quot;  15 to 19 residents: 4.  20 to 29 residents: 3.  30 plus residents: 2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13" y="1106075"/>
            <a:ext cx="8807776" cy="293134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05" name="Google Shape;305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125" y="1469575"/>
            <a:ext cx="4404000" cy="2511900"/>
          </a:xfrm>
          <a:prstGeom prst="rect">
            <a:avLst/>
          </a:prstGeom>
          <a:noFill/>
          <a:ln w="28575" cap="flat" cmpd="sng">
            <a:solidFill>
              <a:srgbClr val="166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7BC262157747938E17868A3CDBAD" ma:contentTypeVersion="14" ma:contentTypeDescription="Create a new document." ma:contentTypeScope="" ma:versionID="0931bdcbff5fc035b9c61825e6fefe41">
  <xsd:schema xmlns:xsd="http://www.w3.org/2001/XMLSchema" xmlns:xs="http://www.w3.org/2001/XMLSchema" xmlns:p="http://schemas.microsoft.com/office/2006/metadata/properties" xmlns:ns2="578bbcf2-522a-4cc8-bbf0-991319812d5c" xmlns:ns3="50100aeb-1716-4f9b-8c19-4b31a6cfadcb" targetNamespace="http://schemas.microsoft.com/office/2006/metadata/properties" ma:root="true" ma:fieldsID="5e910fe4f29b663cc61b71656c86b9d0" ns2:_="" ns3:_="">
    <xsd:import namespace="578bbcf2-522a-4cc8-bbf0-991319812d5c"/>
    <xsd:import namespace="50100aeb-1716-4f9b-8c19-4b31a6cfad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bbcf2-522a-4cc8-bbf0-991319812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184ffdf-fc1b-4c9a-9cb0-b65f1b323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00aeb-1716-4f9b-8c19-4b31a6cfad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bf1be47-33db-42e2-a680-12d85a00ca9e}" ma:internalName="TaxCatchAll" ma:showField="CatchAllData" ma:web="50100aeb-1716-4f9b-8c19-4b31a6cfad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8bbcf2-522a-4cc8-bbf0-991319812d5c">
      <Terms xmlns="http://schemas.microsoft.com/office/infopath/2007/PartnerControls"/>
    </lcf76f155ced4ddcb4097134ff3c332f>
    <TaxCatchAll xmlns="50100aeb-1716-4f9b-8c19-4b31a6cfadcb" xsi:nil="true"/>
  </documentManagement>
</p:properties>
</file>

<file path=customXml/itemProps1.xml><?xml version="1.0" encoding="utf-8"?>
<ds:datastoreItem xmlns:ds="http://schemas.openxmlformats.org/officeDocument/2006/customXml" ds:itemID="{9BC12B00-6701-485D-9351-C21D5CDAB9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2A226B-2485-49B2-B87E-A00DFF5B3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bbcf2-522a-4cc8-bbf0-991319812d5c"/>
    <ds:schemaRef ds:uri="50100aeb-1716-4f9b-8c19-4b31a6cfa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341B5D-525F-4A46-B1FF-D5875EC62984}">
  <ds:schemaRefs>
    <ds:schemaRef ds:uri="http://schemas.microsoft.com/office/2006/metadata/properties"/>
    <ds:schemaRef ds:uri="http://schemas.microsoft.com/office/infopath/2007/PartnerControls"/>
    <ds:schemaRef ds:uri="578bbcf2-522a-4cc8-bbf0-991319812d5c"/>
    <ds:schemaRef ds:uri="50100aeb-1716-4f9b-8c19-4b31a6cfad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Office PowerPoint</Application>
  <PresentationFormat>On-screen Show (16:9)</PresentationFormat>
  <Paragraphs>99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Helvetica Neue</vt:lpstr>
      <vt:lpstr>Arimo</vt:lpstr>
      <vt:lpstr>NTR</vt:lpstr>
      <vt:lpstr>Arial</vt:lpstr>
      <vt:lpstr>Courier New</vt:lpstr>
      <vt:lpstr>Noto Sans Symbols</vt:lpstr>
      <vt:lpstr>Simple Light</vt:lpstr>
      <vt:lpstr>Update from WestEd’s Evaluation of the Teacher Residency Grant Program  </vt:lpstr>
      <vt:lpstr>What are teacher residencies?</vt:lpstr>
      <vt:lpstr>Who enrolls in and is hired from residency programs?</vt:lpstr>
      <vt:lpstr>About the data</vt:lpstr>
      <vt:lpstr>Despite a challenging context, residencies are making progress </vt:lpstr>
      <vt:lpstr>“I loved being able to be in a district that I love, with a community that I am familiar with. Being in the same classroom each day from the beginning of the year to the end of the year is super helpful for aspiring teachers. I noticed that my peers that were not residents do not have the same experiences with planning, teaching, and connecting with students and staff members that I did. I was also given more responsibilities and was able to communicate with parents.  I am very glad that I became a resident and that I did not take the regular path as a student teacher. The residency program gave me hope to be hired on as a teacher in a school that I am familiar with.” - Resident  “Having a resident with me all day allows them to see all the aspects of teaching...We have more in-depth conversations about why lessons are set up in certain ways and why some content is taught in certain orders. Overall, they get a much better feel for all the aspects of being a teacher.” - Mentor teacher   ”      </vt:lpstr>
      <vt:lpstr>Who enrolls in and is hired from residency programs?</vt:lpstr>
      <vt:lpstr>RESIDENCY ENROLLMENT: There were 359 residents in  Cohort 2, an 11 percent increase compared to Cohort 1.</vt:lpstr>
      <vt:lpstr>RESIDENCY ENROLLMENT: The majority of partnerships reported fewer than 15 residents.  </vt:lpstr>
      <vt:lpstr>RESIDENCY ENROLLMENT: There was a small increase in the proportion of residents in STEM programs.  </vt:lpstr>
      <vt:lpstr>RESIDENT HIRING: 89% of Cohort 1 residents were hired and 86% of these hired residents were hired in the same LEA.</vt:lpstr>
      <vt:lpstr>RESIDENT HIRING: Most programs had at least 90% of their residents hired, while 3 programs reported that 50% or fewer of residents were hired*</vt:lpstr>
      <vt:lpstr>RESIDENT HIRING: For the majority of programs, hired residents are being hired in the same LEA as their residency programs</vt:lpstr>
      <vt:lpstr>RESIDENT HIRING:  No job opening in the district was the biggest reason that residents were hired in different LEAs</vt:lpstr>
      <vt:lpstr>RESIDENT HIRING: Residents hired from Cohort 1 more closely reflect the demographics of students in residency LEAs than current teachers</vt:lpstr>
      <vt:lpstr>RESIDENT HIRING: Residents hired from Cohort 1 more closely reflect the demographics of students in residency LEAs than current teachers</vt:lpstr>
      <vt:lpstr>To what extent are residency programs developing towards sustainability and affordability?</vt:lpstr>
      <vt:lpstr>Key challenges related affordability for residents surfacing </vt:lpstr>
      <vt:lpstr>Most programs are not yet broadening their funding sources and strategies to support financial sustainability and affordability beyond the grant </vt:lpstr>
      <vt:lpstr>Most programs are not yet broadening their funding sources and strategies to support financial sustainability and affordability beyond the grant</vt:lpstr>
      <vt:lpstr>Summary: Policy recommendations </vt:lpstr>
      <vt:lpstr>Summary: Programmatic recommendations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WestEd’s Evaluation of the Teacher Residency Grant Program  </dc:title>
  <cp:lastModifiedBy>Campos, Carl</cp:lastModifiedBy>
  <cp:revision>1</cp:revision>
  <dcterms:modified xsi:type="dcterms:W3CDTF">2023-03-17T19:31:32Z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0x01010087617BC262157747938E17868A3CDBAD</vt:lpwstr>
  </property>
  <property fmtid="{D5CDD505-2E9C-101B-9397-08002B2CF9AE}" pid="3" name="MediaServiceImageTags">
    <vt:lpwstr/>
  </property>
</Properties>
</file>