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89" r:id="rId1"/>
  </p:sldMasterIdLst>
  <p:sldIdLst>
    <p:sldId id="258" r:id="rId2"/>
    <p:sldId id="259" r:id="rId3"/>
    <p:sldId id="262" r:id="rId4"/>
    <p:sldId id="263" r:id="rId5"/>
    <p:sldId id="264" r:id="rId6"/>
    <p:sldId id="265" r:id="rId7"/>
    <p:sldId id="266" r:id="rId8"/>
    <p:sldId id="267" r:id="rId9"/>
    <p:sldId id="261" r:id="rId10"/>
    <p:sldId id="268" r:id="rId11"/>
    <p:sldId id="269" r:id="rId12"/>
    <p:sldId id="270" r:id="rId13"/>
    <p:sldId id="271" r:id="rId14"/>
    <p:sldId id="272" r:id="rId15"/>
    <p:sldId id="273" r:id="rId16"/>
    <p:sldId id="274"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5C1D21-CD45-43D8-96C6-08B0FB700581}" v="5" dt="2023-04-13T00:35:07.9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60"/>
    <p:restoredTop sz="96327"/>
  </p:normalViewPr>
  <p:slideViewPr>
    <p:cSldViewPr snapToGrid="0" snapToObjects="1">
      <p:cViewPr varScale="1">
        <p:scale>
          <a:sx n="155" d="100"/>
          <a:sy n="155" d="100"/>
        </p:scale>
        <p:origin x="2592"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B8973C-A904-964A-AF31-8D52B32463B5}"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8FB9F-2EA2-DD47-B49D-FC99799D58A1}" type="slidenum">
              <a:rPr lang="en-US" smtClean="0"/>
              <a:t>‹#›</a:t>
            </a:fld>
            <a:endParaRPr lang="en-US"/>
          </a:p>
        </p:txBody>
      </p:sp>
    </p:spTree>
    <p:extLst>
      <p:ext uri="{BB962C8B-B14F-4D97-AF65-F5344CB8AC3E}">
        <p14:creationId xmlns:p14="http://schemas.microsoft.com/office/powerpoint/2010/main" val="1600253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B8973C-A904-964A-AF31-8D52B32463B5}"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8FB9F-2EA2-DD47-B49D-FC99799D58A1}" type="slidenum">
              <a:rPr lang="en-US" smtClean="0"/>
              <a:t>‹#›</a:t>
            </a:fld>
            <a:endParaRPr lang="en-US"/>
          </a:p>
        </p:txBody>
      </p:sp>
    </p:spTree>
    <p:extLst>
      <p:ext uri="{BB962C8B-B14F-4D97-AF65-F5344CB8AC3E}">
        <p14:creationId xmlns:p14="http://schemas.microsoft.com/office/powerpoint/2010/main" val="1215170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B8973C-A904-964A-AF31-8D52B32463B5}"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8FB9F-2EA2-DD47-B49D-FC99799D58A1}" type="slidenum">
              <a:rPr lang="en-US" smtClean="0"/>
              <a:t>‹#›</a:t>
            </a:fld>
            <a:endParaRPr lang="en-US"/>
          </a:p>
        </p:txBody>
      </p:sp>
    </p:spTree>
    <p:extLst>
      <p:ext uri="{BB962C8B-B14F-4D97-AF65-F5344CB8AC3E}">
        <p14:creationId xmlns:p14="http://schemas.microsoft.com/office/powerpoint/2010/main" val="1326143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B8973C-A904-964A-AF31-8D52B32463B5}"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8FB9F-2EA2-DD47-B49D-FC99799D58A1}" type="slidenum">
              <a:rPr lang="en-US" smtClean="0"/>
              <a:t>‹#›</a:t>
            </a:fld>
            <a:endParaRPr lang="en-US"/>
          </a:p>
        </p:txBody>
      </p:sp>
    </p:spTree>
    <p:extLst>
      <p:ext uri="{BB962C8B-B14F-4D97-AF65-F5344CB8AC3E}">
        <p14:creationId xmlns:p14="http://schemas.microsoft.com/office/powerpoint/2010/main" val="2005985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B8973C-A904-964A-AF31-8D52B32463B5}"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8FB9F-2EA2-DD47-B49D-FC99799D58A1}" type="slidenum">
              <a:rPr lang="en-US" smtClean="0"/>
              <a:t>‹#›</a:t>
            </a:fld>
            <a:endParaRPr lang="en-US"/>
          </a:p>
        </p:txBody>
      </p:sp>
    </p:spTree>
    <p:extLst>
      <p:ext uri="{BB962C8B-B14F-4D97-AF65-F5344CB8AC3E}">
        <p14:creationId xmlns:p14="http://schemas.microsoft.com/office/powerpoint/2010/main" val="1772999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B8973C-A904-964A-AF31-8D52B32463B5}"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38FB9F-2EA2-DD47-B49D-FC99799D58A1}" type="slidenum">
              <a:rPr lang="en-US" smtClean="0"/>
              <a:t>‹#›</a:t>
            </a:fld>
            <a:endParaRPr lang="en-US"/>
          </a:p>
        </p:txBody>
      </p:sp>
    </p:spTree>
    <p:extLst>
      <p:ext uri="{BB962C8B-B14F-4D97-AF65-F5344CB8AC3E}">
        <p14:creationId xmlns:p14="http://schemas.microsoft.com/office/powerpoint/2010/main" val="70660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B8973C-A904-964A-AF31-8D52B32463B5}" type="datetimeFigureOut">
              <a:rPr lang="en-US" smtClean="0"/>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38FB9F-2EA2-DD47-B49D-FC99799D58A1}" type="slidenum">
              <a:rPr lang="en-US" smtClean="0"/>
              <a:t>‹#›</a:t>
            </a:fld>
            <a:endParaRPr lang="en-US"/>
          </a:p>
        </p:txBody>
      </p:sp>
    </p:spTree>
    <p:extLst>
      <p:ext uri="{BB962C8B-B14F-4D97-AF65-F5344CB8AC3E}">
        <p14:creationId xmlns:p14="http://schemas.microsoft.com/office/powerpoint/2010/main" val="2225862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B8973C-A904-964A-AF31-8D52B32463B5}" type="datetimeFigureOut">
              <a:rPr lang="en-US" smtClean="0"/>
              <a:t>4/12/2023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38FB9F-2EA2-DD47-B49D-FC99799D58A1}" type="slidenum">
              <a:rPr lang="en-US" smtClean="0"/>
              <a:t>‹#›</a:t>
            </a:fld>
            <a:endParaRPr lang="en-US"/>
          </a:p>
        </p:txBody>
      </p:sp>
    </p:spTree>
    <p:extLst>
      <p:ext uri="{BB962C8B-B14F-4D97-AF65-F5344CB8AC3E}">
        <p14:creationId xmlns:p14="http://schemas.microsoft.com/office/powerpoint/2010/main" val="2910576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8973C-A904-964A-AF31-8D52B32463B5}" type="datetimeFigureOut">
              <a:rPr lang="en-US" smtClean="0"/>
              <a:t>4/12/2023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38FB9F-2EA2-DD47-B49D-FC99799D58A1}" type="slidenum">
              <a:rPr lang="en-US" smtClean="0"/>
              <a:t>‹#›</a:t>
            </a:fld>
            <a:endParaRPr lang="en-US"/>
          </a:p>
        </p:txBody>
      </p:sp>
    </p:spTree>
    <p:extLst>
      <p:ext uri="{BB962C8B-B14F-4D97-AF65-F5344CB8AC3E}">
        <p14:creationId xmlns:p14="http://schemas.microsoft.com/office/powerpoint/2010/main" val="744521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B8973C-A904-964A-AF31-8D52B32463B5}"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38FB9F-2EA2-DD47-B49D-FC99799D58A1}" type="slidenum">
              <a:rPr lang="en-US" smtClean="0"/>
              <a:t>‹#›</a:t>
            </a:fld>
            <a:endParaRPr lang="en-US"/>
          </a:p>
        </p:txBody>
      </p:sp>
    </p:spTree>
    <p:extLst>
      <p:ext uri="{BB962C8B-B14F-4D97-AF65-F5344CB8AC3E}">
        <p14:creationId xmlns:p14="http://schemas.microsoft.com/office/powerpoint/2010/main" val="2989230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B8973C-A904-964A-AF31-8D52B32463B5}"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38FB9F-2EA2-DD47-B49D-FC99799D58A1}" type="slidenum">
              <a:rPr lang="en-US" smtClean="0"/>
              <a:t>‹#›</a:t>
            </a:fld>
            <a:endParaRPr lang="en-US"/>
          </a:p>
        </p:txBody>
      </p:sp>
    </p:spTree>
    <p:extLst>
      <p:ext uri="{BB962C8B-B14F-4D97-AF65-F5344CB8AC3E}">
        <p14:creationId xmlns:p14="http://schemas.microsoft.com/office/powerpoint/2010/main" val="31807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8973C-A904-964A-AF31-8D52B32463B5}" type="datetimeFigureOut">
              <a:rPr lang="en-US" smtClean="0"/>
              <a:t>4/12/2023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38FB9F-2EA2-DD47-B49D-FC99799D58A1}" type="slidenum">
              <a:rPr lang="en-US" smtClean="0"/>
              <a:t>‹#›</a:t>
            </a:fld>
            <a:endParaRPr lang="en-US"/>
          </a:p>
        </p:txBody>
      </p:sp>
    </p:spTree>
    <p:extLst>
      <p:ext uri="{BB962C8B-B14F-4D97-AF65-F5344CB8AC3E}">
        <p14:creationId xmlns:p14="http://schemas.microsoft.com/office/powerpoint/2010/main" val="2236296477"/>
      </p:ext>
    </p:extLst>
  </p:cSld>
  <p:clrMap bg1="dk1" tx1="lt1" bg2="dk2" tx2="lt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6D2D07-46DB-4B45-B6F9-CBFBE694CC76}"/>
              </a:ext>
            </a:extLst>
          </p:cNvPr>
          <p:cNvSpPr>
            <a:spLocks noGrp="1"/>
          </p:cNvSpPr>
          <p:nvPr>
            <p:ph type="title"/>
          </p:nvPr>
        </p:nvSpPr>
        <p:spPr>
          <a:xfrm>
            <a:off x="643467" y="864881"/>
            <a:ext cx="10905066" cy="3670726"/>
          </a:xfrm>
        </p:spPr>
        <p:txBody>
          <a:bodyPr>
            <a:normAutofit/>
          </a:bodyPr>
          <a:lstStyle/>
          <a:p>
            <a:pPr algn="ctr">
              <a:lnSpc>
                <a:spcPct val="120000"/>
              </a:lnSpc>
            </a:pPr>
            <a:r>
              <a:rPr lang="en-US" dirty="0">
                <a:latin typeface="Verdana" panose="020B0604030504040204" pitchFamily="34" charset="0"/>
                <a:ea typeface="Verdana" panose="020B0604030504040204" pitchFamily="34" charset="0"/>
                <a:cs typeface="Verdana" panose="020B0604030504040204" pitchFamily="34" charset="0"/>
              </a:rPr>
              <a:t>Knowledge, Skills, and Abilities Needed to Teach English Language Arts/Literacy and English Language Development</a:t>
            </a:r>
            <a:endParaRPr lang="en-US" dirty="0"/>
          </a:p>
        </p:txBody>
      </p:sp>
      <p:sp>
        <p:nvSpPr>
          <p:cNvPr id="3" name="Content Placeholder 2">
            <a:extLst>
              <a:ext uri="{FF2B5EF4-FFF2-40B4-BE49-F238E27FC236}">
                <a16:creationId xmlns:a16="http://schemas.microsoft.com/office/drawing/2014/main" id="{954AD394-B0C1-E046-B802-15943ABE4E95}"/>
              </a:ext>
            </a:extLst>
          </p:cNvPr>
          <p:cNvSpPr>
            <a:spLocks noGrp="1"/>
          </p:cNvSpPr>
          <p:nvPr>
            <p:ph idx="1"/>
          </p:nvPr>
        </p:nvSpPr>
        <p:spPr>
          <a:xfrm>
            <a:off x="670705" y="4995357"/>
            <a:ext cx="10905066" cy="1133839"/>
          </a:xfrm>
        </p:spPr>
        <p:txBody>
          <a:bodyPr>
            <a:normAutofit lnSpcReduction="10000"/>
          </a:bodyPr>
          <a:lstStyle/>
          <a:p>
            <a:pPr marL="0" indent="0" algn="ctr">
              <a:buNone/>
            </a:pPr>
            <a:r>
              <a:rPr lang="en-US" sz="4400" b="1" dirty="0">
                <a:latin typeface="Verdana" panose="020B0604030504040204" pitchFamily="34" charset="0"/>
                <a:ea typeface="Verdana" panose="020B0604030504040204" pitchFamily="34" charset="0"/>
                <a:cs typeface="Verdana" panose="020B0604030504040204" pitchFamily="34" charset="0"/>
              </a:rPr>
              <a:t>DRAFT RESOURCE GUIDE</a:t>
            </a:r>
          </a:p>
          <a:p>
            <a:pPr marL="0" indent="0" algn="ctr">
              <a:buNone/>
            </a:pPr>
            <a:r>
              <a:rPr lang="en-US" sz="2400" dirty="0">
                <a:latin typeface="Verdana" panose="020B0604030504040204" pitchFamily="34" charset="0"/>
                <a:ea typeface="Verdana" panose="020B0604030504040204" pitchFamily="34" charset="0"/>
                <a:cs typeface="Verdana" panose="020B0604030504040204" pitchFamily="34" charset="0"/>
              </a:rPr>
              <a:t>2/11/2022</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608834906"/>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6D2D07-46DB-4B45-B6F9-CBFBE694CC76}"/>
              </a:ext>
            </a:extLst>
          </p:cNvPr>
          <p:cNvSpPr>
            <a:spLocks noGrp="1"/>
          </p:cNvSpPr>
          <p:nvPr>
            <p:ph type="title"/>
          </p:nvPr>
        </p:nvSpPr>
        <p:spPr>
          <a:xfrm>
            <a:off x="643467" y="611703"/>
            <a:ext cx="10905066" cy="1135737"/>
          </a:xfrm>
        </p:spPr>
        <p:txBody>
          <a:bodyPr>
            <a:normAutofit/>
          </a:bodyPr>
          <a:lstStyle/>
          <a:p>
            <a:r>
              <a:rPr lang="en-US" sz="3600" b="1" dirty="0">
                <a:latin typeface="Verdana" panose="020B0604030504040204" pitchFamily="34" charset="0"/>
                <a:ea typeface="Verdana" panose="020B0604030504040204" pitchFamily="34" charset="0"/>
                <a:cs typeface="Verdana" panose="020B0604030504040204" pitchFamily="34" charset="0"/>
              </a:rPr>
              <a:t>Comprehensive &amp; Integrated Literacy Element </a:t>
            </a:r>
            <a:r>
              <a:rPr lang="en-US" sz="3200" dirty="0">
                <a:latin typeface="Verdana" panose="020B0604030504040204" pitchFamily="34" charset="0"/>
                <a:ea typeface="Verdana" panose="020B0604030504040204" pitchFamily="34" charset="0"/>
                <a:cs typeface="Verdana" panose="020B0604030504040204" pitchFamily="34" charset="0"/>
              </a:rPr>
              <a:t>[pp.5-7]</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954AD394-B0C1-E046-B802-15943ABE4E95}"/>
              </a:ext>
            </a:extLst>
          </p:cNvPr>
          <p:cNvSpPr>
            <a:spLocks noGrp="1"/>
          </p:cNvSpPr>
          <p:nvPr>
            <p:ph idx="1"/>
          </p:nvPr>
        </p:nvSpPr>
        <p:spPr>
          <a:xfrm>
            <a:off x="856408" y="1862929"/>
            <a:ext cx="10275503" cy="4463713"/>
          </a:xfrm>
        </p:spPr>
        <p:txBody>
          <a:bodyPr>
            <a:noAutofit/>
          </a:bodyPr>
          <a:lstStyle/>
          <a:p>
            <a:pPr marL="228600" lvl="1">
              <a:lnSpc>
                <a:spcPct val="110000"/>
              </a:lnSpc>
              <a:spcBef>
                <a:spcPts val="0"/>
              </a:spcBef>
              <a:spcAft>
                <a:spcPts val="1200"/>
              </a:spcAft>
            </a:pPr>
            <a:r>
              <a:rPr lang="en-US" sz="2800" dirty="0">
                <a:latin typeface="Verdana" panose="020B0604030504040204" pitchFamily="34" charset="0"/>
                <a:ea typeface="Verdana" panose="020B0604030504040204" pitchFamily="34" charset="0"/>
                <a:cs typeface="Verdana" panose="020B0604030504040204" pitchFamily="34" charset="0"/>
              </a:rPr>
              <a:t>Five components (MTSS, Access &amp; Equity, Instruction for EL Students, CA Dyslexia Guidelines, Assessment)</a:t>
            </a:r>
          </a:p>
          <a:p>
            <a:pPr marL="800100" lvl="2" indent="-342900">
              <a:lnSpc>
                <a:spcPct val="110000"/>
              </a:lnSpc>
              <a:spcBef>
                <a:spcPts val="0"/>
              </a:spcBef>
              <a:spcAft>
                <a:spcPts val="6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Overarching in nature, to be applied to remaining elements</a:t>
            </a:r>
          </a:p>
          <a:p>
            <a:pPr marL="800100" lvl="2" indent="-342900">
              <a:lnSpc>
                <a:spcPct val="110000"/>
              </a:lnSpc>
              <a:spcBef>
                <a:spcPts val="0"/>
              </a:spcBef>
              <a:spcAft>
                <a:spcPts val="6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Overview [p.5, ¶1] defines the element</a:t>
            </a:r>
          </a:p>
          <a:p>
            <a:pPr marL="800100" lvl="2" indent="-342900">
              <a:lnSpc>
                <a:spcPct val="110000"/>
              </a:lnSpc>
              <a:spcBef>
                <a:spcPts val="0"/>
              </a:spcBef>
              <a:spcAft>
                <a:spcPts val="6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Left column in chart identifies component &amp; provides general references</a:t>
            </a:r>
          </a:p>
          <a:p>
            <a:pPr marL="800100" lvl="2" indent="-342900">
              <a:lnSpc>
                <a:spcPct val="110000"/>
              </a:lnSpc>
              <a:spcBef>
                <a:spcPts val="0"/>
              </a:spcBef>
              <a:spcAft>
                <a:spcPts val="6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Right column details essential literacy content for teacher preparation &amp; provides specific references  </a:t>
            </a:r>
          </a:p>
          <a:p>
            <a:pPr marL="228600" lvl="1">
              <a:lnSpc>
                <a:spcPct val="100000"/>
              </a:lnSpc>
              <a:spcBef>
                <a:spcPts val="0"/>
              </a:spcBef>
              <a:spcAft>
                <a:spcPts val="1200"/>
              </a:spcAft>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0" lvl="1" indent="0">
              <a:lnSpc>
                <a:spcPct val="100000"/>
              </a:lnSpc>
              <a:spcBef>
                <a:spcPts val="0"/>
              </a:spcBef>
              <a:spcAft>
                <a:spcPts val="600"/>
              </a:spcAft>
              <a:buNone/>
            </a:pP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988357065"/>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6D2D07-46DB-4B45-B6F9-CBFBE694CC76}"/>
              </a:ext>
            </a:extLst>
          </p:cNvPr>
          <p:cNvSpPr>
            <a:spLocks noGrp="1"/>
          </p:cNvSpPr>
          <p:nvPr>
            <p:ph type="title"/>
          </p:nvPr>
        </p:nvSpPr>
        <p:spPr>
          <a:xfrm>
            <a:off x="643467" y="269134"/>
            <a:ext cx="10905066" cy="912690"/>
          </a:xfrm>
        </p:spPr>
        <p:txBody>
          <a:bodyPr>
            <a:normAutofit/>
          </a:bodyPr>
          <a:lstStyle/>
          <a:p>
            <a:r>
              <a:rPr lang="en-US" sz="3600" b="1" dirty="0">
                <a:latin typeface="Verdana" panose="020B0604030504040204" pitchFamily="34" charset="0"/>
                <a:ea typeface="Verdana" panose="020B0604030504040204" pitchFamily="34" charset="0"/>
                <a:cs typeface="Verdana" panose="020B0604030504040204" pitchFamily="34" charset="0"/>
              </a:rPr>
              <a:t>Foundational Skills Element </a:t>
            </a:r>
            <a:r>
              <a:rPr lang="en-US" sz="3200" dirty="0">
                <a:latin typeface="Verdana" panose="020B0604030504040204" pitchFamily="34" charset="0"/>
                <a:ea typeface="Verdana" panose="020B0604030504040204" pitchFamily="34" charset="0"/>
                <a:cs typeface="Verdana" panose="020B0604030504040204" pitchFamily="34" charset="0"/>
              </a:rPr>
              <a:t>[pp.8-21]</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954AD394-B0C1-E046-B802-15943ABE4E95}"/>
              </a:ext>
            </a:extLst>
          </p:cNvPr>
          <p:cNvSpPr>
            <a:spLocks noGrp="1"/>
          </p:cNvSpPr>
          <p:nvPr>
            <p:ph idx="1"/>
          </p:nvPr>
        </p:nvSpPr>
        <p:spPr>
          <a:xfrm>
            <a:off x="726733" y="1049938"/>
            <a:ext cx="11137918" cy="5808061"/>
          </a:xfrm>
        </p:spPr>
        <p:txBody>
          <a:bodyPr>
            <a:noAutofit/>
          </a:bodyPr>
          <a:lstStyle/>
          <a:p>
            <a:pPr marL="228600" lvl="1">
              <a:lnSpc>
                <a:spcPct val="100000"/>
              </a:lnSpc>
              <a:spcBef>
                <a:spcPts val="0"/>
              </a:spcBef>
              <a:spcAft>
                <a:spcPts val="800"/>
              </a:spcAft>
            </a:pPr>
            <a:r>
              <a:rPr lang="en-US" sz="2700" dirty="0">
                <a:latin typeface="Verdana" panose="020B0604030504040204" pitchFamily="34" charset="0"/>
                <a:ea typeface="Verdana" panose="020B0604030504040204" pitchFamily="34" charset="0"/>
                <a:cs typeface="Verdana" panose="020B0604030504040204" pitchFamily="34" charset="0"/>
              </a:rPr>
              <a:t>Five components (General, Print Concepts K-1, Phonological Awareness K-1, Phonics &amp; Word Recognition K-5, &amp; Fluency K-5) – </a:t>
            </a:r>
            <a:r>
              <a:rPr lang="en-US" i="1" dirty="0">
                <a:solidFill>
                  <a:srgbClr val="FF0000"/>
                </a:solidFill>
                <a:latin typeface="Verdana" panose="020B0604030504040204" pitchFamily="34" charset="0"/>
                <a:ea typeface="Verdana" panose="020B0604030504040204" pitchFamily="34" charset="0"/>
                <a:cs typeface="Verdana" panose="020B0604030504040204" pitchFamily="34" charset="0"/>
              </a:rPr>
              <a:t>Their achievement is crucial, warranting high priority attention in the early school years and thereafter as needed.</a:t>
            </a:r>
          </a:p>
          <a:p>
            <a:pPr marL="800100" lvl="2" indent="-342900">
              <a:lnSpc>
                <a:spcPct val="100000"/>
              </a:lnSpc>
              <a:spcBef>
                <a:spcPts val="0"/>
              </a:spcBef>
              <a:spcAft>
                <a:spcPts val="800"/>
              </a:spcAft>
              <a:buFont typeface="Courier New" panose="02070309020205020404" pitchFamily="49" charset="0"/>
              <a:buChar char="o"/>
            </a:pPr>
            <a:r>
              <a:rPr lang="en-US" sz="2500" dirty="0">
                <a:latin typeface="Verdana" panose="020B0604030504040204" pitchFamily="34" charset="0"/>
                <a:ea typeface="Verdana" panose="020B0604030504040204" pitchFamily="34" charset="0"/>
                <a:cs typeface="Verdana" panose="020B0604030504040204" pitchFamily="34" charset="0"/>
              </a:rPr>
              <a:t>General component applies across other components</a:t>
            </a:r>
          </a:p>
          <a:p>
            <a:pPr marL="800100" lvl="2" indent="-342900">
              <a:lnSpc>
                <a:spcPct val="100000"/>
              </a:lnSpc>
              <a:spcBef>
                <a:spcPts val="0"/>
              </a:spcBef>
              <a:spcAft>
                <a:spcPts val="800"/>
              </a:spcAft>
              <a:buFont typeface="Courier New" panose="02070309020205020404" pitchFamily="49" charset="0"/>
              <a:buChar char="o"/>
            </a:pPr>
            <a:r>
              <a:rPr lang="en-US" sz="2500" dirty="0">
                <a:latin typeface="Verdana" panose="020B0604030504040204" pitchFamily="34" charset="0"/>
                <a:ea typeface="Verdana" panose="020B0604030504040204" pitchFamily="34" charset="0"/>
                <a:cs typeface="Verdana" panose="020B0604030504040204" pitchFamily="34" charset="0"/>
              </a:rPr>
              <a:t>Subheadings that appear in several components (Broad Content, Assessment &amp; Tiered Instruction*, Comprehensive &amp; Integrated Literacy, English Learner Students**, Features/Sequence of Instruction) </a:t>
            </a:r>
          </a:p>
          <a:p>
            <a:pPr marL="800100" lvl="2" indent="-342900">
              <a:lnSpc>
                <a:spcPct val="100000"/>
              </a:lnSpc>
              <a:spcBef>
                <a:spcPts val="0"/>
              </a:spcBef>
              <a:spcAft>
                <a:spcPts val="1200"/>
              </a:spcAft>
              <a:buFont typeface="Courier New" panose="02070309020205020404" pitchFamily="49" charset="0"/>
              <a:buChar char="o"/>
            </a:pPr>
            <a:r>
              <a:rPr lang="en-US" sz="2500" dirty="0">
                <a:latin typeface="Verdana" panose="020B0604030504040204" pitchFamily="34" charset="0"/>
                <a:ea typeface="Verdana" panose="020B0604030504040204" pitchFamily="34" charset="0"/>
                <a:cs typeface="Verdana" panose="020B0604030504040204" pitchFamily="34" charset="0"/>
              </a:rPr>
              <a:t>Subheadings that are unique to element/component (Automaticity, Spelling, Morphology/Multisyllabic Words)</a:t>
            </a:r>
          </a:p>
          <a:p>
            <a:pPr marL="0" lvl="1" indent="0" algn="r">
              <a:lnSpc>
                <a:spcPct val="100000"/>
              </a:lnSpc>
              <a:spcBef>
                <a:spcPts val="0"/>
              </a:spcBef>
              <a:buNone/>
            </a:pPr>
            <a:r>
              <a:rPr lang="en-US" sz="2000" dirty="0">
                <a:latin typeface="Verdana" panose="020B0604030504040204" pitchFamily="34" charset="0"/>
                <a:ea typeface="Verdana" panose="020B0604030504040204" pitchFamily="34" charset="0"/>
                <a:cs typeface="Verdana" panose="020B0604030504040204" pitchFamily="34" charset="0"/>
              </a:rPr>
              <a:t>*Important milestones for determining adequate progress/needed intervention</a:t>
            </a:r>
          </a:p>
          <a:p>
            <a:pPr marL="0" lvl="1" indent="0" algn="r">
              <a:lnSpc>
                <a:spcPct val="100000"/>
              </a:lnSpc>
              <a:spcBef>
                <a:spcPts val="0"/>
              </a:spcBef>
              <a:spcAft>
                <a:spcPts val="1200"/>
              </a:spcAft>
              <a:buNone/>
            </a:pPr>
            <a:r>
              <a:rPr lang="en-US" sz="2000" dirty="0">
                <a:latin typeface="Verdana" panose="020B0604030504040204" pitchFamily="34" charset="0"/>
                <a:ea typeface="Verdana" panose="020B0604030504040204" pitchFamily="34" charset="0"/>
                <a:cs typeface="Verdana" panose="020B0604030504040204" pitchFamily="34" charset="0"/>
              </a:rPr>
              <a:t>**Not the only content that applies to EL students but called out for emphasis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83661405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6D2D07-46DB-4B45-B6F9-CBFBE694CC76}"/>
              </a:ext>
            </a:extLst>
          </p:cNvPr>
          <p:cNvSpPr>
            <a:spLocks noGrp="1"/>
          </p:cNvSpPr>
          <p:nvPr>
            <p:ph type="title"/>
          </p:nvPr>
        </p:nvSpPr>
        <p:spPr>
          <a:xfrm>
            <a:off x="643466" y="399048"/>
            <a:ext cx="10905066" cy="1135737"/>
          </a:xfrm>
        </p:spPr>
        <p:txBody>
          <a:bodyPr>
            <a:normAutofit/>
          </a:bodyPr>
          <a:lstStyle/>
          <a:p>
            <a:r>
              <a:rPr lang="en-US" sz="3600" b="1" dirty="0">
                <a:latin typeface="Verdana" panose="020B0604030504040204" pitchFamily="34" charset="0"/>
                <a:ea typeface="Verdana" panose="020B0604030504040204" pitchFamily="34" charset="0"/>
                <a:cs typeface="Verdana" panose="020B0604030504040204" pitchFamily="34" charset="0"/>
              </a:rPr>
              <a:t>Meaning Making Element </a:t>
            </a:r>
            <a:r>
              <a:rPr lang="en-US" sz="3200" dirty="0">
                <a:latin typeface="Verdana" panose="020B0604030504040204" pitchFamily="34" charset="0"/>
                <a:ea typeface="Verdana" panose="020B0604030504040204" pitchFamily="34" charset="0"/>
                <a:cs typeface="Verdana" panose="020B0604030504040204" pitchFamily="34" charset="0"/>
              </a:rPr>
              <a:t>[pp.22-24]</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954AD394-B0C1-E046-B802-15943ABE4E95}"/>
              </a:ext>
            </a:extLst>
          </p:cNvPr>
          <p:cNvSpPr>
            <a:spLocks noGrp="1"/>
          </p:cNvSpPr>
          <p:nvPr>
            <p:ph idx="1"/>
          </p:nvPr>
        </p:nvSpPr>
        <p:spPr>
          <a:xfrm>
            <a:off x="881220" y="1333319"/>
            <a:ext cx="10905067" cy="5285758"/>
          </a:xfrm>
        </p:spPr>
        <p:txBody>
          <a:bodyPr>
            <a:noAutofit/>
          </a:bodyPr>
          <a:lstStyle/>
          <a:p>
            <a:pPr marL="228600" lvl="1">
              <a:lnSpc>
                <a:spcPct val="100000"/>
              </a:lnSpc>
              <a:spcBef>
                <a:spcPts val="0"/>
              </a:spcBef>
              <a:spcAft>
                <a:spcPts val="1200"/>
              </a:spcAft>
            </a:pPr>
            <a:r>
              <a:rPr lang="en-US" sz="2800" dirty="0">
                <a:latin typeface="Verdana" panose="020B0604030504040204" pitchFamily="34" charset="0"/>
                <a:ea typeface="Verdana" panose="020B0604030504040204" pitchFamily="34" charset="0"/>
                <a:cs typeface="Verdana" panose="020B0604030504040204" pitchFamily="34" charset="0"/>
              </a:rPr>
              <a:t>Two components (General, Meaning Making with Complex Text [K-12])</a:t>
            </a:r>
          </a:p>
          <a:p>
            <a:pPr marL="800100" lvl="2" indent="-342900">
              <a:lnSpc>
                <a:spcPct val="100000"/>
              </a:lnSpc>
              <a:spcBef>
                <a:spcPts val="0"/>
              </a:spcBef>
              <a:spcAft>
                <a:spcPts val="12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Meaning Making applies to reading, writing, speaking and listening, and language</a:t>
            </a:r>
          </a:p>
          <a:p>
            <a:pPr marL="800100" lvl="2" indent="-342900">
              <a:lnSpc>
                <a:spcPct val="100000"/>
              </a:lnSpc>
              <a:spcBef>
                <a:spcPts val="0"/>
              </a:spcBef>
              <a:spcAft>
                <a:spcPts val="12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Although this element is shorter in length than the previous element, it is no less important. </a:t>
            </a:r>
          </a:p>
          <a:p>
            <a:pPr marL="800100" lvl="2" indent="-342900">
              <a:lnSpc>
                <a:spcPct val="100000"/>
              </a:lnSpc>
              <a:spcBef>
                <a:spcPts val="0"/>
              </a:spcBef>
              <a:spcAft>
                <a:spcPts val="12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The Foundational Skills element includes greater detail because skills are more distinct and grade specific, while the Meaning Making element includes broad concepts that extend from TK through grade 12 at increasing levels of difficulty and sophistication.</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878827969"/>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6D2D07-46DB-4B45-B6F9-CBFBE694CC76}"/>
              </a:ext>
            </a:extLst>
          </p:cNvPr>
          <p:cNvSpPr>
            <a:spLocks noGrp="1"/>
          </p:cNvSpPr>
          <p:nvPr>
            <p:ph type="title"/>
          </p:nvPr>
        </p:nvSpPr>
        <p:spPr>
          <a:xfrm>
            <a:off x="643467" y="611703"/>
            <a:ext cx="10905066" cy="1135737"/>
          </a:xfrm>
        </p:spPr>
        <p:txBody>
          <a:bodyPr>
            <a:normAutofit/>
          </a:bodyPr>
          <a:lstStyle/>
          <a:p>
            <a:r>
              <a:rPr lang="en-US" sz="3600" b="1" dirty="0">
                <a:latin typeface="Verdana" panose="020B0604030504040204" pitchFamily="34" charset="0"/>
                <a:ea typeface="Verdana" panose="020B0604030504040204" pitchFamily="34" charset="0"/>
                <a:cs typeface="Verdana" panose="020B0604030504040204" pitchFamily="34" charset="0"/>
              </a:rPr>
              <a:t>Language Development Element </a:t>
            </a:r>
            <a:r>
              <a:rPr lang="en-US" sz="3200" dirty="0">
                <a:latin typeface="Verdana" panose="020B0604030504040204" pitchFamily="34" charset="0"/>
                <a:ea typeface="Verdana" panose="020B0604030504040204" pitchFamily="34" charset="0"/>
                <a:cs typeface="Verdana" panose="020B0604030504040204" pitchFamily="34" charset="0"/>
              </a:rPr>
              <a:t>[pp.25-27]</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954AD394-B0C1-E046-B802-15943ABE4E95}"/>
              </a:ext>
            </a:extLst>
          </p:cNvPr>
          <p:cNvSpPr>
            <a:spLocks noGrp="1"/>
          </p:cNvSpPr>
          <p:nvPr>
            <p:ph idx="1"/>
          </p:nvPr>
        </p:nvSpPr>
        <p:spPr>
          <a:xfrm>
            <a:off x="926591" y="1886321"/>
            <a:ext cx="10121365" cy="3437596"/>
          </a:xfrm>
        </p:spPr>
        <p:txBody>
          <a:bodyPr>
            <a:noAutofit/>
          </a:bodyPr>
          <a:lstStyle/>
          <a:p>
            <a:pPr marL="228600" lvl="1">
              <a:lnSpc>
                <a:spcPct val="100000"/>
              </a:lnSpc>
              <a:spcBef>
                <a:spcPts val="0"/>
              </a:spcBef>
              <a:spcAft>
                <a:spcPts val="1200"/>
              </a:spcAft>
            </a:pPr>
            <a:r>
              <a:rPr lang="en-US" sz="2800" dirty="0">
                <a:latin typeface="Verdana" panose="020B0604030504040204" pitchFamily="34" charset="0"/>
                <a:ea typeface="Verdana" panose="020B0604030504040204" pitchFamily="34" charset="0"/>
                <a:cs typeface="Verdana" panose="020B0604030504040204" pitchFamily="34" charset="0"/>
              </a:rPr>
              <a:t>Three components (General, Vocabulary, Grammatical Understandings/Syntax)</a:t>
            </a:r>
          </a:p>
          <a:p>
            <a:pPr marL="800100" lvl="2" indent="-342900">
              <a:lnSpc>
                <a:spcPct val="100000"/>
              </a:lnSpc>
              <a:spcBef>
                <a:spcPts val="0"/>
              </a:spcBef>
              <a:spcAft>
                <a:spcPts val="12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Note that beginning teachers are expected to have learned much of the content related to grammatical understandings/ syntax before entering their credential program. See Appendix A for details.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741861078"/>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6D2D07-46DB-4B45-B6F9-CBFBE694CC76}"/>
              </a:ext>
            </a:extLst>
          </p:cNvPr>
          <p:cNvSpPr>
            <a:spLocks noGrp="1"/>
          </p:cNvSpPr>
          <p:nvPr>
            <p:ph type="title"/>
          </p:nvPr>
        </p:nvSpPr>
        <p:spPr>
          <a:xfrm>
            <a:off x="643467" y="611703"/>
            <a:ext cx="10905066" cy="1135737"/>
          </a:xfrm>
        </p:spPr>
        <p:txBody>
          <a:bodyPr>
            <a:normAutofit/>
          </a:bodyPr>
          <a:lstStyle/>
          <a:p>
            <a:r>
              <a:rPr lang="en-US" sz="3600" b="1" dirty="0">
                <a:latin typeface="Verdana" panose="020B0604030504040204" pitchFamily="34" charset="0"/>
                <a:ea typeface="Verdana" panose="020B0604030504040204" pitchFamily="34" charset="0"/>
                <a:cs typeface="Verdana" panose="020B0604030504040204" pitchFamily="34" charset="0"/>
              </a:rPr>
              <a:t>Effective Expression Element </a:t>
            </a:r>
            <a:r>
              <a:rPr lang="en-US" sz="3200" dirty="0">
                <a:latin typeface="Verdana" panose="020B0604030504040204" pitchFamily="34" charset="0"/>
                <a:ea typeface="Verdana" panose="020B0604030504040204" pitchFamily="34" charset="0"/>
                <a:cs typeface="Verdana" panose="020B0604030504040204" pitchFamily="34" charset="0"/>
              </a:rPr>
              <a:t>[pp.28-32]</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954AD394-B0C1-E046-B802-15943ABE4E95}"/>
              </a:ext>
            </a:extLst>
          </p:cNvPr>
          <p:cNvSpPr>
            <a:spLocks noGrp="1"/>
          </p:cNvSpPr>
          <p:nvPr>
            <p:ph idx="1"/>
          </p:nvPr>
        </p:nvSpPr>
        <p:spPr>
          <a:xfrm>
            <a:off x="926591" y="1886321"/>
            <a:ext cx="10121365" cy="3975860"/>
          </a:xfrm>
        </p:spPr>
        <p:txBody>
          <a:bodyPr>
            <a:noAutofit/>
          </a:bodyPr>
          <a:lstStyle/>
          <a:p>
            <a:pPr marL="228600" lvl="1">
              <a:lnSpc>
                <a:spcPct val="100000"/>
              </a:lnSpc>
              <a:spcBef>
                <a:spcPts val="0"/>
              </a:spcBef>
              <a:spcAft>
                <a:spcPts val="1200"/>
              </a:spcAft>
            </a:pPr>
            <a:r>
              <a:rPr lang="en-US" sz="2800" dirty="0">
                <a:latin typeface="Verdana" panose="020B0604030504040204" pitchFamily="34" charset="0"/>
                <a:ea typeface="Verdana" panose="020B0604030504040204" pitchFamily="34" charset="0"/>
                <a:cs typeface="Verdana" panose="020B0604030504040204" pitchFamily="34" charset="0"/>
              </a:rPr>
              <a:t>Five components (General, Writing, Discussing, Presenting, Using Language Conventions)</a:t>
            </a:r>
          </a:p>
          <a:p>
            <a:pPr marL="800100" lvl="2" indent="-342900">
              <a:lnSpc>
                <a:spcPct val="100000"/>
              </a:lnSpc>
              <a:spcBef>
                <a:spcPts val="0"/>
              </a:spcBef>
              <a:spcAft>
                <a:spcPts val="12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These components interact significantly with those of foundational skills, meaning making, language development, and content knowledge. </a:t>
            </a:r>
          </a:p>
          <a:p>
            <a:pPr marL="1257300" lvl="3" indent="-342900">
              <a:lnSpc>
                <a:spcPct val="100000"/>
              </a:lnSpc>
              <a:spcBef>
                <a:spcPts val="0"/>
              </a:spcBef>
              <a:spcAft>
                <a:spcPts val="1200"/>
              </a:spcAft>
              <a:buFont typeface="Wingdings" pitchFamily="2" charset="2"/>
              <a:buChar char="ü"/>
            </a:pPr>
            <a:r>
              <a:rPr lang="en-US" sz="2400" dirty="0">
                <a:latin typeface="Verdana" panose="020B0604030504040204" pitchFamily="34" charset="0"/>
                <a:ea typeface="Verdana" panose="020B0604030504040204" pitchFamily="34" charset="0"/>
                <a:cs typeface="Verdana" panose="020B0604030504040204" pitchFamily="34" charset="0"/>
              </a:rPr>
              <a:t>For example, Spelling under Using Language Conventions is also referenced under Foundational Skills as decoding and encoding are reciprocal skills. </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668051312"/>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6D2D07-46DB-4B45-B6F9-CBFBE694CC76}"/>
              </a:ext>
            </a:extLst>
          </p:cNvPr>
          <p:cNvSpPr>
            <a:spLocks noGrp="1"/>
          </p:cNvSpPr>
          <p:nvPr>
            <p:ph type="title"/>
          </p:nvPr>
        </p:nvSpPr>
        <p:spPr>
          <a:xfrm>
            <a:off x="643467" y="611703"/>
            <a:ext cx="10905066" cy="1135737"/>
          </a:xfrm>
        </p:spPr>
        <p:txBody>
          <a:bodyPr>
            <a:normAutofit/>
          </a:bodyPr>
          <a:lstStyle/>
          <a:p>
            <a:r>
              <a:rPr lang="en-US" sz="3600" b="1" dirty="0">
                <a:latin typeface="Verdana" panose="020B0604030504040204" pitchFamily="34" charset="0"/>
                <a:ea typeface="Verdana" panose="020B0604030504040204" pitchFamily="34" charset="0"/>
                <a:cs typeface="Verdana" panose="020B0604030504040204" pitchFamily="34" charset="0"/>
              </a:rPr>
              <a:t>Content Knowledge Element </a:t>
            </a:r>
            <a:r>
              <a:rPr lang="en-US" sz="3200" dirty="0">
                <a:latin typeface="Verdana" panose="020B0604030504040204" pitchFamily="34" charset="0"/>
                <a:ea typeface="Verdana" panose="020B0604030504040204" pitchFamily="34" charset="0"/>
                <a:cs typeface="Verdana" panose="020B0604030504040204" pitchFamily="34" charset="0"/>
              </a:rPr>
              <a:t>[pp.33-34]</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954AD394-B0C1-E046-B802-15943ABE4E95}"/>
              </a:ext>
            </a:extLst>
          </p:cNvPr>
          <p:cNvSpPr>
            <a:spLocks noGrp="1"/>
          </p:cNvSpPr>
          <p:nvPr>
            <p:ph idx="1"/>
          </p:nvPr>
        </p:nvSpPr>
        <p:spPr>
          <a:xfrm>
            <a:off x="926591" y="1886321"/>
            <a:ext cx="10121365" cy="3975860"/>
          </a:xfrm>
        </p:spPr>
        <p:txBody>
          <a:bodyPr>
            <a:noAutofit/>
          </a:bodyPr>
          <a:lstStyle/>
          <a:p>
            <a:pPr marL="228600" lvl="1">
              <a:lnSpc>
                <a:spcPct val="100000"/>
              </a:lnSpc>
              <a:spcBef>
                <a:spcPts val="0"/>
              </a:spcBef>
              <a:spcAft>
                <a:spcPts val="1200"/>
              </a:spcAft>
            </a:pPr>
            <a:r>
              <a:rPr lang="en-US" sz="2800" dirty="0">
                <a:latin typeface="Verdana" panose="020B0604030504040204" pitchFamily="34" charset="0"/>
                <a:ea typeface="Verdana" panose="020B0604030504040204" pitchFamily="34" charset="0"/>
                <a:cs typeface="Verdana" panose="020B0604030504040204" pitchFamily="34" charset="0"/>
              </a:rPr>
              <a:t>Four components (General, Wide Reading, Engaging with Informational Text/Disciplinary Literacy, Engaging in Research)</a:t>
            </a:r>
          </a:p>
          <a:p>
            <a:pPr marL="800100" lvl="2" indent="-342900">
              <a:lnSpc>
                <a:spcPct val="100000"/>
              </a:lnSpc>
              <a:spcBef>
                <a:spcPts val="0"/>
              </a:spcBef>
              <a:spcAft>
                <a:spcPts val="12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Content knowledge supports the development of literacy while increased proficiency in literacy supports the development of content knowledge. These effects are seen in vocabulary, comprehension, critical thinking, and more.</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0226809"/>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6D2D07-46DB-4B45-B6F9-CBFBE694CC76}"/>
              </a:ext>
            </a:extLst>
          </p:cNvPr>
          <p:cNvSpPr>
            <a:spLocks noGrp="1"/>
          </p:cNvSpPr>
          <p:nvPr>
            <p:ph type="title"/>
          </p:nvPr>
        </p:nvSpPr>
        <p:spPr>
          <a:xfrm>
            <a:off x="650418" y="337304"/>
            <a:ext cx="10905066" cy="1135737"/>
          </a:xfrm>
        </p:spPr>
        <p:txBody>
          <a:bodyPr>
            <a:normAutofit/>
          </a:bodyPr>
          <a:lstStyle/>
          <a:p>
            <a:r>
              <a:rPr lang="en-US" sz="3600" b="1" dirty="0">
                <a:latin typeface="Verdana" panose="020B0604030504040204" pitchFamily="34" charset="0"/>
                <a:ea typeface="Verdana" panose="020B0604030504040204" pitchFamily="34" charset="0"/>
                <a:cs typeface="Verdana" panose="020B0604030504040204" pitchFamily="34" charset="0"/>
              </a:rPr>
              <a:t>Appendices A, B, and C </a:t>
            </a:r>
            <a:r>
              <a:rPr lang="en-US" sz="3200" dirty="0">
                <a:latin typeface="Verdana" panose="020B0604030504040204" pitchFamily="34" charset="0"/>
                <a:ea typeface="Verdana" panose="020B0604030504040204" pitchFamily="34" charset="0"/>
                <a:cs typeface="Verdana" panose="020B0604030504040204" pitchFamily="34" charset="0"/>
              </a:rPr>
              <a:t>[pp.35-40]</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954AD394-B0C1-E046-B802-15943ABE4E95}"/>
              </a:ext>
            </a:extLst>
          </p:cNvPr>
          <p:cNvSpPr>
            <a:spLocks noGrp="1"/>
          </p:cNvSpPr>
          <p:nvPr>
            <p:ph idx="1"/>
          </p:nvPr>
        </p:nvSpPr>
        <p:spPr>
          <a:xfrm>
            <a:off x="820344" y="1267486"/>
            <a:ext cx="10735140" cy="5047367"/>
          </a:xfrm>
        </p:spPr>
        <p:txBody>
          <a:bodyPr>
            <a:noAutofit/>
          </a:bodyPr>
          <a:lstStyle/>
          <a:p>
            <a:pPr marL="228600" lvl="1">
              <a:lnSpc>
                <a:spcPct val="100000"/>
              </a:lnSpc>
              <a:spcBef>
                <a:spcPts val="0"/>
              </a:spcBef>
            </a:pPr>
            <a:r>
              <a:rPr lang="en-US" sz="2800" dirty="0">
                <a:latin typeface="Verdana" panose="020B0604030504040204" pitchFamily="34" charset="0"/>
                <a:ea typeface="Verdana" panose="020B0604030504040204" pitchFamily="34" charset="0"/>
                <a:cs typeface="Verdana" panose="020B0604030504040204" pitchFamily="34" charset="0"/>
              </a:rPr>
              <a:t>Appendix A – Elementary, Secondary, and Undergraduate Literacy Content Expectations</a:t>
            </a:r>
          </a:p>
          <a:p>
            <a:pPr marL="800100" lvl="2" indent="-342900">
              <a:lnSpc>
                <a:spcPct val="100000"/>
              </a:lnSpc>
              <a:spcBef>
                <a:spcPts val="0"/>
              </a:spcBef>
              <a:spcAft>
                <a:spcPts val="600"/>
              </a:spcAft>
              <a:buFont typeface="Courier New" panose="02070309020205020404" pitchFamily="49" charset="0"/>
              <a:buChar char="o"/>
            </a:pPr>
            <a:r>
              <a:rPr lang="en-US" sz="2400" dirty="0">
                <a:latin typeface="Verdana" panose="020B0604030504040204" pitchFamily="34" charset="0"/>
                <a:ea typeface="Verdana" panose="020B0604030504040204" pitchFamily="34" charset="0"/>
                <a:cs typeface="Verdana" panose="020B0604030504040204" pitchFamily="34" charset="0"/>
              </a:rPr>
              <a:t>Content expected of candidates prior to teacher preparation</a:t>
            </a:r>
          </a:p>
          <a:p>
            <a:pPr marL="228600" lvl="1">
              <a:lnSpc>
                <a:spcPct val="100000"/>
              </a:lnSpc>
              <a:spcBef>
                <a:spcPts val="0"/>
              </a:spcBef>
            </a:pPr>
            <a:r>
              <a:rPr lang="en-US" sz="2800" dirty="0">
                <a:latin typeface="Verdana" panose="020B0604030504040204" pitchFamily="34" charset="0"/>
                <a:ea typeface="Verdana" panose="020B0604030504040204" pitchFamily="34" charset="0"/>
                <a:cs typeface="Verdana" panose="020B0604030504040204" pitchFamily="34" charset="0"/>
              </a:rPr>
              <a:t>Appendix B – Cross-Mode Language Processes Identified in Part II of the CA ELD Standards</a:t>
            </a:r>
          </a:p>
          <a:p>
            <a:pPr marL="800100" lvl="2" indent="-342900">
              <a:lnSpc>
                <a:spcPct val="100000"/>
              </a:lnSpc>
              <a:spcBef>
                <a:spcPts val="0"/>
              </a:spcBef>
              <a:spcAft>
                <a:spcPts val="600"/>
              </a:spcAft>
              <a:buFont typeface="Courier New" panose="02070309020205020404" pitchFamily="49" charset="0"/>
              <a:buChar char="o"/>
            </a:pPr>
            <a:r>
              <a:rPr lang="en-US" sz="2400" dirty="0">
                <a:latin typeface="Verdana" panose="020B0604030504040204" pitchFamily="34" charset="0"/>
                <a:ea typeface="Verdana" panose="020B0604030504040204" pitchFamily="34" charset="0"/>
                <a:cs typeface="Verdana" panose="020B0604030504040204" pitchFamily="34" charset="0"/>
              </a:rPr>
              <a:t>Additional detail regarding the use of the ELD standards to teach EL students</a:t>
            </a:r>
          </a:p>
          <a:p>
            <a:pPr marL="228600" lvl="1">
              <a:lnSpc>
                <a:spcPct val="100000"/>
              </a:lnSpc>
              <a:spcBef>
                <a:spcPts val="0"/>
              </a:spcBef>
            </a:pPr>
            <a:r>
              <a:rPr lang="en-US" sz="2800" dirty="0">
                <a:latin typeface="Verdana" panose="020B0604030504040204" pitchFamily="34" charset="0"/>
                <a:ea typeface="Verdana" panose="020B0604030504040204" pitchFamily="34" charset="0"/>
                <a:cs typeface="Verdana" panose="020B0604030504040204" pitchFamily="34" charset="0"/>
              </a:rPr>
              <a:t>Appendix C – Dyslexia Screening and Instructional Recommendations for Education Specialists</a:t>
            </a:r>
          </a:p>
          <a:p>
            <a:pPr marL="800100" lvl="2" indent="-342900">
              <a:lnSpc>
                <a:spcPct val="100000"/>
              </a:lnSpc>
              <a:spcBef>
                <a:spcPts val="0"/>
              </a:spcBef>
              <a:buFont typeface="Courier New" panose="02070309020205020404" pitchFamily="49" charset="0"/>
              <a:buChar char="o"/>
            </a:pPr>
            <a:r>
              <a:rPr lang="en-US" sz="2400" dirty="0">
                <a:latin typeface="Verdana" panose="020B0604030504040204" pitchFamily="34" charset="0"/>
                <a:ea typeface="Verdana" panose="020B0604030504040204" pitchFamily="34" charset="0"/>
                <a:cs typeface="Verdana" panose="020B0604030504040204" pitchFamily="34" charset="0"/>
              </a:rPr>
              <a:t>Specialized information regarding the diagnosis and intervention for dyslexia that are the purview of the education specialist</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522450388"/>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6D2D07-46DB-4B45-B6F9-CBFBE694CC76}"/>
              </a:ext>
            </a:extLst>
          </p:cNvPr>
          <p:cNvSpPr>
            <a:spLocks noGrp="1"/>
          </p:cNvSpPr>
          <p:nvPr>
            <p:ph type="title"/>
          </p:nvPr>
        </p:nvSpPr>
        <p:spPr>
          <a:xfrm>
            <a:off x="670705" y="914313"/>
            <a:ext cx="10702928" cy="1135737"/>
          </a:xfrm>
        </p:spPr>
        <p:txBody>
          <a:bodyPr>
            <a:normAutofit/>
          </a:bodyPr>
          <a:lstStyle/>
          <a:p>
            <a:r>
              <a:rPr lang="en-US" sz="3600" b="1" dirty="0">
                <a:latin typeface="Verdana" panose="020B0604030504040204" pitchFamily="34" charset="0"/>
                <a:ea typeface="Verdana" panose="020B0604030504040204" pitchFamily="34" charset="0"/>
                <a:cs typeface="Verdana" panose="020B0604030504040204" pitchFamily="34" charset="0"/>
              </a:rPr>
              <a:t>Recommendations </a:t>
            </a:r>
            <a:r>
              <a:rPr lang="en-US" sz="3600" b="1">
                <a:latin typeface="Verdana" panose="020B0604030504040204" pitchFamily="34" charset="0"/>
                <a:ea typeface="Verdana" panose="020B0604030504040204" pitchFamily="34" charset="0"/>
                <a:cs typeface="Verdana" panose="020B0604030504040204" pitchFamily="34" charset="0"/>
              </a:rPr>
              <a:t>for Next </a:t>
            </a:r>
            <a:r>
              <a:rPr lang="en-US" sz="3600" b="1" dirty="0">
                <a:latin typeface="Verdana" panose="020B0604030504040204" pitchFamily="34" charset="0"/>
                <a:ea typeface="Verdana" panose="020B0604030504040204" pitchFamily="34" charset="0"/>
                <a:cs typeface="Verdana" panose="020B0604030504040204" pitchFamily="34" charset="0"/>
              </a:rPr>
              <a:t>Steps</a:t>
            </a:r>
          </a:p>
        </p:txBody>
      </p:sp>
      <p:sp>
        <p:nvSpPr>
          <p:cNvPr id="3" name="Content Placeholder 2">
            <a:extLst>
              <a:ext uri="{FF2B5EF4-FFF2-40B4-BE49-F238E27FC236}">
                <a16:creationId xmlns:a16="http://schemas.microsoft.com/office/drawing/2014/main" id="{954AD394-B0C1-E046-B802-15943ABE4E95}"/>
              </a:ext>
            </a:extLst>
          </p:cNvPr>
          <p:cNvSpPr>
            <a:spLocks noGrp="1"/>
          </p:cNvSpPr>
          <p:nvPr>
            <p:ph idx="1"/>
          </p:nvPr>
        </p:nvSpPr>
        <p:spPr>
          <a:xfrm>
            <a:off x="1058211" y="2332742"/>
            <a:ext cx="10075578" cy="3817796"/>
          </a:xfrm>
        </p:spPr>
        <p:txBody>
          <a:bodyPr>
            <a:noAutofit/>
          </a:bodyPr>
          <a:lstStyle/>
          <a:p>
            <a:pPr marL="228600" lvl="1">
              <a:lnSpc>
                <a:spcPct val="110000"/>
              </a:lnSpc>
              <a:spcBef>
                <a:spcPts val="0"/>
              </a:spcBef>
              <a:spcAft>
                <a:spcPts val="1200"/>
              </a:spcAft>
            </a:pPr>
            <a:r>
              <a:rPr lang="en-US" sz="2800" dirty="0">
                <a:latin typeface="Verdana" panose="020B0604030504040204" pitchFamily="34" charset="0"/>
                <a:ea typeface="Verdana" panose="020B0604030504040204" pitchFamily="34" charset="0"/>
                <a:cs typeface="Verdana" panose="020B0604030504040204" pitchFamily="34" charset="0"/>
              </a:rPr>
              <a:t>Revision of preliminary draft of resource guide based on feedback from you and statewide experts in the content of literacy across all </a:t>
            </a:r>
            <a:r>
              <a:rPr lang="en-US" sz="2800">
                <a:latin typeface="Verdana" panose="020B0604030504040204" pitchFamily="34" charset="0"/>
                <a:ea typeface="Verdana" panose="020B0604030504040204" pitchFamily="34" charset="0"/>
                <a:cs typeface="Verdana" panose="020B0604030504040204" pitchFamily="34" charset="0"/>
              </a:rPr>
              <a:t>the elements </a:t>
            </a:r>
            <a:endParaRPr lang="en-US" sz="2800" dirty="0">
              <a:latin typeface="Verdana" panose="020B0604030504040204" pitchFamily="34" charset="0"/>
              <a:ea typeface="Verdana" panose="020B0604030504040204" pitchFamily="34" charset="0"/>
              <a:cs typeface="Verdana" panose="020B0604030504040204" pitchFamily="34" charset="0"/>
            </a:endParaRPr>
          </a:p>
          <a:p>
            <a:pPr marL="228600" lvl="1">
              <a:lnSpc>
                <a:spcPct val="110000"/>
              </a:lnSpc>
              <a:spcBef>
                <a:spcPts val="0"/>
              </a:spcBef>
              <a:spcAft>
                <a:spcPts val="1200"/>
              </a:spcAft>
            </a:pPr>
            <a:r>
              <a:rPr lang="en-US" sz="2800" dirty="0">
                <a:latin typeface="Verdana" panose="020B0604030504040204" pitchFamily="34" charset="0"/>
                <a:ea typeface="Verdana" panose="020B0604030504040204" pitchFamily="34" charset="0"/>
                <a:cs typeface="Verdana" panose="020B0604030504040204" pitchFamily="34" charset="0"/>
              </a:rPr>
              <a:t>Formal field review with our community and education partners</a:t>
            </a:r>
          </a:p>
          <a:p>
            <a:pPr marL="228600" lvl="1">
              <a:lnSpc>
                <a:spcPct val="110000"/>
              </a:lnSpc>
              <a:spcBef>
                <a:spcPts val="0"/>
              </a:spcBef>
              <a:spcAft>
                <a:spcPts val="1200"/>
              </a:spcAft>
            </a:pPr>
            <a:r>
              <a:rPr lang="en-US" sz="2800" dirty="0">
                <a:latin typeface="Verdana" panose="020B0604030504040204" pitchFamily="34" charset="0"/>
                <a:ea typeface="Verdana" panose="020B0604030504040204" pitchFamily="34" charset="0"/>
                <a:cs typeface="Verdana" panose="020B0604030504040204" pitchFamily="34" charset="0"/>
              </a:rPr>
              <a:t>Analysis and final revision</a:t>
            </a:r>
          </a:p>
          <a:p>
            <a:pPr marL="228600" lvl="1">
              <a:lnSpc>
                <a:spcPct val="110000"/>
              </a:lnSpc>
              <a:spcBef>
                <a:spcPts val="0"/>
              </a:spcBef>
              <a:spcAft>
                <a:spcPts val="1200"/>
              </a:spcAft>
            </a:pP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58103704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6D2D07-46DB-4B45-B6F9-CBFBE694CC76}"/>
              </a:ext>
            </a:extLst>
          </p:cNvPr>
          <p:cNvSpPr>
            <a:spLocks noGrp="1"/>
          </p:cNvSpPr>
          <p:nvPr>
            <p:ph type="title"/>
          </p:nvPr>
        </p:nvSpPr>
        <p:spPr>
          <a:xfrm>
            <a:off x="650418" y="611703"/>
            <a:ext cx="10905066" cy="1135737"/>
          </a:xfrm>
        </p:spPr>
        <p:txBody>
          <a:bodyPr>
            <a:normAutofit/>
          </a:bodyPr>
          <a:lstStyle/>
          <a:p>
            <a:r>
              <a:rPr lang="en-US" sz="3600" b="1" dirty="0">
                <a:latin typeface="Verdana" panose="020B0604030504040204" pitchFamily="34" charset="0"/>
                <a:ea typeface="Verdana" panose="020B0604030504040204" pitchFamily="34" charset="0"/>
                <a:cs typeface="Verdana" panose="020B0604030504040204" pitchFamily="34" charset="0"/>
              </a:rPr>
              <a:t>Purpose and Intended Audience </a:t>
            </a:r>
            <a:r>
              <a:rPr lang="en-US" sz="3200" dirty="0">
                <a:latin typeface="Verdana" panose="020B0604030504040204" pitchFamily="34" charset="0"/>
                <a:ea typeface="Verdana" panose="020B0604030504040204" pitchFamily="34" charset="0"/>
                <a:cs typeface="Verdana" panose="020B0604030504040204" pitchFamily="34" charset="0"/>
              </a:rPr>
              <a:t>[p.1, ¶1]</a:t>
            </a:r>
          </a:p>
        </p:txBody>
      </p:sp>
      <p:sp>
        <p:nvSpPr>
          <p:cNvPr id="3" name="Content Placeholder 2">
            <a:extLst>
              <a:ext uri="{FF2B5EF4-FFF2-40B4-BE49-F238E27FC236}">
                <a16:creationId xmlns:a16="http://schemas.microsoft.com/office/drawing/2014/main" id="{954AD394-B0C1-E046-B802-15943ABE4E95}"/>
              </a:ext>
            </a:extLst>
          </p:cNvPr>
          <p:cNvSpPr>
            <a:spLocks noGrp="1"/>
          </p:cNvSpPr>
          <p:nvPr>
            <p:ph idx="1"/>
          </p:nvPr>
        </p:nvSpPr>
        <p:spPr>
          <a:xfrm>
            <a:off x="1014060" y="1694056"/>
            <a:ext cx="10505997" cy="4393982"/>
          </a:xfrm>
        </p:spPr>
        <p:txBody>
          <a:bodyPr>
            <a:normAutofit lnSpcReduction="10000"/>
          </a:bodyPr>
          <a:lstStyle/>
          <a:p>
            <a:pPr marL="228600" lvl="1">
              <a:lnSpc>
                <a:spcPct val="110000"/>
              </a:lnSpc>
              <a:spcBef>
                <a:spcPts val="0"/>
              </a:spcBef>
              <a:spcAft>
                <a:spcPts val="1200"/>
              </a:spcAft>
            </a:pPr>
            <a:r>
              <a:rPr lang="en-US" sz="2800" dirty="0">
                <a:latin typeface="Verdana" panose="020B0604030504040204" pitchFamily="34" charset="0"/>
                <a:ea typeface="Verdana" panose="020B0604030504040204" pitchFamily="34" charset="0"/>
                <a:cs typeface="Verdana" panose="020B0604030504040204" pitchFamily="34" charset="0"/>
              </a:rPr>
              <a:t>Identify the knowledge, skills, and abilities that beginning teachers should know and be able to apply to implement effective literacy instruction</a:t>
            </a:r>
          </a:p>
          <a:p>
            <a:pPr marL="228600" lvl="1">
              <a:lnSpc>
                <a:spcPct val="110000"/>
              </a:lnSpc>
              <a:spcBef>
                <a:spcPts val="0"/>
              </a:spcBef>
              <a:spcAft>
                <a:spcPts val="1200"/>
              </a:spcAft>
            </a:pPr>
            <a:r>
              <a:rPr lang="en-US" sz="2800" dirty="0">
                <a:latin typeface="Verdana" panose="020B0604030504040204" pitchFamily="34" charset="0"/>
                <a:ea typeface="Verdana" panose="020B0604030504040204" pitchFamily="34" charset="0"/>
                <a:cs typeface="Verdana" panose="020B0604030504040204" pitchFamily="34" charset="0"/>
              </a:rPr>
              <a:t>Compile and synthesize content and pedagogical expectations from multiple state documents</a:t>
            </a:r>
          </a:p>
          <a:p>
            <a:pPr marL="228600" lvl="1">
              <a:lnSpc>
                <a:spcPct val="110000"/>
              </a:lnSpc>
              <a:spcBef>
                <a:spcPts val="0"/>
              </a:spcBef>
              <a:spcAft>
                <a:spcPts val="1200"/>
              </a:spcAft>
            </a:pPr>
            <a:r>
              <a:rPr lang="en-US" sz="2800" dirty="0">
                <a:latin typeface="Verdana" panose="020B0604030504040204" pitchFamily="34" charset="0"/>
                <a:ea typeface="Verdana" panose="020B0604030504040204" pitchFamily="34" charset="0"/>
                <a:cs typeface="Verdana" panose="020B0604030504040204" pitchFamily="34" charset="0"/>
              </a:rPr>
              <a:t>Serve as a resource guide for program planning in teacher education and for the future design team in developing the literacy instruction performance assessment pursuant to SB 488.</a:t>
            </a:r>
          </a:p>
          <a:p>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34844156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6D2D07-46DB-4B45-B6F9-CBFBE694CC76}"/>
              </a:ext>
            </a:extLst>
          </p:cNvPr>
          <p:cNvSpPr>
            <a:spLocks noGrp="1"/>
          </p:cNvSpPr>
          <p:nvPr>
            <p:ph type="title"/>
          </p:nvPr>
        </p:nvSpPr>
        <p:spPr>
          <a:xfrm>
            <a:off x="650418" y="611703"/>
            <a:ext cx="10905066" cy="1135737"/>
          </a:xfrm>
        </p:spPr>
        <p:txBody>
          <a:bodyPr>
            <a:normAutofit/>
          </a:bodyPr>
          <a:lstStyle/>
          <a:p>
            <a:r>
              <a:rPr lang="en-US" sz="3600" b="1" dirty="0">
                <a:latin typeface="Verdana" panose="020B0604030504040204" pitchFamily="34" charset="0"/>
                <a:ea typeface="Verdana" panose="020B0604030504040204" pitchFamily="34" charset="0"/>
                <a:cs typeface="Verdana" panose="020B0604030504040204" pitchFamily="34" charset="0"/>
              </a:rPr>
              <a:t>Development Process &amp; Sources of Information </a:t>
            </a:r>
            <a:r>
              <a:rPr lang="en-US" sz="3200" dirty="0">
                <a:latin typeface="Verdana" panose="020B0604030504040204" pitchFamily="34" charset="0"/>
                <a:ea typeface="Verdana" panose="020B0604030504040204" pitchFamily="34" charset="0"/>
                <a:cs typeface="Verdana" panose="020B0604030504040204" pitchFamily="34" charset="0"/>
              </a:rPr>
              <a:t>[p.1, ¶2]</a:t>
            </a:r>
          </a:p>
        </p:txBody>
      </p:sp>
      <p:sp>
        <p:nvSpPr>
          <p:cNvPr id="3" name="Content Placeholder 2">
            <a:extLst>
              <a:ext uri="{FF2B5EF4-FFF2-40B4-BE49-F238E27FC236}">
                <a16:creationId xmlns:a16="http://schemas.microsoft.com/office/drawing/2014/main" id="{954AD394-B0C1-E046-B802-15943ABE4E95}"/>
              </a:ext>
            </a:extLst>
          </p:cNvPr>
          <p:cNvSpPr>
            <a:spLocks noGrp="1"/>
          </p:cNvSpPr>
          <p:nvPr>
            <p:ph idx="1"/>
          </p:nvPr>
        </p:nvSpPr>
        <p:spPr>
          <a:xfrm>
            <a:off x="1014060" y="1848863"/>
            <a:ext cx="10159156" cy="4770213"/>
          </a:xfrm>
        </p:spPr>
        <p:txBody>
          <a:bodyPr>
            <a:noAutofit/>
          </a:bodyPr>
          <a:lstStyle/>
          <a:p>
            <a:pPr marL="228600" lvl="1">
              <a:lnSpc>
                <a:spcPct val="110000"/>
              </a:lnSpc>
              <a:spcBef>
                <a:spcPts val="0"/>
              </a:spcBef>
              <a:spcAft>
                <a:spcPts val="1200"/>
              </a:spcAft>
            </a:pPr>
            <a:r>
              <a:rPr lang="en-US" sz="2800" dirty="0">
                <a:latin typeface="Verdana" panose="020B0604030504040204" pitchFamily="34" charset="0"/>
                <a:ea typeface="Verdana" panose="020B0604030504040204" pitchFamily="34" charset="0"/>
                <a:cs typeface="Verdana" panose="020B0604030504040204" pitchFamily="34" charset="0"/>
              </a:rPr>
              <a:t>Determined what beginning teachers should know and be able to do based on what state documents indicate that students are expected to learn </a:t>
            </a:r>
          </a:p>
          <a:p>
            <a:pPr marL="800100" lvl="2" indent="-342900">
              <a:lnSpc>
                <a:spcPct val="110000"/>
              </a:lnSpc>
              <a:spcBef>
                <a:spcPts val="0"/>
              </a:spcBef>
              <a:spcAft>
                <a:spcPts val="1200"/>
              </a:spcAft>
              <a:buFont typeface="Courier New" panose="02070309020205020404" pitchFamily="49" charset="0"/>
              <a:buChar char="o"/>
            </a:pPr>
            <a:r>
              <a:rPr lang="en-US" sz="2600" i="1" dirty="0">
                <a:latin typeface="Verdana" panose="020B0604030504040204" pitchFamily="34" charset="0"/>
                <a:ea typeface="Verdana" panose="020B0604030504040204" pitchFamily="34" charset="0"/>
                <a:cs typeface="Verdana" panose="020B0604030504040204" pitchFamily="34" charset="0"/>
              </a:rPr>
              <a:t>English Language Arts/English Language Development Framework for California Public Schools </a:t>
            </a:r>
          </a:p>
          <a:p>
            <a:pPr marL="800100" lvl="2" indent="-342900">
              <a:lnSpc>
                <a:spcPct val="110000"/>
              </a:lnSpc>
              <a:spcBef>
                <a:spcPts val="0"/>
              </a:spcBef>
              <a:spcAft>
                <a:spcPts val="1200"/>
              </a:spcAft>
              <a:buFont typeface="Courier New" panose="02070309020205020404" pitchFamily="49" charset="0"/>
              <a:buChar char="o"/>
            </a:pPr>
            <a:r>
              <a:rPr lang="en-US" sz="2600" i="1" dirty="0">
                <a:latin typeface="Verdana" panose="020B0604030504040204" pitchFamily="34" charset="0"/>
                <a:ea typeface="Verdana" panose="020B0604030504040204" pitchFamily="34" charset="0"/>
                <a:cs typeface="Verdana" panose="020B0604030504040204" pitchFamily="34" charset="0"/>
              </a:rPr>
              <a:t>California Common Core State Standards for English/ Language Arts and Literacy in History/Social Studies, Science, and Technical Subjects</a:t>
            </a:r>
          </a:p>
          <a:p>
            <a:pPr marL="800100" lvl="2" indent="-342900">
              <a:lnSpc>
                <a:spcPct val="110000"/>
              </a:lnSpc>
              <a:spcBef>
                <a:spcPts val="0"/>
              </a:spcBef>
              <a:spcAft>
                <a:spcPts val="1200"/>
              </a:spcAft>
              <a:buFont typeface="Courier New" panose="02070309020205020404" pitchFamily="49" charset="0"/>
              <a:buChar char="o"/>
            </a:pPr>
            <a:r>
              <a:rPr lang="en-US" sz="2600" i="1" dirty="0">
                <a:latin typeface="Verdana" panose="020B0604030504040204" pitchFamily="34" charset="0"/>
                <a:ea typeface="Verdana" panose="020B0604030504040204" pitchFamily="34" charset="0"/>
                <a:cs typeface="Verdana" panose="020B0604030504040204" pitchFamily="34" charset="0"/>
              </a:rPr>
              <a:t>California English Language Development Standards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17927039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6D2D07-46DB-4B45-B6F9-CBFBE694CC76}"/>
              </a:ext>
            </a:extLst>
          </p:cNvPr>
          <p:cNvSpPr>
            <a:spLocks noGrp="1"/>
          </p:cNvSpPr>
          <p:nvPr>
            <p:ph type="title"/>
          </p:nvPr>
        </p:nvSpPr>
        <p:spPr>
          <a:xfrm>
            <a:off x="650418" y="445618"/>
            <a:ext cx="10905066" cy="1135737"/>
          </a:xfrm>
        </p:spPr>
        <p:txBody>
          <a:bodyPr>
            <a:normAutofit/>
          </a:bodyPr>
          <a:lstStyle/>
          <a:p>
            <a:r>
              <a:rPr lang="en-US" sz="3600" b="1" dirty="0">
                <a:latin typeface="Verdana" panose="020B0604030504040204" pitchFamily="34" charset="0"/>
                <a:ea typeface="Verdana" panose="020B0604030504040204" pitchFamily="34" charset="0"/>
                <a:cs typeface="Verdana" panose="020B0604030504040204" pitchFamily="34" charset="0"/>
              </a:rPr>
              <a:t>Development Process &amp; Organization</a:t>
            </a:r>
            <a:br>
              <a:rPr lang="en-US" sz="3600" b="1" dirty="0">
                <a:latin typeface="Verdana" panose="020B0604030504040204" pitchFamily="34" charset="0"/>
                <a:ea typeface="Verdana" panose="020B0604030504040204" pitchFamily="34" charset="0"/>
                <a:cs typeface="Verdana" panose="020B0604030504040204" pitchFamily="34" charset="0"/>
              </a:rPr>
            </a:br>
            <a:r>
              <a:rPr lang="en-US" sz="3200" dirty="0">
                <a:latin typeface="Verdana" panose="020B0604030504040204" pitchFamily="34" charset="0"/>
                <a:ea typeface="Verdana" panose="020B0604030504040204" pitchFamily="34" charset="0"/>
                <a:cs typeface="Verdana" panose="020B0604030504040204" pitchFamily="34" charset="0"/>
              </a:rPr>
              <a:t>[p.1, ¶3]</a:t>
            </a:r>
          </a:p>
        </p:txBody>
      </p:sp>
      <p:sp>
        <p:nvSpPr>
          <p:cNvPr id="3" name="Content Placeholder 2">
            <a:extLst>
              <a:ext uri="{FF2B5EF4-FFF2-40B4-BE49-F238E27FC236}">
                <a16:creationId xmlns:a16="http://schemas.microsoft.com/office/drawing/2014/main" id="{954AD394-B0C1-E046-B802-15943ABE4E95}"/>
              </a:ext>
            </a:extLst>
          </p:cNvPr>
          <p:cNvSpPr>
            <a:spLocks noGrp="1"/>
          </p:cNvSpPr>
          <p:nvPr>
            <p:ph idx="1"/>
          </p:nvPr>
        </p:nvSpPr>
        <p:spPr>
          <a:xfrm>
            <a:off x="869316" y="1631945"/>
            <a:ext cx="10505997" cy="5175465"/>
          </a:xfrm>
        </p:spPr>
        <p:txBody>
          <a:bodyPr>
            <a:noAutofit/>
          </a:bodyPr>
          <a:lstStyle/>
          <a:p>
            <a:pPr marL="228600" lvl="1">
              <a:lnSpc>
                <a:spcPct val="110000"/>
              </a:lnSpc>
              <a:spcBef>
                <a:spcPts val="0"/>
              </a:spcBef>
              <a:spcAft>
                <a:spcPts val="600"/>
              </a:spcAft>
            </a:pPr>
            <a:r>
              <a:rPr lang="en-US" sz="2800" dirty="0">
                <a:latin typeface="Verdana" panose="020B0604030504040204" pitchFamily="34" charset="0"/>
                <a:ea typeface="Verdana" panose="020B0604030504040204" pitchFamily="34" charset="0"/>
                <a:cs typeface="Verdana" panose="020B0604030504040204" pitchFamily="34" charset="0"/>
              </a:rPr>
              <a:t>Identified the Comprehensive and Integrated Literacy Model described in the </a:t>
            </a:r>
            <a:r>
              <a:rPr lang="en-US" sz="2800" i="1" dirty="0">
                <a:latin typeface="Verdana" panose="020B0604030504040204" pitchFamily="34" charset="0"/>
                <a:ea typeface="Verdana" panose="020B0604030504040204" pitchFamily="34" charset="0"/>
                <a:cs typeface="Verdana" panose="020B0604030504040204" pitchFamily="34" charset="0"/>
              </a:rPr>
              <a:t>California Comprehensive State Literacy Plan</a:t>
            </a:r>
            <a:r>
              <a:rPr lang="en-US" sz="2800" dirty="0">
                <a:latin typeface="Verdana" panose="020B0604030504040204" pitchFamily="34" charset="0"/>
                <a:ea typeface="Verdana" panose="020B0604030504040204" pitchFamily="34" charset="0"/>
                <a:cs typeface="Verdana" panose="020B0604030504040204" pitchFamily="34" charset="0"/>
              </a:rPr>
              <a:t> as the first element of the resource guide, including five overarching components: </a:t>
            </a:r>
          </a:p>
          <a:p>
            <a:pPr marL="800100" lvl="2" indent="-342900">
              <a:lnSpc>
                <a:spcPct val="110000"/>
              </a:lnSpc>
              <a:spcBef>
                <a:spcPts val="0"/>
              </a:spcBef>
              <a:spcAft>
                <a:spcPts val="6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Multi-Tiered System of Support (MTSS) &amp; Best First Instruction</a:t>
            </a:r>
          </a:p>
          <a:p>
            <a:pPr marL="800100" lvl="2" indent="-342900">
              <a:lnSpc>
                <a:spcPct val="110000"/>
              </a:lnSpc>
              <a:spcBef>
                <a:spcPts val="0"/>
              </a:spcBef>
              <a:spcAft>
                <a:spcPts val="6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Access and Equity</a:t>
            </a:r>
          </a:p>
          <a:p>
            <a:pPr marL="800100" lvl="2" indent="-342900">
              <a:lnSpc>
                <a:spcPct val="110000"/>
              </a:lnSpc>
              <a:spcBef>
                <a:spcPts val="0"/>
              </a:spcBef>
              <a:spcAft>
                <a:spcPts val="6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Instruction for English Learner Students</a:t>
            </a:r>
          </a:p>
          <a:p>
            <a:pPr marL="800100" lvl="2" indent="-342900">
              <a:lnSpc>
                <a:spcPct val="110000"/>
              </a:lnSpc>
              <a:spcBef>
                <a:spcPts val="0"/>
              </a:spcBef>
              <a:spcAft>
                <a:spcPts val="6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California Dyslexia Guidelines</a:t>
            </a:r>
          </a:p>
          <a:p>
            <a:pPr marL="800100" lvl="2" indent="-342900">
              <a:lnSpc>
                <a:spcPct val="110000"/>
              </a:lnSpc>
              <a:spcBef>
                <a:spcPts val="0"/>
              </a:spcBef>
              <a:spcAft>
                <a:spcPts val="6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Assessment System</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2681525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6D2D07-46DB-4B45-B6F9-CBFBE694CC76}"/>
              </a:ext>
            </a:extLst>
          </p:cNvPr>
          <p:cNvSpPr>
            <a:spLocks noGrp="1"/>
          </p:cNvSpPr>
          <p:nvPr>
            <p:ph type="title"/>
          </p:nvPr>
        </p:nvSpPr>
        <p:spPr>
          <a:xfrm>
            <a:off x="650418" y="781877"/>
            <a:ext cx="10905066" cy="1135737"/>
          </a:xfrm>
        </p:spPr>
        <p:txBody>
          <a:bodyPr>
            <a:normAutofit/>
          </a:bodyPr>
          <a:lstStyle/>
          <a:p>
            <a:r>
              <a:rPr lang="en-US" sz="3600" b="1" dirty="0">
                <a:latin typeface="Verdana" panose="020B0604030504040204" pitchFamily="34" charset="0"/>
                <a:ea typeface="Verdana" panose="020B0604030504040204" pitchFamily="34" charset="0"/>
                <a:cs typeface="Verdana" panose="020B0604030504040204" pitchFamily="34" charset="0"/>
              </a:rPr>
              <a:t>Development Process &amp; Organization</a:t>
            </a:r>
            <a:br>
              <a:rPr lang="en-US" sz="3600" b="1" dirty="0">
                <a:latin typeface="Verdana" panose="020B0604030504040204" pitchFamily="34" charset="0"/>
                <a:ea typeface="Verdana" panose="020B0604030504040204" pitchFamily="34" charset="0"/>
                <a:cs typeface="Verdana" panose="020B0604030504040204" pitchFamily="34" charset="0"/>
              </a:rPr>
            </a:br>
            <a:r>
              <a:rPr lang="en-US" sz="3200" dirty="0">
                <a:latin typeface="Verdana" panose="020B0604030504040204" pitchFamily="34" charset="0"/>
                <a:ea typeface="Verdana" panose="020B0604030504040204" pitchFamily="34" charset="0"/>
                <a:cs typeface="Verdana" panose="020B0604030504040204" pitchFamily="34" charset="0"/>
              </a:rPr>
              <a:t>[p.1, ¶2, bullet 3]</a:t>
            </a:r>
          </a:p>
        </p:txBody>
      </p:sp>
      <p:sp>
        <p:nvSpPr>
          <p:cNvPr id="3" name="Content Placeholder 2">
            <a:extLst>
              <a:ext uri="{FF2B5EF4-FFF2-40B4-BE49-F238E27FC236}">
                <a16:creationId xmlns:a16="http://schemas.microsoft.com/office/drawing/2014/main" id="{954AD394-B0C1-E046-B802-15943ABE4E95}"/>
              </a:ext>
            </a:extLst>
          </p:cNvPr>
          <p:cNvSpPr>
            <a:spLocks noGrp="1"/>
          </p:cNvSpPr>
          <p:nvPr>
            <p:ph idx="1"/>
          </p:nvPr>
        </p:nvSpPr>
        <p:spPr>
          <a:xfrm>
            <a:off x="1023373" y="2134352"/>
            <a:ext cx="10159156" cy="4075874"/>
          </a:xfrm>
        </p:spPr>
        <p:txBody>
          <a:bodyPr>
            <a:noAutofit/>
          </a:bodyPr>
          <a:lstStyle/>
          <a:p>
            <a:pPr marL="228600" lvl="1">
              <a:lnSpc>
                <a:spcPct val="110000"/>
              </a:lnSpc>
              <a:spcBef>
                <a:spcPts val="0"/>
              </a:spcBef>
              <a:spcAft>
                <a:spcPts val="1200"/>
              </a:spcAft>
            </a:pPr>
            <a:r>
              <a:rPr lang="en-US" sz="2800" dirty="0">
                <a:latin typeface="Verdana" panose="020B0604030504040204" pitchFamily="34" charset="0"/>
                <a:ea typeface="Verdana" panose="020B0604030504040204" pitchFamily="34" charset="0"/>
                <a:cs typeface="Verdana" panose="020B0604030504040204" pitchFamily="34" charset="0"/>
              </a:rPr>
              <a:t>Identified the five themes of the </a:t>
            </a:r>
            <a:r>
              <a:rPr lang="en-US" sz="2800" i="1" dirty="0">
                <a:latin typeface="Verdana" panose="020B0604030504040204" pitchFamily="34" charset="0"/>
                <a:ea typeface="Verdana" panose="020B0604030504040204" pitchFamily="34" charset="0"/>
                <a:cs typeface="Verdana" panose="020B0604030504040204" pitchFamily="34" charset="0"/>
              </a:rPr>
              <a:t>ELA/ELD Framework </a:t>
            </a:r>
            <a:r>
              <a:rPr lang="en-US" sz="2800" dirty="0">
                <a:latin typeface="Verdana" panose="020B0604030504040204" pitchFamily="34" charset="0"/>
                <a:ea typeface="Verdana" panose="020B0604030504040204" pitchFamily="34" charset="0"/>
                <a:cs typeface="Verdana" panose="020B0604030504040204" pitchFamily="34" charset="0"/>
              </a:rPr>
              <a:t>as the remaining elements of the resource guide: </a:t>
            </a:r>
          </a:p>
          <a:p>
            <a:pPr marL="800100" lvl="2" indent="-342900">
              <a:lnSpc>
                <a:spcPct val="100000"/>
              </a:lnSpc>
              <a:spcBef>
                <a:spcPts val="0"/>
              </a:spcBef>
              <a:spcAft>
                <a:spcPts val="12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Foundational Skills</a:t>
            </a:r>
          </a:p>
          <a:p>
            <a:pPr marL="800100" lvl="2" indent="-342900">
              <a:lnSpc>
                <a:spcPct val="100000"/>
              </a:lnSpc>
              <a:spcBef>
                <a:spcPts val="0"/>
              </a:spcBef>
              <a:spcAft>
                <a:spcPts val="12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Meaning Making</a:t>
            </a:r>
          </a:p>
          <a:p>
            <a:pPr marL="800100" lvl="2" indent="-342900">
              <a:lnSpc>
                <a:spcPct val="100000"/>
              </a:lnSpc>
              <a:spcBef>
                <a:spcPts val="0"/>
              </a:spcBef>
              <a:spcAft>
                <a:spcPts val="12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Language Development</a:t>
            </a:r>
          </a:p>
          <a:p>
            <a:pPr marL="800100" lvl="2" indent="-342900">
              <a:lnSpc>
                <a:spcPct val="100000"/>
              </a:lnSpc>
              <a:spcBef>
                <a:spcPts val="0"/>
              </a:spcBef>
              <a:spcAft>
                <a:spcPts val="12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Effective Expression</a:t>
            </a:r>
          </a:p>
          <a:p>
            <a:pPr marL="800100" lvl="2" indent="-342900">
              <a:lnSpc>
                <a:spcPct val="100000"/>
              </a:lnSpc>
              <a:spcBef>
                <a:spcPts val="0"/>
              </a:spcBef>
              <a:spcAft>
                <a:spcPts val="12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Content Knowledge</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4522217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6D2D07-46DB-4B45-B6F9-CBFBE694CC76}"/>
              </a:ext>
            </a:extLst>
          </p:cNvPr>
          <p:cNvSpPr>
            <a:spLocks noGrp="1"/>
          </p:cNvSpPr>
          <p:nvPr>
            <p:ph type="title"/>
          </p:nvPr>
        </p:nvSpPr>
        <p:spPr>
          <a:xfrm>
            <a:off x="650418" y="611703"/>
            <a:ext cx="10905066" cy="1135737"/>
          </a:xfrm>
        </p:spPr>
        <p:txBody>
          <a:bodyPr>
            <a:normAutofit/>
          </a:bodyPr>
          <a:lstStyle/>
          <a:p>
            <a:r>
              <a:rPr lang="en-US" sz="3600" b="1" dirty="0">
                <a:latin typeface="Verdana" panose="020B0604030504040204" pitchFamily="34" charset="0"/>
                <a:ea typeface="Verdana" panose="020B0604030504040204" pitchFamily="34" charset="0"/>
                <a:cs typeface="Verdana" panose="020B0604030504040204" pitchFamily="34" charset="0"/>
              </a:rPr>
              <a:t>Development Process &amp; Vision </a:t>
            </a:r>
            <a:r>
              <a:rPr lang="en-US" sz="3200" dirty="0">
                <a:latin typeface="Verdana" panose="020B0604030504040204" pitchFamily="34" charset="0"/>
                <a:ea typeface="Verdana" panose="020B0604030504040204" pitchFamily="34" charset="0"/>
                <a:cs typeface="Verdana" panose="020B0604030504040204" pitchFamily="34" charset="0"/>
              </a:rPr>
              <a:t>[p.2, ¶1]</a:t>
            </a:r>
          </a:p>
        </p:txBody>
      </p:sp>
      <p:sp>
        <p:nvSpPr>
          <p:cNvPr id="3" name="Content Placeholder 2">
            <a:extLst>
              <a:ext uri="{FF2B5EF4-FFF2-40B4-BE49-F238E27FC236}">
                <a16:creationId xmlns:a16="http://schemas.microsoft.com/office/drawing/2014/main" id="{954AD394-B0C1-E046-B802-15943ABE4E95}"/>
              </a:ext>
            </a:extLst>
          </p:cNvPr>
          <p:cNvSpPr>
            <a:spLocks noGrp="1"/>
          </p:cNvSpPr>
          <p:nvPr>
            <p:ph idx="1"/>
          </p:nvPr>
        </p:nvSpPr>
        <p:spPr>
          <a:xfrm>
            <a:off x="1016422" y="1852315"/>
            <a:ext cx="4382296" cy="4393982"/>
          </a:xfrm>
        </p:spPr>
        <p:txBody>
          <a:bodyPr>
            <a:noAutofit/>
          </a:bodyPr>
          <a:lstStyle/>
          <a:p>
            <a:pPr marL="228600" lvl="1">
              <a:lnSpc>
                <a:spcPct val="110000"/>
              </a:lnSpc>
              <a:spcBef>
                <a:spcPts val="0"/>
              </a:spcBef>
              <a:spcAft>
                <a:spcPts val="1200"/>
              </a:spcAft>
            </a:pPr>
            <a:r>
              <a:rPr lang="en-US" sz="2800" dirty="0">
                <a:latin typeface="Verdana" panose="020B0604030504040204" pitchFamily="34" charset="0"/>
                <a:ea typeface="Verdana" panose="020B0604030504040204" pitchFamily="34" charset="0"/>
                <a:cs typeface="Verdana" panose="020B0604030504040204" pitchFamily="34" charset="0"/>
              </a:rPr>
              <a:t>The </a:t>
            </a:r>
            <a:r>
              <a:rPr lang="en-US" sz="2800" i="1" dirty="0">
                <a:latin typeface="Verdana" panose="020B0604030504040204" pitchFamily="34" charset="0"/>
                <a:ea typeface="Verdana" panose="020B0604030504040204" pitchFamily="34" charset="0"/>
                <a:cs typeface="Verdana" panose="020B0604030504040204" pitchFamily="34" charset="0"/>
              </a:rPr>
              <a:t>State Literacy Plan </a:t>
            </a:r>
            <a:r>
              <a:rPr lang="en-US" sz="2800" dirty="0">
                <a:latin typeface="Verdana" panose="020B0604030504040204" pitchFamily="34" charset="0"/>
                <a:ea typeface="Verdana" panose="020B0604030504040204" pitchFamily="34" charset="0"/>
                <a:cs typeface="Verdana" panose="020B0604030504040204" pitchFamily="34" charset="0"/>
              </a:rPr>
              <a:t>builds on the vision set forth in the </a:t>
            </a:r>
            <a:r>
              <a:rPr lang="en-US" sz="2800" i="1" dirty="0">
                <a:latin typeface="Verdana" panose="020B0604030504040204" pitchFamily="34" charset="0"/>
                <a:ea typeface="Verdana" panose="020B0604030504040204" pitchFamily="34" charset="0"/>
                <a:cs typeface="Verdana" panose="020B0604030504040204" pitchFamily="34" charset="0"/>
              </a:rPr>
              <a:t>ELA/ELD Framework</a:t>
            </a:r>
            <a:r>
              <a:rPr lang="en-US" sz="2800" dirty="0">
                <a:latin typeface="Verdana" panose="020B0604030504040204" pitchFamily="34" charset="0"/>
                <a:ea typeface="Verdana" panose="020B0604030504040204" pitchFamily="34" charset="0"/>
                <a:cs typeface="Verdana" panose="020B0604030504040204" pitchFamily="34" charset="0"/>
              </a:rPr>
              <a:t>: </a:t>
            </a:r>
          </a:p>
          <a:p>
            <a:pPr marL="800100" lvl="2" indent="-342900">
              <a:lnSpc>
                <a:spcPct val="100000"/>
              </a:lnSpc>
              <a:spcBef>
                <a:spcPts val="0"/>
              </a:spcBef>
              <a:spcAft>
                <a:spcPts val="12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Overarching Goals</a:t>
            </a:r>
          </a:p>
          <a:p>
            <a:pPr marL="800100" lvl="2" indent="-342900">
              <a:lnSpc>
                <a:spcPct val="100000"/>
              </a:lnSpc>
              <a:spcBef>
                <a:spcPts val="0"/>
              </a:spcBef>
              <a:spcAft>
                <a:spcPts val="12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Guiding Principles</a:t>
            </a:r>
          </a:p>
          <a:p>
            <a:pPr marL="800100" lvl="2" indent="-342900">
              <a:lnSpc>
                <a:spcPct val="100000"/>
              </a:lnSpc>
              <a:spcBef>
                <a:spcPts val="0"/>
              </a:spcBef>
              <a:spcAft>
                <a:spcPts val="12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Circles of Implementation</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The Big Picture of California’s ELA/Literacy and ELD Instruction &#10;The Circles of Implementation graphic (presented below and described here and in chapter 2 of the ELA/ELD Framework) provides the big picture of implementation of ELA/literacy and ELD instruction. The outer ring displays the overarching goals. By the time California’s students complete high school they have developed the readiness for college, careers, and civic life; attained the capacities of literate individuals;  become broadly literate; acquired the skills for living and learning in the 21st century. &#10;The white field in the graphic represents the context in which instruction occurs. The ELA/ELD&#10;Framework calls for an instructional context that is integrated, motivating, engaging, respectful, and intellectually challenging for all students at all grade levels. &#10;Circling the standards are the key crosscutting themes of the standards. Instruction across the strands of ELA/literacy (Reading, Writing, Speaking and Listening, and Language) and the parts of ELD (Interacting in Meaningful Ways, Learning About How English Works, and Using Foundational Skills) focuses on Meaning Making, Language Development, Effective Expression, Content Knowledge, and Foundational Skills. These themes highlight the interconnections &#10;among the strands of the CA CCSS for ELA/Literacy and the parts of the CA ELD Standards. In the center of the graphic are the two sets of standards, which define grade-level year-end expectations for student knowledge and abilities and guide instructional planning. The standards are the pathway to achieving the overarching goals of ELA/literacy and ELD instruction.">
            <a:extLst>
              <a:ext uri="{FF2B5EF4-FFF2-40B4-BE49-F238E27FC236}">
                <a16:creationId xmlns:a16="http://schemas.microsoft.com/office/drawing/2014/main" id="{55A95DA0-8F4F-884C-A51B-602EEBC0AA6E}"/>
              </a:ext>
            </a:extLst>
          </p:cNvPr>
          <p:cNvPicPr>
            <a:picLocks noChangeAspect="1"/>
          </p:cNvPicPr>
          <p:nvPr/>
        </p:nvPicPr>
        <p:blipFill rotWithShape="1">
          <a:blip r:embed="rId2"/>
          <a:srcRect t="2989"/>
          <a:stretch/>
        </p:blipFill>
        <p:spPr>
          <a:xfrm>
            <a:off x="5428075" y="1440493"/>
            <a:ext cx="5394411" cy="5059727"/>
          </a:xfrm>
          <a:prstGeom prst="rect">
            <a:avLst/>
          </a:prstGeom>
        </p:spPr>
      </p:pic>
    </p:spTree>
    <p:extLst>
      <p:ext uri="{BB962C8B-B14F-4D97-AF65-F5344CB8AC3E}">
        <p14:creationId xmlns:p14="http://schemas.microsoft.com/office/powerpoint/2010/main" val="138266593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6D2D07-46DB-4B45-B6F9-CBFBE694CC76}"/>
              </a:ext>
            </a:extLst>
          </p:cNvPr>
          <p:cNvSpPr>
            <a:spLocks noGrp="1"/>
          </p:cNvSpPr>
          <p:nvPr>
            <p:ph type="title"/>
          </p:nvPr>
        </p:nvSpPr>
        <p:spPr>
          <a:xfrm>
            <a:off x="670705" y="757937"/>
            <a:ext cx="10905066" cy="1135737"/>
          </a:xfrm>
        </p:spPr>
        <p:txBody>
          <a:bodyPr>
            <a:normAutofit/>
          </a:bodyPr>
          <a:lstStyle/>
          <a:p>
            <a:r>
              <a:rPr lang="en-US" sz="3600" b="1" dirty="0">
                <a:latin typeface="Verdana" panose="020B0604030504040204" pitchFamily="34" charset="0"/>
                <a:ea typeface="Verdana" panose="020B0604030504040204" pitchFamily="34" charset="0"/>
                <a:cs typeface="Verdana" panose="020B0604030504040204" pitchFamily="34" charset="0"/>
              </a:rPr>
              <a:t>Development Process &amp; Sources of Information </a:t>
            </a:r>
            <a:r>
              <a:rPr lang="en-US" sz="3200" dirty="0">
                <a:latin typeface="Verdana" panose="020B0604030504040204" pitchFamily="34" charset="0"/>
                <a:ea typeface="Verdana" panose="020B0604030504040204" pitchFamily="34" charset="0"/>
                <a:cs typeface="Verdana" panose="020B0604030504040204" pitchFamily="34" charset="0"/>
              </a:rPr>
              <a:t>[p.2, ¶2]</a:t>
            </a:r>
          </a:p>
        </p:txBody>
      </p:sp>
      <p:sp>
        <p:nvSpPr>
          <p:cNvPr id="3" name="Content Placeholder 2">
            <a:extLst>
              <a:ext uri="{FF2B5EF4-FFF2-40B4-BE49-F238E27FC236}">
                <a16:creationId xmlns:a16="http://schemas.microsoft.com/office/drawing/2014/main" id="{954AD394-B0C1-E046-B802-15943ABE4E95}"/>
              </a:ext>
            </a:extLst>
          </p:cNvPr>
          <p:cNvSpPr>
            <a:spLocks noGrp="1"/>
          </p:cNvSpPr>
          <p:nvPr>
            <p:ph idx="1"/>
          </p:nvPr>
        </p:nvSpPr>
        <p:spPr>
          <a:xfrm>
            <a:off x="1023373" y="2171741"/>
            <a:ext cx="10159156" cy="3973132"/>
          </a:xfrm>
        </p:spPr>
        <p:txBody>
          <a:bodyPr>
            <a:noAutofit/>
          </a:bodyPr>
          <a:lstStyle/>
          <a:p>
            <a:pPr marL="228600" lvl="1">
              <a:lnSpc>
                <a:spcPct val="110000"/>
              </a:lnSpc>
              <a:spcBef>
                <a:spcPts val="0"/>
              </a:spcBef>
              <a:spcAft>
                <a:spcPts val="1200"/>
              </a:spcAft>
            </a:pPr>
            <a:r>
              <a:rPr lang="en-US" sz="2800" dirty="0">
                <a:latin typeface="Verdana" panose="020B0604030504040204" pitchFamily="34" charset="0"/>
                <a:ea typeface="Verdana" panose="020B0604030504040204" pitchFamily="34" charset="0"/>
                <a:cs typeface="Verdana" panose="020B0604030504040204" pitchFamily="34" charset="0"/>
              </a:rPr>
              <a:t>Incorporated content from four other state sources:  </a:t>
            </a:r>
          </a:p>
          <a:p>
            <a:pPr marL="800100" lvl="2" indent="-342900">
              <a:lnSpc>
                <a:spcPct val="100000"/>
              </a:lnSpc>
              <a:spcBef>
                <a:spcPts val="0"/>
              </a:spcBef>
              <a:spcAft>
                <a:spcPts val="1200"/>
              </a:spcAft>
              <a:buFont typeface="Courier New" panose="02070309020205020404" pitchFamily="49" charset="0"/>
              <a:buChar char="o"/>
            </a:pPr>
            <a:r>
              <a:rPr lang="en-US" sz="2600" i="1" dirty="0">
                <a:latin typeface="Verdana" panose="020B0604030504040204" pitchFamily="34" charset="0"/>
                <a:ea typeface="Verdana" panose="020B0604030504040204" pitchFamily="34" charset="0"/>
                <a:cs typeface="Verdana" panose="020B0604030504040204" pitchFamily="34" charset="0"/>
              </a:rPr>
              <a:t>California Dyslexia Guidelines</a:t>
            </a:r>
          </a:p>
          <a:p>
            <a:pPr marL="800100" lvl="2" indent="-342900">
              <a:lnSpc>
                <a:spcPct val="100000"/>
              </a:lnSpc>
              <a:spcBef>
                <a:spcPts val="0"/>
              </a:spcBef>
              <a:spcAft>
                <a:spcPts val="12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Resource Guide to the Foundational Skills of the CA Standards for ELA/Literacy</a:t>
            </a:r>
          </a:p>
          <a:p>
            <a:pPr marL="800100" lvl="2" indent="-342900">
              <a:lnSpc>
                <a:spcPct val="100000"/>
              </a:lnSpc>
              <a:spcBef>
                <a:spcPts val="0"/>
              </a:spcBef>
              <a:spcAft>
                <a:spcPts val="1200"/>
              </a:spcAft>
              <a:buFont typeface="Courier New" panose="02070309020205020404" pitchFamily="49" charset="0"/>
              <a:buChar char="o"/>
            </a:pPr>
            <a:r>
              <a:rPr lang="en-US" sz="2600" i="1" dirty="0">
                <a:latin typeface="Verdana" panose="020B0604030504040204" pitchFamily="34" charset="0"/>
                <a:ea typeface="Verdana" panose="020B0604030504040204" pitchFamily="34" charset="0"/>
                <a:cs typeface="Verdana" panose="020B0604030504040204" pitchFamily="34" charset="0"/>
              </a:rPr>
              <a:t>California Digital Learning Integration and Standards Guidance</a:t>
            </a:r>
          </a:p>
          <a:p>
            <a:pPr marL="800100" lvl="2" indent="-342900">
              <a:lnSpc>
                <a:spcPct val="100000"/>
              </a:lnSpc>
              <a:spcBef>
                <a:spcPts val="0"/>
              </a:spcBef>
              <a:spcAft>
                <a:spcPts val="1200"/>
              </a:spcAft>
              <a:buFont typeface="Courier New" panose="02070309020205020404" pitchFamily="49" charset="0"/>
              <a:buChar char="o"/>
            </a:pPr>
            <a:r>
              <a:rPr lang="en-US" sz="2600" dirty="0">
                <a:latin typeface="Verdana" panose="020B0604030504040204" pitchFamily="34" charset="0"/>
                <a:ea typeface="Verdana" panose="020B0604030504040204" pitchFamily="34" charset="0"/>
                <a:cs typeface="Verdana" panose="020B0604030504040204" pitchFamily="34" charset="0"/>
              </a:rPr>
              <a:t>CTC Literacy Teaching Performance Expectations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214074086"/>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6D2D07-46DB-4B45-B6F9-CBFBE694CC76}"/>
              </a:ext>
            </a:extLst>
          </p:cNvPr>
          <p:cNvSpPr>
            <a:spLocks noGrp="1"/>
          </p:cNvSpPr>
          <p:nvPr>
            <p:ph type="title"/>
          </p:nvPr>
        </p:nvSpPr>
        <p:spPr>
          <a:xfrm>
            <a:off x="650418" y="611703"/>
            <a:ext cx="10905066" cy="1135737"/>
          </a:xfrm>
        </p:spPr>
        <p:txBody>
          <a:bodyPr>
            <a:normAutofit/>
          </a:bodyPr>
          <a:lstStyle/>
          <a:p>
            <a:r>
              <a:rPr lang="en-US" sz="3600" b="1" dirty="0">
                <a:latin typeface="Verdana" panose="020B0604030504040204" pitchFamily="34" charset="0"/>
                <a:ea typeface="Verdana" panose="020B0604030504040204" pitchFamily="34" charset="0"/>
                <a:cs typeface="Verdana" panose="020B0604030504040204" pitchFamily="34" charset="0"/>
              </a:rPr>
              <a:t>Development Process &amp; Sources of Information</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954AD394-B0C1-E046-B802-15943ABE4E95}"/>
              </a:ext>
            </a:extLst>
          </p:cNvPr>
          <p:cNvSpPr>
            <a:spLocks noGrp="1"/>
          </p:cNvSpPr>
          <p:nvPr>
            <p:ph idx="1"/>
          </p:nvPr>
        </p:nvSpPr>
        <p:spPr>
          <a:xfrm>
            <a:off x="1023373" y="2029187"/>
            <a:ext cx="10159156" cy="3942310"/>
          </a:xfrm>
        </p:spPr>
        <p:txBody>
          <a:bodyPr>
            <a:noAutofit/>
          </a:bodyPr>
          <a:lstStyle/>
          <a:p>
            <a:pPr marL="228600" lvl="1">
              <a:lnSpc>
                <a:spcPct val="110000"/>
              </a:lnSpc>
              <a:spcBef>
                <a:spcPts val="0"/>
              </a:spcBef>
              <a:spcAft>
                <a:spcPts val="1200"/>
              </a:spcAft>
            </a:pPr>
            <a:r>
              <a:rPr lang="en-US" sz="2800" dirty="0">
                <a:latin typeface="Verdana" panose="020B0604030504040204" pitchFamily="34" charset="0"/>
                <a:ea typeface="Verdana" panose="020B0604030504040204" pitchFamily="34" charset="0"/>
                <a:cs typeface="Verdana" panose="020B0604030504040204" pitchFamily="34" charset="0"/>
              </a:rPr>
              <a:t>Plan to review and incorporate content from three additional state sources:  </a:t>
            </a:r>
          </a:p>
          <a:p>
            <a:pPr marL="800100" lvl="2" indent="-342900">
              <a:lnSpc>
                <a:spcPct val="110000"/>
              </a:lnSpc>
              <a:spcBef>
                <a:spcPts val="0"/>
              </a:spcBef>
              <a:spcAft>
                <a:spcPts val="1200"/>
              </a:spcAft>
              <a:buFont typeface="Courier New" panose="02070309020205020404" pitchFamily="49" charset="0"/>
              <a:buChar char="o"/>
            </a:pPr>
            <a:r>
              <a:rPr lang="en-US" sz="2600" i="1" dirty="0">
                <a:latin typeface="Verdana" panose="020B0604030504040204" pitchFamily="34" charset="0"/>
                <a:ea typeface="Verdana" panose="020B0604030504040204" pitchFamily="34" charset="0"/>
                <a:cs typeface="Verdana" panose="020B0604030504040204" pitchFamily="34" charset="0"/>
              </a:rPr>
              <a:t>California English Learner Roadmap </a:t>
            </a:r>
            <a:r>
              <a:rPr lang="en-US" sz="2400" dirty="0">
                <a:latin typeface="Verdana" panose="020B0604030504040204" pitchFamily="34" charset="0"/>
                <a:ea typeface="Verdana" panose="020B0604030504040204" pitchFamily="34" charset="0"/>
                <a:cs typeface="Verdana" panose="020B0604030504040204" pitchFamily="34" charset="0"/>
              </a:rPr>
              <a:t>(2018)</a:t>
            </a:r>
            <a:endParaRPr lang="en-US" sz="2600" dirty="0">
              <a:latin typeface="Verdana" panose="020B0604030504040204" pitchFamily="34" charset="0"/>
              <a:ea typeface="Verdana" panose="020B0604030504040204" pitchFamily="34" charset="0"/>
              <a:cs typeface="Verdana" panose="020B0604030504040204" pitchFamily="34" charset="0"/>
            </a:endParaRPr>
          </a:p>
          <a:p>
            <a:pPr marL="800100" lvl="2" indent="-342900">
              <a:lnSpc>
                <a:spcPct val="110000"/>
              </a:lnSpc>
              <a:spcBef>
                <a:spcPts val="0"/>
              </a:spcBef>
              <a:spcAft>
                <a:spcPts val="1200"/>
              </a:spcAft>
              <a:buFont typeface="Courier New" panose="02070309020205020404" pitchFamily="49" charset="0"/>
              <a:buChar char="o"/>
            </a:pPr>
            <a:r>
              <a:rPr lang="en-US" sz="2600" i="1" dirty="0">
                <a:latin typeface="Verdana" panose="020B0604030504040204" pitchFamily="34" charset="0"/>
                <a:ea typeface="Verdana" panose="020B0604030504040204" pitchFamily="34" charset="0"/>
                <a:cs typeface="Verdana" panose="020B0604030504040204" pitchFamily="34" charset="0"/>
              </a:rPr>
              <a:t>California Practitioners’ Guide for Educating English Learners with Disabilities </a:t>
            </a:r>
            <a:r>
              <a:rPr lang="en-US" sz="2400" dirty="0">
                <a:latin typeface="Verdana" panose="020B0604030504040204" pitchFamily="34" charset="0"/>
                <a:ea typeface="Verdana" panose="020B0604030504040204" pitchFamily="34" charset="0"/>
                <a:cs typeface="Verdana" panose="020B0604030504040204" pitchFamily="34" charset="0"/>
              </a:rPr>
              <a:t>(2019)</a:t>
            </a:r>
            <a:endParaRPr lang="en-US" sz="2600" i="1" dirty="0">
              <a:latin typeface="Verdana" panose="020B0604030504040204" pitchFamily="34" charset="0"/>
              <a:ea typeface="Verdana" panose="020B0604030504040204" pitchFamily="34" charset="0"/>
              <a:cs typeface="Verdana" panose="020B0604030504040204" pitchFamily="34" charset="0"/>
            </a:endParaRPr>
          </a:p>
          <a:p>
            <a:pPr marL="800100" lvl="2" indent="-342900">
              <a:lnSpc>
                <a:spcPct val="110000"/>
              </a:lnSpc>
              <a:spcBef>
                <a:spcPts val="0"/>
              </a:spcBef>
              <a:spcAft>
                <a:spcPts val="1200"/>
              </a:spcAft>
              <a:buFont typeface="Courier New" panose="02070309020205020404" pitchFamily="49" charset="0"/>
              <a:buChar char="o"/>
            </a:pPr>
            <a:r>
              <a:rPr lang="en-US" sz="2600" i="1" dirty="0">
                <a:latin typeface="Verdana" panose="020B0604030504040204" pitchFamily="34" charset="0"/>
                <a:ea typeface="Verdana" panose="020B0604030504040204" pitchFamily="34" charset="0"/>
                <a:cs typeface="Verdana" panose="020B0604030504040204" pitchFamily="34" charset="0"/>
              </a:rPr>
              <a:t>Improving Education for Multilingual and English Learner Students: Research to Practice </a:t>
            </a:r>
            <a:r>
              <a:rPr lang="en-US" sz="2400" dirty="0">
                <a:latin typeface="Verdana" panose="020B0604030504040204" pitchFamily="34" charset="0"/>
                <a:ea typeface="Verdana" panose="020B0604030504040204" pitchFamily="34" charset="0"/>
                <a:cs typeface="Verdana" panose="020B0604030504040204" pitchFamily="34" charset="0"/>
              </a:rPr>
              <a:t>(2020)</a:t>
            </a:r>
            <a:endParaRPr lang="en-US" sz="2600" i="1"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22351186"/>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6D2D07-46DB-4B45-B6F9-CBFBE694CC76}"/>
              </a:ext>
            </a:extLst>
          </p:cNvPr>
          <p:cNvSpPr>
            <a:spLocks noGrp="1"/>
          </p:cNvSpPr>
          <p:nvPr>
            <p:ph type="title"/>
          </p:nvPr>
        </p:nvSpPr>
        <p:spPr>
          <a:xfrm>
            <a:off x="670705" y="287101"/>
            <a:ext cx="10905066" cy="1135737"/>
          </a:xfrm>
        </p:spPr>
        <p:txBody>
          <a:bodyPr>
            <a:normAutofit/>
          </a:bodyPr>
          <a:lstStyle/>
          <a:p>
            <a:r>
              <a:rPr lang="en-US" sz="3600" b="1" dirty="0">
                <a:latin typeface="Verdana" panose="020B0604030504040204" pitchFamily="34" charset="0"/>
                <a:ea typeface="Verdana" panose="020B0604030504040204" pitchFamily="34" charset="0"/>
                <a:cs typeface="Verdana" panose="020B0604030504040204" pitchFamily="34" charset="0"/>
              </a:rPr>
              <a:t>Organization </a:t>
            </a:r>
            <a:r>
              <a:rPr lang="en-US" sz="3200" dirty="0">
                <a:latin typeface="Verdana" panose="020B0604030504040204" pitchFamily="34" charset="0"/>
                <a:ea typeface="Verdana" panose="020B0604030504040204" pitchFamily="34" charset="0"/>
                <a:cs typeface="Verdana" panose="020B0604030504040204" pitchFamily="34" charset="0"/>
              </a:rPr>
              <a:t>[p.2, ¶3]</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954AD394-B0C1-E046-B802-15943ABE4E95}"/>
              </a:ext>
            </a:extLst>
          </p:cNvPr>
          <p:cNvSpPr>
            <a:spLocks noGrp="1"/>
          </p:cNvSpPr>
          <p:nvPr>
            <p:ph idx="1"/>
          </p:nvPr>
        </p:nvSpPr>
        <p:spPr>
          <a:xfrm>
            <a:off x="985486" y="1215032"/>
            <a:ext cx="10275503" cy="5275091"/>
          </a:xfrm>
        </p:spPr>
        <p:txBody>
          <a:bodyPr>
            <a:noAutofit/>
          </a:bodyPr>
          <a:lstStyle/>
          <a:p>
            <a:pPr marL="228600" lvl="1">
              <a:lnSpc>
                <a:spcPct val="105000"/>
              </a:lnSpc>
              <a:spcBef>
                <a:spcPts val="0"/>
              </a:spcBef>
              <a:spcAft>
                <a:spcPts val="600"/>
              </a:spcAft>
            </a:pPr>
            <a:r>
              <a:rPr lang="en-US" sz="2800" dirty="0">
                <a:latin typeface="Verdana" panose="020B0604030504040204" pitchFamily="34" charset="0"/>
                <a:ea typeface="Verdana" panose="020B0604030504040204" pitchFamily="34" charset="0"/>
                <a:cs typeface="Verdana" panose="020B0604030504040204" pitchFamily="34" charset="0"/>
              </a:rPr>
              <a:t>Table of Abbreviations </a:t>
            </a:r>
            <a:r>
              <a:rPr lang="en-US" dirty="0">
                <a:latin typeface="Verdana" panose="020B0604030504040204" pitchFamily="34" charset="0"/>
                <a:ea typeface="Verdana" panose="020B0604030504040204" pitchFamily="34" charset="0"/>
                <a:cs typeface="Verdana" panose="020B0604030504040204" pitchFamily="34" charset="0"/>
              </a:rPr>
              <a:t>[p.4] </a:t>
            </a:r>
          </a:p>
          <a:p>
            <a:pPr marL="228600" lvl="1">
              <a:lnSpc>
                <a:spcPct val="105000"/>
              </a:lnSpc>
              <a:spcBef>
                <a:spcPts val="0"/>
              </a:spcBef>
              <a:spcAft>
                <a:spcPts val="600"/>
              </a:spcAft>
            </a:pPr>
            <a:r>
              <a:rPr lang="en-US" sz="2800" dirty="0">
                <a:latin typeface="Verdana" panose="020B0604030504040204" pitchFamily="34" charset="0"/>
                <a:ea typeface="Verdana" panose="020B0604030504040204" pitchFamily="34" charset="0"/>
                <a:cs typeface="Verdana" panose="020B0604030504040204" pitchFamily="34" charset="0"/>
              </a:rPr>
              <a:t>Charts of Essential Literacy Content for Teacher Preparation for each of the six elements </a:t>
            </a:r>
            <a:r>
              <a:rPr lang="en-US" dirty="0">
                <a:latin typeface="Verdana" panose="020B0604030504040204" pitchFamily="34" charset="0"/>
                <a:ea typeface="Verdana" panose="020B0604030504040204" pitchFamily="34" charset="0"/>
                <a:cs typeface="Verdana" panose="020B0604030504040204" pitchFamily="34" charset="0"/>
              </a:rPr>
              <a:t>[pp.5-34]</a:t>
            </a:r>
          </a:p>
          <a:p>
            <a:pPr marL="800100" lvl="2" indent="-342900">
              <a:lnSpc>
                <a:spcPct val="105000"/>
              </a:lnSpc>
              <a:spcBef>
                <a:spcPts val="0"/>
              </a:spcBef>
              <a:spcAft>
                <a:spcPts val="600"/>
              </a:spcAft>
              <a:buFont typeface="Courier New" panose="02070309020205020404" pitchFamily="49" charset="0"/>
              <a:buChar char="o"/>
            </a:pPr>
            <a:r>
              <a:rPr lang="en-US" sz="2400" dirty="0">
                <a:latin typeface="Verdana" panose="020B0604030504040204" pitchFamily="34" charset="0"/>
                <a:ea typeface="Verdana" panose="020B0604030504040204" pitchFamily="34" charset="0"/>
                <a:cs typeface="Verdana" panose="020B0604030504040204" pitchFamily="34" charset="0"/>
              </a:rPr>
              <a:t>Comprehensive &amp; Integrated Literacy - </a:t>
            </a:r>
            <a:r>
              <a:rPr lang="en-US" sz="2400" i="1" dirty="0">
                <a:solidFill>
                  <a:srgbClr val="FF0000"/>
                </a:solidFill>
                <a:latin typeface="Verdana" panose="020B0604030504040204" pitchFamily="34" charset="0"/>
                <a:ea typeface="Verdana" panose="020B0604030504040204" pitchFamily="34" charset="0"/>
                <a:cs typeface="Verdana" panose="020B0604030504040204" pitchFamily="34" charset="0"/>
              </a:rPr>
              <a:t>Overarching</a:t>
            </a:r>
          </a:p>
          <a:p>
            <a:pPr marL="800100" lvl="2" indent="-342900">
              <a:lnSpc>
                <a:spcPct val="105000"/>
              </a:lnSpc>
              <a:spcBef>
                <a:spcPts val="0"/>
              </a:spcBef>
              <a:spcAft>
                <a:spcPts val="600"/>
              </a:spcAft>
              <a:buFont typeface="Courier New" panose="02070309020205020404" pitchFamily="49" charset="0"/>
              <a:buChar char="o"/>
            </a:pPr>
            <a:r>
              <a:rPr lang="en-US" sz="2400" dirty="0">
                <a:latin typeface="Verdana" panose="020B0604030504040204" pitchFamily="34" charset="0"/>
                <a:ea typeface="Verdana" panose="020B0604030504040204" pitchFamily="34" charset="0"/>
                <a:cs typeface="Verdana" panose="020B0604030504040204" pitchFamily="34" charset="0"/>
              </a:rPr>
              <a:t>Foundational Skills</a:t>
            </a:r>
          </a:p>
          <a:p>
            <a:pPr marL="800100" lvl="2" indent="-342900">
              <a:lnSpc>
                <a:spcPct val="105000"/>
              </a:lnSpc>
              <a:spcBef>
                <a:spcPts val="0"/>
              </a:spcBef>
              <a:spcAft>
                <a:spcPts val="600"/>
              </a:spcAft>
              <a:buFont typeface="Courier New" panose="02070309020205020404" pitchFamily="49" charset="0"/>
              <a:buChar char="o"/>
            </a:pPr>
            <a:r>
              <a:rPr lang="en-US" sz="2400" dirty="0">
                <a:latin typeface="Verdana" panose="020B0604030504040204" pitchFamily="34" charset="0"/>
                <a:ea typeface="Verdana" panose="020B0604030504040204" pitchFamily="34" charset="0"/>
                <a:cs typeface="Verdana" panose="020B0604030504040204" pitchFamily="34" charset="0"/>
              </a:rPr>
              <a:t>Meaning Making			</a:t>
            </a:r>
          </a:p>
          <a:p>
            <a:pPr marL="800100" lvl="2" indent="-342900">
              <a:lnSpc>
                <a:spcPct val="105000"/>
              </a:lnSpc>
              <a:spcBef>
                <a:spcPts val="0"/>
              </a:spcBef>
              <a:spcAft>
                <a:spcPts val="600"/>
              </a:spcAft>
              <a:buFont typeface="Courier New" panose="02070309020205020404" pitchFamily="49" charset="0"/>
              <a:buChar char="o"/>
            </a:pPr>
            <a:r>
              <a:rPr lang="en-US" sz="2400" dirty="0">
                <a:latin typeface="Verdana" panose="020B0604030504040204" pitchFamily="34" charset="0"/>
                <a:ea typeface="Verdana" panose="020B0604030504040204" pitchFamily="34" charset="0"/>
                <a:cs typeface="Verdana" panose="020B0604030504040204" pitchFamily="34" charset="0"/>
              </a:rPr>
              <a:t>Language Development		</a:t>
            </a:r>
          </a:p>
          <a:p>
            <a:pPr marL="800100" lvl="2" indent="-342900">
              <a:lnSpc>
                <a:spcPct val="105000"/>
              </a:lnSpc>
              <a:spcBef>
                <a:spcPts val="0"/>
              </a:spcBef>
              <a:spcAft>
                <a:spcPts val="600"/>
              </a:spcAft>
              <a:buFont typeface="Courier New" panose="02070309020205020404" pitchFamily="49" charset="0"/>
              <a:buChar char="o"/>
            </a:pPr>
            <a:r>
              <a:rPr lang="en-US" sz="2400" dirty="0">
                <a:latin typeface="Verdana" panose="020B0604030504040204" pitchFamily="34" charset="0"/>
                <a:ea typeface="Verdana" panose="020B0604030504040204" pitchFamily="34" charset="0"/>
                <a:cs typeface="Verdana" panose="020B0604030504040204" pitchFamily="34" charset="0"/>
              </a:rPr>
              <a:t>Effective Expression</a:t>
            </a:r>
          </a:p>
          <a:p>
            <a:pPr marL="800100" lvl="2" indent="-342900">
              <a:lnSpc>
                <a:spcPct val="105000"/>
              </a:lnSpc>
              <a:spcBef>
                <a:spcPts val="0"/>
              </a:spcBef>
              <a:spcAft>
                <a:spcPts val="600"/>
              </a:spcAft>
              <a:buFont typeface="Courier New" panose="02070309020205020404" pitchFamily="49" charset="0"/>
              <a:buChar char="o"/>
            </a:pPr>
            <a:r>
              <a:rPr lang="en-US" sz="2400" dirty="0">
                <a:latin typeface="Verdana" panose="020B0604030504040204" pitchFamily="34" charset="0"/>
                <a:ea typeface="Verdana" panose="020B0604030504040204" pitchFamily="34" charset="0"/>
                <a:cs typeface="Verdana" panose="020B0604030504040204" pitchFamily="34" charset="0"/>
              </a:rPr>
              <a:t>Content Knowledge</a:t>
            </a:r>
          </a:p>
          <a:p>
            <a:pPr marL="228600" lvl="1">
              <a:lnSpc>
                <a:spcPct val="105000"/>
              </a:lnSpc>
              <a:spcBef>
                <a:spcPts val="0"/>
              </a:spcBef>
              <a:spcAft>
                <a:spcPts val="600"/>
              </a:spcAft>
            </a:pPr>
            <a:r>
              <a:rPr lang="en-US" sz="2800" dirty="0">
                <a:latin typeface="Verdana" panose="020B0604030504040204" pitchFamily="34" charset="0"/>
                <a:ea typeface="Verdana" panose="020B0604030504040204" pitchFamily="34" charset="0"/>
                <a:cs typeface="Verdana" panose="020B0604030504040204" pitchFamily="34" charset="0"/>
              </a:rPr>
              <a:t>Appendices A, B, C </a:t>
            </a:r>
            <a:r>
              <a:rPr lang="en-US" dirty="0">
                <a:latin typeface="Verdana" panose="020B0604030504040204" pitchFamily="34" charset="0"/>
                <a:ea typeface="Verdana" panose="020B0604030504040204" pitchFamily="34" charset="0"/>
                <a:cs typeface="Verdana" panose="020B0604030504040204" pitchFamily="34" charset="0"/>
              </a:rPr>
              <a:t>[pp.35-40]</a:t>
            </a:r>
          </a:p>
          <a:p>
            <a:pPr marL="228600" lvl="1">
              <a:lnSpc>
                <a:spcPct val="105000"/>
              </a:lnSpc>
              <a:spcBef>
                <a:spcPts val="0"/>
              </a:spcBef>
              <a:spcAft>
                <a:spcPts val="600"/>
              </a:spcAft>
            </a:pPr>
            <a:r>
              <a:rPr lang="en-US" sz="2800" dirty="0">
                <a:latin typeface="Verdana" panose="020B0604030504040204" pitchFamily="34" charset="0"/>
                <a:ea typeface="Verdana" panose="020B0604030504040204" pitchFamily="34" charset="0"/>
                <a:cs typeface="Verdana" panose="020B0604030504040204" pitchFamily="34" charset="0"/>
              </a:rPr>
              <a:t>References </a:t>
            </a:r>
            <a:r>
              <a:rPr lang="en-US" dirty="0">
                <a:latin typeface="Verdana" panose="020B0604030504040204" pitchFamily="34" charset="0"/>
                <a:ea typeface="Verdana" panose="020B0604030504040204" pitchFamily="34" charset="0"/>
                <a:cs typeface="Verdana" panose="020B0604030504040204" pitchFamily="34" charset="0"/>
              </a:rPr>
              <a:t>[p.41]</a:t>
            </a:r>
            <a:endParaRPr lang="en-US" sz="2800" dirty="0">
              <a:latin typeface="Verdana" panose="020B0604030504040204" pitchFamily="34" charset="0"/>
              <a:ea typeface="Verdana" panose="020B0604030504040204" pitchFamily="34" charset="0"/>
              <a:cs typeface="Verdana" panose="020B0604030504040204" pitchFamily="34" charset="0"/>
            </a:endParaRPr>
          </a:p>
          <a:p>
            <a:pPr marL="800100" lvl="2" indent="-342900">
              <a:lnSpc>
                <a:spcPct val="100000"/>
              </a:lnSpc>
              <a:spcBef>
                <a:spcPts val="0"/>
              </a:spcBef>
              <a:spcAft>
                <a:spcPts val="600"/>
              </a:spcAft>
              <a:buFont typeface="Courier New" panose="02070309020205020404" pitchFamily="49" charset="0"/>
              <a:buChar char="o"/>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0" lvl="1" indent="0">
              <a:lnSpc>
                <a:spcPct val="100000"/>
              </a:lnSpc>
              <a:spcBef>
                <a:spcPts val="0"/>
              </a:spcBef>
              <a:spcAft>
                <a:spcPts val="600"/>
              </a:spcAft>
              <a:buNone/>
            </a:pP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ight Brace 3" descr="Bracket encompasses the list items from &quot;Foundational Skills&quot; to &quot;Content Knowledge.&quot;">
            <a:extLst>
              <a:ext uri="{FF2B5EF4-FFF2-40B4-BE49-F238E27FC236}">
                <a16:creationId xmlns:a16="http://schemas.microsoft.com/office/drawing/2014/main" id="{4A000A01-677B-0744-A717-67EFD8D17BF2}"/>
              </a:ext>
            </a:extLst>
          </p:cNvPr>
          <p:cNvSpPr/>
          <p:nvPr/>
        </p:nvSpPr>
        <p:spPr>
          <a:xfrm>
            <a:off x="5421064" y="3429000"/>
            <a:ext cx="437183" cy="2017580"/>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sp>
        <p:nvSpPr>
          <p:cNvPr id="5" name="TextBox 4">
            <a:extLst>
              <a:ext uri="{FF2B5EF4-FFF2-40B4-BE49-F238E27FC236}">
                <a16:creationId xmlns:a16="http://schemas.microsoft.com/office/drawing/2014/main" id="{C9048721-0432-F54B-BB1E-13F506780C20}"/>
              </a:ext>
            </a:extLst>
          </p:cNvPr>
          <p:cNvSpPr txBox="1"/>
          <p:nvPr/>
        </p:nvSpPr>
        <p:spPr>
          <a:xfrm>
            <a:off x="6093456" y="4022291"/>
            <a:ext cx="4275551" cy="830997"/>
          </a:xfrm>
          <a:prstGeom prst="rect">
            <a:avLst/>
          </a:prstGeom>
          <a:noFill/>
        </p:spPr>
        <p:txBody>
          <a:bodyPr wrap="square" rtlCol="0">
            <a:spAutoFit/>
          </a:bodyPr>
          <a:lstStyle/>
          <a:p>
            <a:r>
              <a:rPr lang="en-US" sz="2400" i="1" dirty="0">
                <a:solidFill>
                  <a:srgbClr val="FF0000"/>
                </a:solidFill>
                <a:latin typeface="Verdana" panose="020B0604030504040204" pitchFamily="34" charset="0"/>
                <a:ea typeface="Verdana" panose="020B0604030504040204" pitchFamily="34" charset="0"/>
                <a:cs typeface="Verdana" panose="020B0604030504040204" pitchFamily="34" charset="0"/>
              </a:rPr>
              <a:t>All themes work together &amp; all are important</a:t>
            </a:r>
          </a:p>
        </p:txBody>
      </p:sp>
    </p:spTree>
    <p:extLst>
      <p:ext uri="{BB962C8B-B14F-4D97-AF65-F5344CB8AC3E}">
        <p14:creationId xmlns:p14="http://schemas.microsoft.com/office/powerpoint/2010/main" val="3687061572"/>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
  <TotalTime>0</TotalTime>
  <Words>1111</Words>
  <Application>Microsoft Office PowerPoint</Application>
  <PresentationFormat>Widescreen</PresentationFormat>
  <Paragraphs>93</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Courier New</vt:lpstr>
      <vt:lpstr>Verdana</vt:lpstr>
      <vt:lpstr>Wingdings</vt:lpstr>
      <vt:lpstr>Office Theme</vt:lpstr>
      <vt:lpstr>Knowledge, Skills, and Abilities Needed to Teach English Language Arts/Literacy and English Language Development</vt:lpstr>
      <vt:lpstr>Purpose and Intended Audience [p.1, ¶1]</vt:lpstr>
      <vt:lpstr>Development Process &amp; Sources of Information [p.1, ¶2]</vt:lpstr>
      <vt:lpstr>Development Process &amp; Organization [p.1, ¶3]</vt:lpstr>
      <vt:lpstr>Development Process &amp; Organization [p.1, ¶2, bullet 3]</vt:lpstr>
      <vt:lpstr>Development Process &amp; Vision [p.2, ¶1]</vt:lpstr>
      <vt:lpstr>Development Process &amp; Sources of Information [p.2, ¶2]</vt:lpstr>
      <vt:lpstr>Development Process &amp; Sources of Information</vt:lpstr>
      <vt:lpstr>Organization [p.2, ¶3]</vt:lpstr>
      <vt:lpstr>Comprehensive &amp; Integrated Literacy Element [pp.5-7]</vt:lpstr>
      <vt:lpstr>Foundational Skills Element [pp.8-21]</vt:lpstr>
      <vt:lpstr>Meaning Making Element [pp.22-24]</vt:lpstr>
      <vt:lpstr>Language Development Element [pp.25-27]</vt:lpstr>
      <vt:lpstr>Effective Expression Element [pp.28-32]</vt:lpstr>
      <vt:lpstr>Content Knowledge Element [pp.33-34]</vt:lpstr>
      <vt:lpstr>Appendices A, B, and C [pp.35-40]</vt:lpstr>
      <vt:lpstr>Recommendations for 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2023-04-13T00:35:07Z</dcterms:created>
  <dcterms:modified xsi:type="dcterms:W3CDTF">2023-04-13T00:35:19Z</dcterms:modified>
</cp:coreProperties>
</file>