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4"/>
  </p:sldMasterIdLst>
  <p:notesMasterIdLst>
    <p:notesMasterId r:id="rId21"/>
  </p:notesMasterIdLst>
  <p:sldIdLst>
    <p:sldId id="256" r:id="rId5"/>
    <p:sldId id="258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5" r:id="rId14"/>
    <p:sldId id="282" r:id="rId15"/>
    <p:sldId id="271" r:id="rId16"/>
    <p:sldId id="277" r:id="rId17"/>
    <p:sldId id="273" r:id="rId18"/>
    <p:sldId id="272" r:id="rId19"/>
    <p:sldId id="27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678"/>
    <a:srgbClr val="6B6288"/>
    <a:srgbClr val="53648B"/>
    <a:srgbClr val="498A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D0B95-2684-43E6-BFDB-1E9CDBEFD200}" v="616" dt="2023-04-20T23:40:58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1" autoAdjust="0"/>
    <p:restoredTop sz="93658" autoAdjust="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outlineViewPr>
    <p:cViewPr>
      <p:scale>
        <a:sx n="33" d="100"/>
        <a:sy n="33" d="100"/>
      </p:scale>
      <p:origin x="0" y="-16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FC15-E4CA-4946-9DB3-FA1D26EAE2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9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9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2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779-112D-48FF-BD85-8DEF4E010DC3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81B8-C60E-4F15-930C-CCF418D5EABC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7AE-B68E-4A35-B296-60C11A4B0D68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7259-CCB5-4CF4-BCB0-2415CF2ACDBD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E647-4651-4CA8-8DE7-626FBEFAEC87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DAC-40A0-4E11-8734-84BC283111EE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D877-E34F-42EB-AEC3-D9CCA5D815DF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05C1-756E-496A-974F-080DE1AF96F7}" type="datetime1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8D98-758A-4A44-94BE-C4BA1C061A77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028501-BC0C-4E8D-AB60-73AA05FA87BC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56D5-5785-4480-98D1-84F3FE4FA919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76CA36-F720-45B6-B700-F30934CDC073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c.ca.gov/commission/reports/data/state-trends" TargetMode="External"/><Relationship Id="rId5" Type="http://schemas.openxmlformats.org/officeDocument/2006/relationships/hyperlink" Target="https://www.ctc.ca.gov/docs/default-source/commission/agendas/2021-09/2021-09-2c.pdf?sfvrsn=1bba25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1-09/2021-09-2c.pdf?sfvrsn=1bba25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1-09/2021-09-2c.pdf?sfvrsn=1bba25b1_6" TargetMode="External"/><Relationship Id="rId4" Type="http://schemas.openxmlformats.org/officeDocument/2006/relationships/hyperlink" Target="https://www.ctc.ca.gov/commission/reports/data/state-tren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1-09/2021-09-2c.pdf?sfvrsn=1bba25b1_6" TargetMode="External"/><Relationship Id="rId4" Type="http://schemas.openxmlformats.org/officeDocument/2006/relationships/hyperlink" Target="https://www.ctc.ca.gov/commission/reports/data/state-highligh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state-highligh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ctc.ca.gov/docs/default-source/commission/agendas/2021-09/2021-09-2c.pdf?sfvrsn=1bba25b1_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tc.ca.gov/t/Public/views/TitleII_1920_Presentation/Story1?iframeSizedToWindow=true&amp;%3Aembed=y&amp;%3Atabs=no&amp;%3AshowAppBanner=false&amp;%3Adisplay_count=n&amp;%3AshowVizHome=n&amp;%3Aorigin=viz_share_li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c.ca.gov/docs/default-source/commission/agendas/2021-09/2021-09-2c.pdf?sfvrsn=1bba25b1_6" TargetMode="External"/><Relationship Id="rId5" Type="http://schemas.openxmlformats.org/officeDocument/2006/relationships/hyperlink" Target="https://www.ctc.ca.gov/commission/reports/data/state-trends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state-highligh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tc.ca.gov/docs/default-source/commission/agendas/2021-09/2021-09-2c.pdf?sfvrsn=1bba25b1_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72-961B-47FD-BB48-B2AEAF9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2427"/>
            <a:ext cx="10743304" cy="4485939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Annual Report Card on California Teacher Preparation Programs for the Academic Year 2019-20 as required by Title II of Higher Education Act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EDCF-0854-47DF-85A4-7050953B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7190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David Deguire, Director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phi phi lau, Research Data specialist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Professional Services Division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September 2021</a:t>
            </a:r>
          </a:p>
        </p:txBody>
      </p:sp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C48CCB9F-939F-4A3F-983C-1E7CD70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29" y="3024610"/>
            <a:ext cx="3365971" cy="33659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892D3-0EB1-B45B-1155-FEA56CE0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CF074CD-934D-404A-ACFA-C89B8DACAFC4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5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8" name="Straight Connector 29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31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BA66D-C894-D050-87B8-6D0B1FDCA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Selected findings from 2019-20: Program Information: Supervised Clinical Experiences</a:t>
            </a:r>
          </a:p>
        </p:txBody>
      </p:sp>
      <p:pic>
        <p:nvPicPr>
          <p:cNvPr id="8" name="Content Placeholder 7" descr="This is a screenshot of an interactive data dashboard linked at the end of the slide.  The dashboard is titled &quot;Selected findings from 2019-2020.  Program Information: Supervised Clinical Experiences.&quot;  The dashboard shows the following. A drop down selection for &quot;Select type of Clinical Experience.&quot;  Figure 15: Distribution of number of clock hours required for student teaching in 2019-2020 with a bar chart.  Figure 7: Distribution of total student teaching clinical hours in traditional programs&quot; with a bar chartfor each year.">
            <a:extLst>
              <a:ext uri="{FF2B5EF4-FFF2-40B4-BE49-F238E27FC236}">
                <a16:creationId xmlns:a16="http://schemas.microsoft.com/office/drawing/2014/main" id="{4D2405C5-944E-4793-B81B-299BE64ED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473" y="523684"/>
            <a:ext cx="10923417" cy="5379781"/>
          </a:xfrm>
          <a:prstGeom prst="rect">
            <a:avLst/>
          </a:prstGeom>
        </p:spPr>
      </p:pic>
      <p:cxnSp>
        <p:nvCxnSpPr>
          <p:cNvPr id="100" name="Straight Connector 33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35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C7D1C-BC1E-A844-EEFA-51FCB7A69765}"/>
              </a:ext>
            </a:extLst>
          </p:cNvPr>
          <p:cNvSpPr txBox="1"/>
          <p:nvPr/>
        </p:nvSpPr>
        <p:spPr>
          <a:xfrm>
            <a:off x="621292" y="6858000"/>
            <a:ext cx="1109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 15: Distribution of number of clock hours required for student teaching in 2019-20:  </a:t>
            </a: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September 2021 Commission Agenda item 2C </a:t>
            </a:r>
            <a:r>
              <a:rPr lang="en-US" dirty="0"/>
              <a:t>– page 8, table 5b.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 7: Distribution of Total Student Teaching Clinical Hours in Traditional Programs: </a:t>
            </a:r>
            <a:r>
              <a:rPr lang="en-US" dirty="0">
                <a:hlinkClick r:id="rId6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September 2021 Commission Agenda item 2C </a:t>
            </a:r>
            <a:r>
              <a:rPr lang="en-US" dirty="0"/>
              <a:t>– page 8, table 5b.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0253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511BA2-DE49-4BCC-3B98-E8885756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500185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Selected findings from 2019-20: Program Information: Total Enrollment (Enrolled Candidates and Program Completers)</a:t>
            </a:r>
          </a:p>
        </p:txBody>
      </p:sp>
      <p:pic>
        <p:nvPicPr>
          <p:cNvPr id="6" name="Picture 5" descr="This is a screenshot of an interactive data dashboard linked at the end of the slide.  The dashboard is titled &quot;Selected findings from 2019-2020.  Program Information: Total Enrollment (Enrolled Candidates and Program Completers).  The screenshot shows.  Figure 12: Total enrollment and subset of program completers by gender identity in 2019-2020 with stacked bar charts.  Figure 13: Total enrollment and subset of program completers by race/ethnicity in 2019-2020 with stacked bar charts for race and ethnicity.">
            <a:extLst>
              <a:ext uri="{FF2B5EF4-FFF2-40B4-BE49-F238E27FC236}">
                <a16:creationId xmlns:a16="http://schemas.microsoft.com/office/drawing/2014/main" id="{0C80C95F-8594-4725-942D-80E92E897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5" y="286603"/>
            <a:ext cx="11932149" cy="5905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6E2B0-2422-7B07-1BA2-ABBFE5348FB0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September 2021 Commission Agenda item 2C </a:t>
            </a:r>
            <a:r>
              <a:rPr lang="en-US" dirty="0"/>
              <a:t>– page 8, table 6a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43AF9-CBE7-4F58-A8E4-D5C71F90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672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436C-0032-5A4E-E8FE-554999F5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Selected findings from 2019-20: Program Information: Total Enrollment (Enrolled Candidates and Program Completers)</a:t>
            </a:r>
          </a:p>
        </p:txBody>
      </p:sp>
      <p:pic>
        <p:nvPicPr>
          <p:cNvPr id="9" name="Picture 8" descr="This is a screenshot of an interactive data dashboard linked at the end of the slide.  The dashboard is titled &quot;Selected findings from 2019-2020. Program Information: Total Enrollment (Enrolled Candidates and Program Completers).&quot;  The screenshot shows: Figure 3: Total Enrollment (Enrolled Candidates and Program Completers) by Program Route and shows a stacked car chart for each year.">
            <a:extLst>
              <a:ext uri="{FF2B5EF4-FFF2-40B4-BE49-F238E27FC236}">
                <a16:creationId xmlns:a16="http://schemas.microsoft.com/office/drawing/2014/main" id="{7F543675-9ACD-445B-ADDC-52EE699D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" y="243857"/>
            <a:ext cx="11447468" cy="562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A6124-6470-3197-D3C9-E2EA9C5DE7C1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September 2021 Commission Agenda item 2C </a:t>
            </a:r>
            <a:r>
              <a:rPr lang="en-US" dirty="0"/>
              <a:t>– page 13, table 6G.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43AF9-CBE7-4F58-A8E4-D5C71F90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5487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7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59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61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65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7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8B8A6-68D1-3610-A966-4948702C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Selected findings from 2019-20: Program Information: Teachers Prepared by Subject Area and Academic Major</a:t>
            </a:r>
          </a:p>
        </p:txBody>
      </p:sp>
      <p:pic>
        <p:nvPicPr>
          <p:cNvPr id="17" name="Picture 16" descr="This is a screenshot of an interactive data dashboard linked at the end of the slide.  The dashboard is titled &quot;Selected findings from 2019-2020.  Program Information: Teachers prepared by subject area and academic major.&quot;  The screenshot shows &quot;Select prgram route&quot; and &quot;Select segment&quot; both with drop down selectors.  &quot;Figure 17: Teachers prepaid by subject area in 2019-2020&quot; with a bar chart.  &quot;Figure 18: Teacher prepared by credential area in 2019-2020&quot; with a bar chart. &quot;Figure 19: Teachers prepared by academic major in 2019-2020&quot; with a bar chart. &quot;Figure 20: Teachers prepared by academic major in area 2019-2020&quot; with bar chart.  ">
            <a:extLst>
              <a:ext uri="{FF2B5EF4-FFF2-40B4-BE49-F238E27FC236}">
                <a16:creationId xmlns:a16="http://schemas.microsoft.com/office/drawing/2014/main" id="{93941E76-7BEE-444E-8E83-6578C1BC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5" y="327433"/>
            <a:ext cx="11637364" cy="57519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5F740-4CE1-2631-58C8-D2C234C64476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September 2021 Commission Agenda item 2C </a:t>
            </a:r>
            <a:r>
              <a:rPr lang="en-US" dirty="0"/>
              <a:t>– page 14, tables: 7a, 7b, 7c and 7d</a:t>
            </a:r>
          </a:p>
        </p:txBody>
      </p:sp>
    </p:spTree>
    <p:extLst>
      <p:ext uri="{BB962C8B-B14F-4D97-AF65-F5344CB8AC3E}">
        <p14:creationId xmlns:p14="http://schemas.microsoft.com/office/powerpoint/2010/main" val="363398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A4559-757E-C8D0-BB7F-5C4387A5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63114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Selected findings from 2019-20: Annual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712BB-AF0A-7937-B7B3-4146A144EC86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September 2021 Commission Agenda item 2C </a:t>
            </a:r>
            <a:r>
              <a:rPr lang="en-US" dirty="0"/>
              <a:t>– page 19, table 9a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14</a:t>
            </a:r>
          </a:p>
        </p:txBody>
      </p:sp>
      <p:pic>
        <p:nvPicPr>
          <p:cNvPr id="6" name="Picture 5" descr="This is a screenshot of an interactive data dashboard linked at the end of the slide.   The dashboard is titled &quot;Selected findings from 2019-2020.  Annual goals.&quot;  &quot;Figure 21: Report progress on last year's goal (2019-2020): Did your program prepare teachers in the following areas (yes/no)?&quot; showing stacked bar charts. &quot;Figure 21.1: Did your program meet the goal in the following areas&quot; showing pie charts.">
            <a:extLst>
              <a:ext uri="{FF2B5EF4-FFF2-40B4-BE49-F238E27FC236}">
                <a16:creationId xmlns:a16="http://schemas.microsoft.com/office/drawing/2014/main" id="{7A7DF1CE-19CA-29EE-A79D-54800605D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7" y="340772"/>
            <a:ext cx="11473090" cy="56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51E24-E395-28AC-9F8F-1E6367F9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Selected findings from 2019-20: Assessment Information: Statewide Pass Rates</a:t>
            </a:r>
          </a:p>
        </p:txBody>
      </p:sp>
      <p:pic>
        <p:nvPicPr>
          <p:cNvPr id="5" name="Picture 4" descr="This is a screenshot of an interactive data dashboard linked at the end of the slide.  The dashboard is titled &quot;Selected findings from 2019-2020.  Assessment Information: Statewide Pass Rates.&quot;  Screenshot shows.  &quot;Select Program Route&quot; with drop down menu.  &quot;Figure 10. State exam pass rate percentage by exam and examinee groups&quot; with line charts by examinee group and year.  ">
            <a:hlinkClick r:id="rId3"/>
            <a:extLst>
              <a:ext uri="{FF2B5EF4-FFF2-40B4-BE49-F238E27FC236}">
                <a16:creationId xmlns:a16="http://schemas.microsoft.com/office/drawing/2014/main" id="{913E0222-9E6D-4263-9012-2FF739DF1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62" y="287384"/>
            <a:ext cx="11707258" cy="58641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8A25A-AC98-F8A7-C6E8-79CA67CC3213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State Trends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September 2021 Commission Agenda item 2C </a:t>
            </a:r>
            <a:r>
              <a:rPr lang="en-US" dirty="0"/>
              <a:t>– page 34, table 14a.</a:t>
            </a:r>
          </a:p>
        </p:txBody>
      </p:sp>
    </p:spTree>
    <p:extLst>
      <p:ext uri="{BB962C8B-B14F-4D97-AF65-F5344CB8AC3E}">
        <p14:creationId xmlns:p14="http://schemas.microsoft.com/office/powerpoint/2010/main" val="363467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1845734"/>
            <a:ext cx="10691177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rgbClr val="0070C0"/>
                </a:solidFill>
              </a:rPr>
              <a:t>Federal mandate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Teacher Preparation programs submitted their IPRCs (April 30, 2021)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State report is due to the U.S. Department of Education (October 31, 2021)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400" b="1" dirty="0">
                <a:solidFill>
                  <a:srgbClr val="0070C0"/>
                </a:solidFill>
              </a:rPr>
              <a:t>2019-20 report highlights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Increase in total candidate enrollment, including program completers from the prior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More than half of total candidates identified themselves as non-White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Higher percentage of male candidates enrolled in Alternative route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Teachers prepared by subject area and academic major varied by route and segment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Assessment rates varied by route and segment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1144B-397F-AEA4-CB55-A9F81E97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516835"/>
            <a:ext cx="3702449" cy="5772840"/>
          </a:xfrm>
        </p:spPr>
        <p:txBody>
          <a:bodyPr anchor="ctr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FF"/>
                </a:solidFill>
              </a:rPr>
              <a:t>Background – What is Title II report?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Why do we have to submit the report?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A7F057-3002-4C28-80E0-3EEA6F74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7" name="Picture 6" descr="Title II report is mandated by federal law under Title II of the 1998 Higher Education Act.&#10;&#10;HEOA was reauthorized in 2008.&#10;&#10;Sections 205 to 208 call for accountability for programs that prepare teachers.">
            <a:extLst>
              <a:ext uri="{FF2B5EF4-FFF2-40B4-BE49-F238E27FC236}">
                <a16:creationId xmlns:a16="http://schemas.microsoft.com/office/drawing/2014/main" id="{B3221939-95FF-F41A-57B8-78271AD9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26" y="352276"/>
            <a:ext cx="6921798" cy="57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When do we submit the report?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1C608-AFF6-47CE-941D-81F69C32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</a:t>
            </a:r>
          </a:p>
        </p:txBody>
      </p:sp>
      <p:pic>
        <p:nvPicPr>
          <p:cNvPr id="5" name="Picture 4" descr="Three reports are developed for each Title II data collection and reporting cycle.  List with three items.&#10; Item 1: Institution Reports,&#10; Item 2: A consolidated State Report,&#10; Item 3: A compiled National Report (also called the Secretary’s Report).&#10;&#10;Teacher Preparation Programs submit IPRCs to the Commission in April.&#10;&#10;States submit the SRC to the US Department of Education in October.&#10;&#10;The secretary’s report is published in the following April.">
            <a:extLst>
              <a:ext uri="{FF2B5EF4-FFF2-40B4-BE49-F238E27FC236}">
                <a16:creationId xmlns:a16="http://schemas.microsoft.com/office/drawing/2014/main" id="{757224F4-7A2D-C3B9-C72A-FBC0333E1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12" y="1873267"/>
            <a:ext cx="10260776" cy="37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we submit the report?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314" y="1845734"/>
            <a:ext cx="9947366" cy="43917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 Federal Title II contractor, designed a web-based data entry tool called the Institution and Program Report Card (IPRC)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All 50 states and the territories use this IPRC tool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State Report Card (SRC) is also a web-based data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All 50 states and territories use SRC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EF22A-B9E3-BDBA-8761-136C9394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in the Title II report?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845734"/>
            <a:ext cx="10254343" cy="4315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Title II report includes data on Multiple Subject, Single Subject, and Education Specialist credentials only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 report does not include Designated Subjects or Services credentials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Data are reported for initial credentials only; do not report data on added authorizations or subsequent authorizations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BACB-62B2-4EEF-ADAB-DD8D59FB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160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Requirements for Teacher Preparation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3600" b="1" dirty="0">
                <a:solidFill>
                  <a:srgbClr val="0070C0"/>
                </a:solidFill>
              </a:rPr>
              <a:t>Three types of IPRCs are submitted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Traditional Route (Student teaching programs)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Alternative route, IHE-based (University Intern Programs)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Alternative route, not-IHE-based (District/County Intern Programs)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504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Type of assessment data reported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66A59-40BE-4ECD-9E2A-978B614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845734"/>
            <a:ext cx="10919777" cy="4413552"/>
          </a:xfrm>
        </p:spPr>
        <p:txBody>
          <a:bodyPr>
            <a:noAutofit/>
          </a:bodyPr>
          <a:lstStyle/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3000" b="1" dirty="0">
                <a:solidFill>
                  <a:srgbClr val="0070C0"/>
                </a:solidFill>
              </a:rPr>
              <a:t>Pass rates data are submitted for 5 groups</a:t>
            </a:r>
            <a:r>
              <a:rPr lang="en-US" sz="3000" b="1" dirty="0">
                <a:solidFill>
                  <a:schemeClr val="tx1"/>
                </a:solidFill>
              </a:rPr>
              <a:t>: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Enrolled candidates who completed all Nonclinical coursework (Group 1)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Other Enrolled candidates (Group 2)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current year, 2019-20 (Group 3)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prior year, 2018-19 (Group 4)</a:t>
            </a: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Program Completers for second prior year, 2017-18 (Group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517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data elements are reported?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06E9DCC-AF95-41A1-AF6F-8BD319635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91244"/>
              </p:ext>
            </p:extLst>
          </p:nvPr>
        </p:nvGraphicFramePr>
        <p:xfrm>
          <a:off x="1273629" y="1846262"/>
          <a:ext cx="9882051" cy="44021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803571">
                  <a:extLst>
                    <a:ext uri="{9D8B030D-6E8A-4147-A177-3AD203B41FA5}">
                      <a16:colId xmlns:a16="http://schemas.microsoft.com/office/drawing/2014/main" val="1887270839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2273359195"/>
                    </a:ext>
                  </a:extLst>
                </a:gridCol>
                <a:gridCol w="1282337">
                  <a:extLst>
                    <a:ext uri="{9D8B030D-6E8A-4147-A177-3AD203B41FA5}">
                      <a16:colId xmlns:a16="http://schemas.microsoft.com/office/drawing/2014/main" val="3467806404"/>
                    </a:ext>
                  </a:extLst>
                </a:gridCol>
              </a:tblGrid>
              <a:tr h="966789">
                <a:tc>
                  <a:txBody>
                    <a:bodyPr/>
                    <a:lstStyle/>
                    <a:p>
                      <a:r>
                        <a:rPr lang="en-US" sz="2400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Institution and Program Report Card (IPRC)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State Report Card (SRC)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116726"/>
                  </a:ext>
                </a:extLst>
              </a:tr>
              <a:tr h="427420">
                <a:tc>
                  <a:txBody>
                    <a:bodyPr/>
                    <a:lstStyle/>
                    <a:p>
                      <a:r>
                        <a:rPr lang="en-US" dirty="0"/>
                        <a:t>Program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37671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Assurances; Annual Goals for Math, Science, Special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26814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Assessment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12234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Low-Performing Teacher Preparation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51420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Use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50209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Teacher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9129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Credential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12101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Standards and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31373"/>
                  </a:ext>
                </a:extLst>
              </a:tr>
              <a:tr h="375991">
                <a:tc>
                  <a:txBody>
                    <a:bodyPr/>
                    <a:lstStyle/>
                    <a:p>
                      <a:r>
                        <a:rPr lang="en-US" dirty="0"/>
                        <a:t>Improvement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51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43AF9-CBE7-4F58-A8E4-D5C71F90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 vert="horz" lIns="91440" tIns="45720" rIns="91440" bIns="45720" rtlCol="0" anchor="ctr"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4312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1FEE4F-AE30-3AC5-3EFD-F8D96D382F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-1450757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Selected findings from 2019-20: Program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4C21E-00CD-06B3-EDD9-271005013B78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State Highlights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September 2021 Commission Agenda item 2C </a:t>
            </a:r>
            <a:r>
              <a:rPr lang="en-US" dirty="0"/>
              <a:t>– page 4, Table 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9</a:t>
            </a:r>
          </a:p>
        </p:txBody>
      </p:sp>
      <p:pic>
        <p:nvPicPr>
          <p:cNvPr id="11" name="Picture 10" descr="This is a screenshot of an interactive data dashboard linked at the end of the slide.&#10;The screenshot is labeled &quot;Selected findings from 2019-2020.  Program Information.&quot;  The dashboard shows the following:  Figure 2: Institutions by Segment in 2019-2020 and shows a two row table.  Figure 3: Map of Institutions in 2019-2020, showing a map of California, Arizona and Utah.  Figure 5: Total Reports Submitted in 2019-2020 showing a circle chart.  Figure 5a: Total Reports Submitted in 2019-2020 by Institution Segment.">
            <a:extLst>
              <a:ext uri="{FF2B5EF4-FFF2-40B4-BE49-F238E27FC236}">
                <a16:creationId xmlns:a16="http://schemas.microsoft.com/office/drawing/2014/main" id="{D673003C-0986-B814-944A-D3C41FB20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3" y="449705"/>
            <a:ext cx="11106595" cy="55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3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51&quot;&gt;&lt;object type=&quot;3&quot; unique_id=&quot;10052&quot;&gt;&lt;property id=&quot;20148&quot; value=&quot;5&quot;/&gt;&lt;property id=&quot;20300&quot; value=&quot;Slide 1 - &amp;quot;Annual Report Card on California Teacher Preparation Programs for the Academic Year 2019-20 as required by Title II&quot;/&gt;&lt;property id=&quot;20307&quot; value=&quot;256&quot;/&gt;&lt;/object&gt;&lt;object type=&quot;3&quot; unique_id=&quot;10053&quot;&gt;&lt;property id=&quot;20148&quot; value=&quot;5&quot;/&gt;&lt;property id=&quot;20300&quot; value=&quot;Slide 2 - &amp;quot;Background – What is Title II report?  Why do we have to submit the report?&amp;quot;&quot;/&gt;&lt;property id=&quot;20307&quot; value=&quot;258&quot;/&gt;&lt;/object&gt;&lt;object type=&quot;3&quot; unique_id=&quot;10054&quot;&gt;&lt;property id=&quot;20148&quot; value=&quot;5&quot;/&gt;&lt;property id=&quot;20300&quot; value=&quot;Slide 3 - &amp;quot;When do we submit the report?&amp;quot;&quot;/&gt;&lt;property id=&quot;20307&quot; value=&quot;264&quot;/&gt;&lt;/object&gt;&lt;object type=&quot;3&quot; unique_id=&quot;10055&quot;&gt;&lt;property id=&quot;20148&quot; value=&quot;5&quot;/&gt;&lt;property id=&quot;20300&quot; value=&quot;Slide 4 - &amp;quot;How do we submit the report?&amp;quot;&quot;/&gt;&lt;property id=&quot;20307&quot; value=&quot;265&quot;/&gt;&lt;/object&gt;&lt;object type=&quot;3&quot; unique_id=&quot;10056&quot;&gt;&lt;property id=&quot;20148&quot; value=&quot;5&quot;/&gt;&lt;property id=&quot;20300&quot; value=&quot;Slide 5 - &amp;quot;What is in the Title II report?&amp;quot;&quot;/&gt;&lt;property id=&quot;20307&quot; value=&quot;266&quot;/&gt;&lt;/object&gt;&lt;object type=&quot;3&quot; unique_id=&quot;10057&quot;&gt;&lt;property id=&quot;20148&quot; value=&quot;5&quot;/&gt;&lt;property id=&quot;20300&quot; value=&quot;Slide 6 - &amp;quot;Requirements for Teacher Preparation Programs&amp;quot;&quot;/&gt;&lt;property id=&quot;20307&quot; value=&quot;267&quot;/&gt;&lt;/object&gt;&lt;object type=&quot;3&quot; unique_id=&quot;10058&quot;&gt;&lt;property id=&quot;20148&quot; value=&quot;5&quot;/&gt;&lt;property id=&quot;20300&quot; value=&quot;Slide 7 - &amp;quot;Type of assessment data reported&amp;quot;&quot;/&gt;&lt;property id=&quot;20307&quot; value=&quot;269&quot;/&gt;&lt;/object&gt;&lt;object type=&quot;3&quot; unique_id=&quot;10059&quot;&gt;&lt;property id=&quot;20148&quot; value=&quot;5&quot;/&gt;&lt;property id=&quot;20300&quot; value=&quot;Slide 8 - &amp;quot;What data elements are reported?&amp;quot;&quot;/&gt;&lt;property id=&quot;20307&quot; value=&quot;268&quot;/&gt;&lt;/object&gt;&lt;object type=&quot;3&quot; unique_id=&quot;10060&quot;&gt;&lt;property id=&quot;20148&quot; value=&quot;5&quot;/&gt;&lt;property id=&quot;20300&quot; value=&quot;Slide 9&quot;/&gt;&lt;property id=&quot;20307&quot; value=&quot;270&quot;/&gt;&lt;/object&gt;&lt;object type=&quot;3&quot; unique_id=&quot;10061&quot;&gt;&lt;property id=&quot;20148&quot; value=&quot;5&quot;/&gt;&lt;property id=&quot;20300&quot; value=&quot;Slide 10&quot;/&gt;&lt;property id=&quot;20307&quot; value=&quot;275&quot;/&gt;&lt;/object&gt;&lt;object type=&quot;3&quot; unique_id=&quot;10062&quot;&gt;&lt;property id=&quot;20148&quot; value=&quot;5&quot;/&gt;&lt;property id=&quot;20300&quot; value=&quot;Slide 11&quot;/&gt;&lt;property id=&quot;20307&quot; value=&quot;282&quot;/&gt;&lt;/object&gt;&lt;object type=&quot;3&quot; unique_id=&quot;10063&quot;&gt;&lt;property id=&quot;20148&quot; value=&quot;5&quot;/&gt;&lt;property id=&quot;20300&quot; value=&quot;Slide 12&quot;/&gt;&lt;property id=&quot;20307&quot; value=&quot;271&quot;/&gt;&lt;/object&gt;&lt;object type=&quot;3&quot; unique_id=&quot;10064&quot;&gt;&lt;property id=&quot;20148&quot; value=&quot;5&quot;/&gt;&lt;property id=&quot;20300&quot; value=&quot;Slide 13&quot;/&gt;&lt;property id=&quot;20307&quot; value=&quot;277&quot;/&gt;&lt;/object&gt;&lt;object type=&quot;3&quot; unique_id=&quot;10065&quot;&gt;&lt;property id=&quot;20148&quot; value=&quot;5&quot;/&gt;&lt;property id=&quot;20300&quot; value=&quot;Slide 14&quot;/&gt;&lt;property id=&quot;20307&quot; value=&quot;273&quot;/&gt;&lt;/object&gt;&lt;object type=&quot;3&quot; unique_id=&quot;10066&quot;&gt;&lt;property id=&quot;20148&quot; value=&quot;5&quot;/&gt;&lt;property id=&quot;20300&quot; value=&quot;Slide 15&quot;/&gt;&lt;property id=&quot;20307&quot; value=&quot;272&quot;/&gt;&lt;/object&gt;&lt;object type=&quot;3&quot; unique_id=&quot;10067&quot;&gt;&lt;property id=&quot;20148&quot; value=&quot;5&quot;/&gt;&lt;property id=&quot;20300&quot; value=&quot;Slide 16 - &amp;quot;Summary&amp;quot;&quot;/&gt;&lt;property id=&quot;20307&quot; value=&quot;276&quot;/&gt;&lt;/object&gt;&lt;/object&gt;&lt;object type=&quot;8&quot; unique_id=&quot;10085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bbcf2-522a-4cc8-bbf0-991319812d5c">
      <Terms xmlns="http://schemas.microsoft.com/office/infopath/2007/PartnerControls"/>
    </lcf76f155ced4ddcb4097134ff3c332f>
    <TaxCatchAll xmlns="50100aeb-1716-4f9b-8c19-4b31a6cfad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7BC262157747938E17868A3CDBAD" ma:contentTypeVersion="14" ma:contentTypeDescription="Create a new document." ma:contentTypeScope="" ma:versionID="0931bdcbff5fc035b9c61825e6fefe41">
  <xsd:schema xmlns:xsd="http://www.w3.org/2001/XMLSchema" xmlns:xs="http://www.w3.org/2001/XMLSchema" xmlns:p="http://schemas.microsoft.com/office/2006/metadata/properties" xmlns:ns2="578bbcf2-522a-4cc8-bbf0-991319812d5c" xmlns:ns3="50100aeb-1716-4f9b-8c19-4b31a6cfadcb" targetNamespace="http://schemas.microsoft.com/office/2006/metadata/properties" ma:root="true" ma:fieldsID="5e910fe4f29b663cc61b71656c86b9d0" ns2:_="" ns3:_="">
    <xsd:import namespace="578bbcf2-522a-4cc8-bbf0-991319812d5c"/>
    <xsd:import namespace="50100aeb-1716-4f9b-8c19-4b31a6cf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bbcf2-522a-4cc8-bbf0-991319812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0aeb-1716-4f9b-8c19-4b31a6cf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f1be47-33db-42e2-a680-12d85a00ca9e}" ma:internalName="TaxCatchAll" ma:showField="CatchAllData" ma:web="50100aeb-1716-4f9b-8c19-4b31a6cfa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50AEB-E0F8-491F-9DEB-72122BAB6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C197B-537D-4105-870D-92324813F16F}">
  <ds:schemaRefs>
    <ds:schemaRef ds:uri="http://schemas.microsoft.com/office/2006/metadata/properties"/>
    <ds:schemaRef ds:uri="http://schemas.microsoft.com/office/infopath/2007/PartnerControls"/>
    <ds:schemaRef ds:uri="578bbcf2-522a-4cc8-bbf0-991319812d5c"/>
    <ds:schemaRef ds:uri="50100aeb-1716-4f9b-8c19-4b31a6cfadcb"/>
  </ds:schemaRefs>
</ds:datastoreItem>
</file>

<file path=customXml/itemProps3.xml><?xml version="1.0" encoding="utf-8"?>
<ds:datastoreItem xmlns:ds="http://schemas.openxmlformats.org/officeDocument/2006/customXml" ds:itemID="{7765A460-F9D6-4E2E-85CC-AEA188A33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bbcf2-522a-4cc8-bbf0-991319812d5c"/>
    <ds:schemaRef ds:uri="50100aeb-1716-4f9b-8c19-4b31a6cf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715</Words>
  <Application>Microsoft Office PowerPoint</Application>
  <PresentationFormat>Widescreen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Retrospect</vt:lpstr>
      <vt:lpstr>Annual Report Card on California Teacher Preparation Programs for the Academic Year 2019-20 as required by Title II of Higher Education Act  </vt:lpstr>
      <vt:lpstr>Background – What is Title II report?  Why do we have to submit the report?</vt:lpstr>
      <vt:lpstr>When do we submit the report?</vt:lpstr>
      <vt:lpstr>How do we submit the report?</vt:lpstr>
      <vt:lpstr>What is in the Title II report?</vt:lpstr>
      <vt:lpstr>Requirements for Teacher Preparation Programs</vt:lpstr>
      <vt:lpstr>Type of assessment data reported</vt:lpstr>
      <vt:lpstr>What data elements are reported?</vt:lpstr>
      <vt:lpstr>Selected findings from 2019-20: Program Information</vt:lpstr>
      <vt:lpstr>Selected findings from 2019-20: Program Information: Supervised Clinical Experiences</vt:lpstr>
      <vt:lpstr>Selected findings from 2019-20: Program Information: Total Enrollment (Enrolled Candidates and Program Completers)</vt:lpstr>
      <vt:lpstr>Selected findings from 2019-20: Program Information: Total Enrollment (Enrolled Candidates and Program Completers)</vt:lpstr>
      <vt:lpstr>Selected findings from 2019-20: Program Information: Teachers Prepared by Subject Area and Academic Major</vt:lpstr>
      <vt:lpstr>Selected findings from 2019-20: Annual Goals</vt:lpstr>
      <vt:lpstr>Selected findings from 2019-20: Assessment Information: Statewide Pass Rates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2023-04-13T00:50:57Z</dcterms:created>
  <dcterms:modified xsi:type="dcterms:W3CDTF">2023-04-26T20:56:06Z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0x01010087617BC262157747938E17868A3CDBAD</vt:lpwstr>
  </property>
</Properties>
</file>