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4" r:id="rId1"/>
    <p:sldMasterId id="2147483694" r:id="rId2"/>
  </p:sldMasterIdLst>
  <p:notesMasterIdLst>
    <p:notesMasterId r:id="rId43"/>
  </p:notesMasterIdLst>
  <p:handoutMasterIdLst>
    <p:handoutMasterId r:id="rId44"/>
  </p:handoutMasterIdLst>
  <p:sldIdLst>
    <p:sldId id="275" r:id="rId3"/>
    <p:sldId id="307" r:id="rId4"/>
    <p:sldId id="364" r:id="rId5"/>
    <p:sldId id="277" r:id="rId6"/>
    <p:sldId id="313" r:id="rId7"/>
    <p:sldId id="365" r:id="rId8"/>
    <p:sldId id="304" r:id="rId9"/>
    <p:sldId id="314" r:id="rId10"/>
    <p:sldId id="282" r:id="rId11"/>
    <p:sldId id="284" r:id="rId12"/>
    <p:sldId id="279" r:id="rId13"/>
    <p:sldId id="298" r:id="rId14"/>
    <p:sldId id="280" r:id="rId15"/>
    <p:sldId id="281" r:id="rId16"/>
    <p:sldId id="328" r:id="rId17"/>
    <p:sldId id="287" r:id="rId18"/>
    <p:sldId id="370" r:id="rId19"/>
    <p:sldId id="329" r:id="rId20"/>
    <p:sldId id="366" r:id="rId21"/>
    <p:sldId id="289" r:id="rId22"/>
    <p:sldId id="294" r:id="rId23"/>
    <p:sldId id="290" r:id="rId24"/>
    <p:sldId id="330" r:id="rId25"/>
    <p:sldId id="311" r:id="rId26"/>
    <p:sldId id="291" r:id="rId27"/>
    <p:sldId id="296" r:id="rId28"/>
    <p:sldId id="368" r:id="rId29"/>
    <p:sldId id="331" r:id="rId30"/>
    <p:sldId id="312" r:id="rId31"/>
    <p:sldId id="354" r:id="rId32"/>
    <p:sldId id="326" r:id="rId33"/>
    <p:sldId id="315" r:id="rId34"/>
    <p:sldId id="337" r:id="rId35"/>
    <p:sldId id="338" r:id="rId36"/>
    <p:sldId id="361" r:id="rId37"/>
    <p:sldId id="362" r:id="rId38"/>
    <p:sldId id="367" r:id="rId39"/>
    <p:sldId id="324" r:id="rId40"/>
    <p:sldId id="353" r:id="rId41"/>
    <p:sldId id="352" r:id="rId42"/>
  </p:sldIdLst>
  <p:sldSz cx="12192000" cy="6858000"/>
  <p:notesSz cx="6858000" cy="9144000"/>
  <p:custDataLst>
    <p:tags r:id="rId4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3763"/>
    <a:srgbClr val="B6D8F2"/>
    <a:srgbClr val="47556B"/>
    <a:srgbClr val="003366"/>
    <a:srgbClr val="FAAC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A5119A-4ABA-4F1C-8255-27D25ED2F8F7}" v="9" dt="2023-04-13T00:15:53.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441" autoAdjust="0"/>
  </p:normalViewPr>
  <p:slideViewPr>
    <p:cSldViewPr snapToGrid="0">
      <p:cViewPr varScale="1">
        <p:scale>
          <a:sx n="134" d="100"/>
          <a:sy n="134" d="100"/>
        </p:scale>
        <p:origin x="3390" y="114"/>
      </p:cViewPr>
      <p:guideLst/>
    </p:cSldViewPr>
  </p:slideViewPr>
  <p:outlineViewPr>
    <p:cViewPr>
      <p:scale>
        <a:sx n="33" d="100"/>
        <a:sy n="33" d="100"/>
      </p:scale>
      <p:origin x="0" y="-39720"/>
    </p:cViewPr>
  </p:outlin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55" Type="http://schemas.openxmlformats.org/officeDocument/2006/relationships/customXml" Target="../customXml/item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gs" Target="tags/tag1.xml"/><Relationship Id="rId53" Type="http://schemas.openxmlformats.org/officeDocument/2006/relationships/customXml" Target="../customXml/item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52"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commentAuthors" Target="commen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MVSandy\Desktop\strategic%20plan%202020\Spreadsheet%20with%20stakeholder%20data%20sorted%2011.30%20Worksheet.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MVSandy\Desktop\strategic%20plan%202020\Spreadsheet%20with%20stakeholder%20data%20sorted%2011.30%20Workshee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3.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MVSandy\Desktop\strategic%20plan%202020\Spreadsheet%20with%20stakeholder%20data%20sorted%2011.30%20Worksheet.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MVSandy\Desktop\strategic%20plan%202020\Spreadsheet%20with%20stakeholder%20data%20sorted%2011.30%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dirty="0">
                <a:solidFill>
                  <a:sysClr val="windowText" lastClr="000000"/>
                </a:solidFill>
              </a:rPr>
              <a:t> </a:t>
            </a:r>
            <a:br>
              <a:rPr lang="en-US" sz="1200" b="1" dirty="0">
                <a:solidFill>
                  <a:sysClr val="windowText" lastClr="000000"/>
                </a:solidFill>
              </a:rPr>
            </a:br>
            <a:r>
              <a:rPr lang="en-US" sz="1600" b="1" i="1" dirty="0">
                <a:solidFill>
                  <a:sysClr val="windowText" lastClr="000000"/>
                </a:solidFill>
              </a:rPr>
              <a:t>81</a:t>
            </a:r>
            <a:r>
              <a:rPr lang="en-US" sz="1600" b="1" i="1" baseline="0" dirty="0">
                <a:solidFill>
                  <a:sysClr val="windowText" lastClr="000000"/>
                </a:solidFill>
              </a:rPr>
              <a:t> total responses</a:t>
            </a:r>
            <a:endParaRPr lang="en-US" sz="1600" b="1" dirty="0">
              <a:solidFill>
                <a:sysClr val="windowText" lastClr="000000"/>
              </a:solidFill>
            </a:endParaRPr>
          </a:p>
        </c:rich>
      </c:tx>
      <c:layout>
        <c:manualLayout>
          <c:xMode val="edge"/>
          <c:yMode val="edge"/>
          <c:x val="1.390588195706305E-2"/>
          <c:y val="2.296952729548015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505983744513139"/>
          <c:y val="0.19670364500792395"/>
          <c:w val="0.45281663200118855"/>
          <c:h val="0.72042871282740695"/>
        </c:manualLayout>
      </c:layout>
      <c:pieChart>
        <c:varyColors val="1"/>
        <c:ser>
          <c:idx val="0"/>
          <c:order val="0"/>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6BE-4B2B-9422-9ADD11647F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6BE-4B2B-9422-9ADD11647F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6BE-4B2B-9422-9ADD11647F8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6BE-4B2B-9422-9ADD11647F8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6BE-4B2B-9422-9ADD11647F8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6BE-4B2B-9422-9ADD11647F8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6BE-4B2B-9422-9ADD11647F8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16BE-4B2B-9422-9ADD11647F8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16BE-4B2B-9422-9ADD11647F86}"/>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16BE-4B2B-9422-9ADD11647F86}"/>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16BE-4B2B-9422-9ADD11647F86}"/>
              </c:ext>
            </c:extLst>
          </c:dPt>
          <c:dLbls>
            <c:dLbl>
              <c:idx val="0"/>
              <c:layout>
                <c:manualLayout>
                  <c:x val="-2.4384800457635105E-2"/>
                  <c:y val="-8.24508346731727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6BE-4B2B-9422-9ADD11647F86}"/>
                </c:ext>
              </c:extLst>
            </c:dLbl>
            <c:dLbl>
              <c:idx val="1"/>
              <c:layout>
                <c:manualLayout>
                  <c:x val="-4.0103556766942591E-2"/>
                  <c:y val="7.04201270431357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6BE-4B2B-9422-9ADD11647F86}"/>
                </c:ext>
              </c:extLst>
            </c:dLbl>
            <c:dLbl>
              <c:idx val="2"/>
              <c:layout>
                <c:manualLayout>
                  <c:x val="-7.9323137492428829E-3"/>
                  <c:y val="6.498383597844078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6BE-4B2B-9422-9ADD11647F86}"/>
                </c:ext>
              </c:extLst>
            </c:dLbl>
            <c:dLbl>
              <c:idx val="3"/>
              <c:layout>
                <c:manualLayout>
                  <c:x val="1.6586580523588398E-2"/>
                  <c:y val="-4.80164837494570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6BE-4B2B-9422-9ADD11647F86}"/>
                </c:ext>
              </c:extLst>
            </c:dLbl>
            <c:dLbl>
              <c:idx val="4"/>
              <c:layout>
                <c:manualLayout>
                  <c:x val="6.1423211521636715E-3"/>
                  <c:y val="1.191358866490109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6BE-4B2B-9422-9ADD11647F86}"/>
                </c:ext>
              </c:extLst>
            </c:dLbl>
            <c:dLbl>
              <c:idx val="5"/>
              <c:layout>
                <c:manualLayout>
                  <c:x val="7.0572548623729723E-3"/>
                  <c:y val="6.142442789906736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6BE-4B2B-9422-9ADD11647F86}"/>
                </c:ext>
              </c:extLst>
            </c:dLbl>
            <c:dLbl>
              <c:idx val="6"/>
              <c:layout>
                <c:manualLayout>
                  <c:x val="3.7806211723534558E-3"/>
                  <c:y val="3.70196775905122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6BE-4B2B-9422-9ADD11647F86}"/>
                </c:ext>
              </c:extLst>
            </c:dLbl>
            <c:dLbl>
              <c:idx val="7"/>
              <c:layout>
                <c:manualLayout>
                  <c:x val="7.0131738340399761E-3"/>
                  <c:y val="8.80225803531217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6BE-4B2B-9422-9ADD11647F86}"/>
                </c:ext>
              </c:extLst>
            </c:dLbl>
            <c:dLbl>
              <c:idx val="8"/>
              <c:layout>
                <c:manualLayout>
                  <c:x val="1.7758597483006933E-4"/>
                  <c:y val="-9.5207863243550921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16BE-4B2B-9422-9ADD11647F86}"/>
                </c:ext>
              </c:extLst>
            </c:dLbl>
            <c:dLbl>
              <c:idx val="9"/>
              <c:layout>
                <c:manualLayout>
                  <c:x val="-6.9814590483881819E-4"/>
                  <c:y val="2.00637851428519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16BE-4B2B-9422-9ADD11647F86}"/>
                </c:ext>
              </c:extLst>
            </c:dLbl>
            <c:dLbl>
              <c:idx val="10"/>
              <c:layout>
                <c:manualLayout>
                  <c:x val="4.463540615115418E-3"/>
                  <c:y val="1.6456245981914173E-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16BE-4B2B-9422-9ADD11647F8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'Q3 Mission coded'!$B$96:$B$106</c:f>
              <c:numCache>
                <c:formatCode>0%</c:formatCode>
                <c:ptCount val="11"/>
                <c:pt idx="0">
                  <c:v>0.46</c:v>
                </c:pt>
                <c:pt idx="1">
                  <c:v>0.42</c:v>
                </c:pt>
                <c:pt idx="2">
                  <c:v>0.3</c:v>
                </c:pt>
                <c:pt idx="3">
                  <c:v>0.28000000000000003</c:v>
                </c:pt>
                <c:pt idx="4">
                  <c:v>0.16</c:v>
                </c:pt>
                <c:pt idx="5">
                  <c:v>0.11</c:v>
                </c:pt>
                <c:pt idx="6">
                  <c:v>0.1</c:v>
                </c:pt>
                <c:pt idx="7">
                  <c:v>0.1</c:v>
                </c:pt>
                <c:pt idx="8">
                  <c:v>0.09</c:v>
                </c:pt>
                <c:pt idx="9">
                  <c:v>7.0000000000000007E-2</c:v>
                </c:pt>
                <c:pt idx="10">
                  <c:v>0.05</c:v>
                </c:pt>
              </c:numCache>
            </c:numRef>
          </c:val>
          <c:extLst>
            <c:ext xmlns:c15="http://schemas.microsoft.com/office/drawing/2012/chart" uri="{02D57815-91ED-43cb-92C2-25804820EDAC}">
              <c15:filteredSeriesTitle>
                <c15:tx>
                  <c:strRef>
                    <c:extLst>
                      <c:ext uri="{02D57815-91ED-43cb-92C2-25804820EDAC}">
                        <c15:formulaRef>
                          <c15:sqref>'Q3 Mission coded'!$B$95</c15:sqref>
                        </c15:formulaRef>
                      </c:ext>
                    </c:extLst>
                    <c:strCache>
                      <c:ptCount val="1"/>
                      <c:pt idx="0">
                        <c:v>Total  (n=81)</c:v>
                      </c:pt>
                    </c:strCache>
                  </c:strRef>
                </c15:tx>
              </c15:filteredSeriesTitle>
            </c:ext>
            <c:ext xmlns:c15="http://schemas.microsoft.com/office/drawing/2012/chart" uri="{02D57815-91ED-43cb-92C2-25804820EDAC}">
              <c15:filteredCategoryTitle>
                <c15:cat>
                  <c:strRef>
                    <c:extLst>
                      <c:ext uri="{02D57815-91ED-43cb-92C2-25804820EDAC}">
                        <c15:formulaRef>
                          <c15:sqref>'Q3 Mission coded'!$A$96:$A$106</c15:sqref>
                        </c15:formulaRef>
                      </c:ext>
                    </c:extLst>
                    <c:strCache>
                      <c:ptCount val="11"/>
                      <c:pt idx="0">
                        <c:v>Ensure program quality  </c:v>
                      </c:pt>
                      <c:pt idx="1">
                        <c:v>Ensure educator quality </c:v>
                      </c:pt>
                      <c:pt idx="2">
                        <c:v>Develop standards </c:v>
                      </c:pt>
                      <c:pt idx="3">
                        <c:v>Certification</c:v>
                      </c:pt>
                      <c:pt idx="4">
                        <c:v>Program guidance and TA</c:v>
                      </c:pt>
                      <c:pt idx="5">
                        <c:v> Adherence to laws and regulations</c:v>
                      </c:pt>
                      <c:pt idx="6">
                        <c:v>Educator Discipline</c:v>
                      </c:pt>
                      <c:pt idx="7">
                        <c:v>Focus on serving all students</c:v>
                      </c:pt>
                      <c:pt idx="8">
                        <c:v>Diversity, Equity and Inclusion (DEI)</c:v>
                      </c:pt>
                      <c:pt idx="9">
                        <c:v>Leadership to advance the profession</c:v>
                      </c:pt>
                      <c:pt idx="10">
                        <c:v>Collaborate with stakeholders</c:v>
                      </c:pt>
                    </c:strCache>
                  </c:strRef>
                </c15:cat>
              </c15:filteredCategoryTitle>
            </c:ext>
            <c:ext xmlns:c16="http://schemas.microsoft.com/office/drawing/2014/chart" uri="{C3380CC4-5D6E-409C-BE32-E72D297353CC}">
              <c16:uniqueId val="{00000016-16BE-4B2B-9422-9ADD11647F8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1096010048977523"/>
          <c:y val="4.2010641552937884E-2"/>
          <c:w val="0.35427871092632113"/>
          <c:h val="0.8932461778764339"/>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dirty="0">
                <a:solidFill>
                  <a:sysClr val="windowText" lastClr="000000"/>
                </a:solidFill>
              </a:rPr>
              <a:t> </a:t>
            </a:r>
            <a:r>
              <a:rPr lang="en-US" sz="1400" b="1" dirty="0">
                <a:solidFill>
                  <a:sysClr val="windowText" lastClr="000000"/>
                </a:solidFill>
              </a:rPr>
              <a:t>Organizations</a:t>
            </a:r>
            <a:br>
              <a:rPr lang="en-US" sz="1400" b="1" i="0" u="none" strike="noStrike" kern="1200" spc="0" baseline="0" dirty="0">
                <a:solidFill>
                  <a:sysClr val="windowText" lastClr="000000"/>
                </a:solidFill>
                <a:latin typeface="+mn-lt"/>
                <a:ea typeface="+mn-ea"/>
                <a:cs typeface="+mn-cs"/>
              </a:rPr>
            </a:br>
            <a:r>
              <a:rPr lang="en-US" sz="1400" b="1" i="1" u="none" strike="noStrike" kern="1200" spc="0" baseline="0" dirty="0">
                <a:solidFill>
                  <a:sysClr val="windowText" lastClr="000000"/>
                </a:solidFill>
                <a:latin typeface="+mn-lt"/>
                <a:ea typeface="+mn-ea"/>
                <a:cs typeface="+mn-cs"/>
              </a:rPr>
              <a:t>20 total responses</a:t>
            </a:r>
            <a:endParaRPr lang="en-US" sz="1400" b="1" dirty="0">
              <a:solidFill>
                <a:sysClr val="windowText" lastClr="000000"/>
              </a:solidFill>
            </a:endParaRPr>
          </a:p>
        </c:rich>
      </c:tx>
      <c:layout>
        <c:manualLayout>
          <c:xMode val="edge"/>
          <c:yMode val="edge"/>
          <c:x val="6.5408065736674001E-2"/>
          <c:y val="2.425495155646980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171354061511541"/>
          <c:y val="0.11885185185185188"/>
          <c:w val="0.35403963927585974"/>
          <c:h val="0.64471031587977568"/>
        </c:manualLayout>
      </c:layout>
      <c:pieChart>
        <c:varyColors val="1"/>
        <c:ser>
          <c:idx val="0"/>
          <c:order val="0"/>
          <c:tx>
            <c:strRef>
              <c:f>'Q3 Mission coded'!$B$126</c:f>
              <c:strCache>
                <c:ptCount val="1"/>
                <c:pt idx="0">
                  <c:v>ORG (n-20)</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A1-47EA-BC72-460F81AA82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A1-47EA-BC72-460F81AA82A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A1-47EA-BC72-460F81AA82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7A1-47EA-BC72-460F81AA82A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7A1-47EA-BC72-460F81AA82A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7A1-47EA-BC72-460F81AA82AE}"/>
              </c:ext>
            </c:extLst>
          </c:dPt>
          <c:dLbls>
            <c:dLbl>
              <c:idx val="1"/>
              <c:layout>
                <c:manualLayout>
                  <c:x val="5.5491873611952354E-2"/>
                  <c:y val="-3.79944450810592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7A1-47EA-BC72-460F81AA82AE}"/>
                </c:ext>
              </c:extLst>
            </c:dLbl>
            <c:dLbl>
              <c:idx val="2"/>
              <c:layout>
                <c:manualLayout>
                  <c:x val="2.5695706305942528E-3"/>
                  <c:y val="-1.88539842083148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7A1-47EA-BC72-460F81AA82AE}"/>
                </c:ext>
              </c:extLst>
            </c:dLbl>
            <c:dLbl>
              <c:idx val="3"/>
              <c:layout>
                <c:manualLayout>
                  <c:x val="-5.427771047849788E-3"/>
                  <c:y val="3.91782757924490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A1-47EA-BC72-460F81AA82AE}"/>
                </c:ext>
              </c:extLst>
            </c:dLbl>
            <c:dLbl>
              <c:idx val="4"/>
              <c:layout>
                <c:manualLayout>
                  <c:x val="-1.1618463557439935E-2"/>
                  <c:y val="3.86323331205220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7A1-47EA-BC72-460F81AA82AE}"/>
                </c:ext>
              </c:extLst>
            </c:dLbl>
            <c:dLbl>
              <c:idx val="5"/>
              <c:layout>
                <c:manualLayout>
                  <c:x val="4.7542314422235679E-2"/>
                  <c:y val="6.187350281838470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7A1-47EA-BC72-460F81AA82AE}"/>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'Q3 Mission coded'!$A$127:$A$132</c:f>
              <c:strCache>
                <c:ptCount val="6"/>
                <c:pt idx="0">
                  <c:v>Ensure program quality  </c:v>
                </c:pt>
                <c:pt idx="1">
                  <c:v>Ensure educator quality </c:v>
                </c:pt>
                <c:pt idx="2">
                  <c:v>Develop standards </c:v>
                </c:pt>
                <c:pt idx="3">
                  <c:v>Certification</c:v>
                </c:pt>
                <c:pt idx="4">
                  <c:v>Diversity, Equity and Inclusion (DEI)</c:v>
                </c:pt>
                <c:pt idx="5">
                  <c:v>Leadership to advance the profession</c:v>
                </c:pt>
              </c:strCache>
            </c:strRef>
          </c:cat>
          <c:val>
            <c:numRef>
              <c:f>'Q3 Mission coded'!$B$127:$B$132</c:f>
              <c:numCache>
                <c:formatCode>0%</c:formatCode>
                <c:ptCount val="6"/>
                <c:pt idx="0">
                  <c:v>0.8</c:v>
                </c:pt>
                <c:pt idx="1">
                  <c:v>0.75</c:v>
                </c:pt>
                <c:pt idx="2">
                  <c:v>0.25</c:v>
                </c:pt>
                <c:pt idx="3">
                  <c:v>0.4</c:v>
                </c:pt>
                <c:pt idx="4">
                  <c:v>0.15</c:v>
                </c:pt>
                <c:pt idx="5">
                  <c:v>0.15</c:v>
                </c:pt>
              </c:numCache>
            </c:numRef>
          </c:val>
          <c:extLst>
            <c:ext xmlns:c16="http://schemas.microsoft.com/office/drawing/2014/chart" uri="{C3380CC4-5D6E-409C-BE32-E72D297353CC}">
              <c16:uniqueId val="{0000000C-27A1-47EA-BC72-460F81AA82A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6876531549209556"/>
          <c:y val="0.72467618343287199"/>
          <c:w val="0.63545532899320067"/>
          <c:h val="0.27429242615391308"/>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dirty="0">
                <a:solidFill>
                  <a:sysClr val="windowText" lastClr="000000"/>
                </a:solidFill>
              </a:rPr>
              <a:t>EPPs</a:t>
            </a:r>
            <a:r>
              <a:rPr lang="en-US" sz="1400" b="1" i="0" u="none" strike="noStrike" kern="1200" spc="0" baseline="0" dirty="0">
                <a:solidFill>
                  <a:sysClr val="windowText" lastClr="000000"/>
                </a:solidFill>
                <a:latin typeface="+mn-lt"/>
                <a:ea typeface="+mn-ea"/>
                <a:cs typeface="+mn-cs"/>
              </a:rPr>
              <a:t> </a:t>
            </a:r>
            <a:br>
              <a:rPr lang="en-US" sz="1400" b="1" i="0" u="none" strike="noStrike" kern="1200" spc="0" baseline="0" dirty="0">
                <a:solidFill>
                  <a:sysClr val="windowText" lastClr="000000"/>
                </a:solidFill>
                <a:latin typeface="+mn-lt"/>
                <a:ea typeface="+mn-ea"/>
                <a:cs typeface="+mn-cs"/>
              </a:rPr>
            </a:br>
            <a:r>
              <a:rPr lang="en-US" sz="1400" b="1" i="1" u="none" strike="noStrike" kern="1200" spc="0" baseline="0" dirty="0">
                <a:solidFill>
                  <a:sysClr val="windowText" lastClr="000000"/>
                </a:solidFill>
                <a:latin typeface="+mn-lt"/>
                <a:ea typeface="+mn-ea"/>
                <a:cs typeface="+mn-cs"/>
              </a:rPr>
              <a:t>61 total responses</a:t>
            </a:r>
            <a:endParaRPr lang="en-US" sz="1400" b="1" dirty="0">
              <a:solidFill>
                <a:sysClr val="windowText" lastClr="000000"/>
              </a:solidFill>
            </a:endParaRPr>
          </a:p>
        </c:rich>
      </c:tx>
      <c:layout>
        <c:manualLayout>
          <c:xMode val="edge"/>
          <c:yMode val="edge"/>
          <c:x val="0.10809489695197205"/>
          <c:y val="6.983922589786774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2176312022576287"/>
          <c:y val="0.17755254876445672"/>
          <c:w val="0.35554321587253074"/>
          <c:h val="0.59003385959554377"/>
        </c:manualLayout>
      </c:layout>
      <c:pieChart>
        <c:varyColors val="1"/>
        <c:ser>
          <c:idx val="0"/>
          <c:order val="0"/>
          <c:tx>
            <c:strRef>
              <c:f>'Q3 Mission coded'!$B$133</c:f>
              <c:strCache>
                <c:ptCount val="1"/>
                <c:pt idx="0">
                  <c:v>EPP (n=61)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40A-4B16-BB29-830D77AE720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40A-4B16-BB29-830D77AE720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40A-4B16-BB29-830D77AE720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40A-4B16-BB29-830D77AE720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40A-4B16-BB29-830D77AE720D}"/>
              </c:ext>
            </c:extLst>
          </c:dPt>
          <c:dLbls>
            <c:dLbl>
              <c:idx val="0"/>
              <c:layout>
                <c:manualLayout>
                  <c:x val="2.7940684890803823E-2"/>
                  <c:y val="6.00442280481363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0A-4B16-BB29-830D77AE720D}"/>
                </c:ext>
              </c:extLst>
            </c:dLbl>
            <c:dLbl>
              <c:idx val="1"/>
              <c:layout>
                <c:manualLayout>
                  <c:x val="-2.425429829418914E-3"/>
                  <c:y val="1.20086266588939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0A-4B16-BB29-830D77AE720D}"/>
                </c:ext>
              </c:extLst>
            </c:dLbl>
            <c:dLbl>
              <c:idx val="2"/>
              <c:layout>
                <c:manualLayout>
                  <c:x val="-1.6335206169554705E-2"/>
                  <c:y val="-1.47572794276627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0A-4B16-BB29-830D77AE720D}"/>
                </c:ext>
              </c:extLst>
            </c:dLbl>
            <c:dLbl>
              <c:idx val="3"/>
              <c:layout>
                <c:manualLayout>
                  <c:x val="2.0427871044421334E-4"/>
                  <c:y val="1.42799668289638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40A-4B16-BB29-830D77AE720D}"/>
                </c:ext>
              </c:extLst>
            </c:dLbl>
            <c:dLbl>
              <c:idx val="4"/>
              <c:layout>
                <c:manualLayout>
                  <c:x val="-1.999745073675396E-2"/>
                  <c:y val="2.07439398542335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0A-4B16-BB29-830D77AE720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'Q3 Mission coded'!$A$134:$A$138</c:f>
              <c:strCache>
                <c:ptCount val="5"/>
                <c:pt idx="0">
                  <c:v>Ensure program quality  </c:v>
                </c:pt>
                <c:pt idx="1">
                  <c:v>Ensure educator quality </c:v>
                </c:pt>
                <c:pt idx="2">
                  <c:v>Develop standards </c:v>
                </c:pt>
                <c:pt idx="3">
                  <c:v>Certification</c:v>
                </c:pt>
                <c:pt idx="4">
                  <c:v>Program guidance and TA</c:v>
                </c:pt>
              </c:strCache>
            </c:strRef>
          </c:cat>
          <c:val>
            <c:numRef>
              <c:f>'Q3 Mission coded'!$B$134:$B$138</c:f>
              <c:numCache>
                <c:formatCode>0%</c:formatCode>
                <c:ptCount val="5"/>
                <c:pt idx="0">
                  <c:v>0.34</c:v>
                </c:pt>
                <c:pt idx="1">
                  <c:v>0.31</c:v>
                </c:pt>
                <c:pt idx="2">
                  <c:v>0.31</c:v>
                </c:pt>
                <c:pt idx="3">
                  <c:v>0.25</c:v>
                </c:pt>
                <c:pt idx="4">
                  <c:v>0.18</c:v>
                </c:pt>
              </c:numCache>
            </c:numRef>
          </c:val>
          <c:extLst>
            <c:ext xmlns:c16="http://schemas.microsoft.com/office/drawing/2014/chart" uri="{C3380CC4-5D6E-409C-BE32-E72D297353CC}">
              <c16:uniqueId val="{0000000A-D40A-4B16-BB29-830D77AE720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6.3555596992787095E-2"/>
          <c:y val="0.77847769028871394"/>
          <c:w val="0.89441716179449582"/>
          <c:h val="0.17327669567619838"/>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506019852493141"/>
          <c:y val="8.7676591433556605E-2"/>
          <c:w val="0.81693485429705903"/>
          <c:h val="0.49974800063447555"/>
        </c:manualLayout>
      </c:layout>
      <c:barChart>
        <c:barDir val="col"/>
        <c:grouping val="clustered"/>
        <c:varyColors val="0"/>
        <c:ser>
          <c:idx val="0"/>
          <c:order val="0"/>
          <c:tx>
            <c:strRef>
              <c:f>'Q3 Mission coded'!$C$95</c:f>
              <c:strCache>
                <c:ptCount val="1"/>
                <c:pt idx="0">
                  <c:v>ORG (n-20)</c:v>
                </c:pt>
              </c:strCache>
            </c:strRef>
          </c:tx>
          <c:spPr>
            <a:solidFill>
              <a:schemeClr val="accent1"/>
            </a:solidFill>
            <a:ln>
              <a:noFill/>
            </a:ln>
            <a:effectLst/>
          </c:spPr>
          <c:invertIfNegative val="0"/>
          <c:cat>
            <c:strRef>
              <c:f>'Q3 Mission coded'!$A$96:$A$106</c:f>
              <c:strCache>
                <c:ptCount val="11"/>
                <c:pt idx="0">
                  <c:v>Ensure program quality  </c:v>
                </c:pt>
                <c:pt idx="1">
                  <c:v>Ensure educator quality </c:v>
                </c:pt>
                <c:pt idx="2">
                  <c:v>Develop standards </c:v>
                </c:pt>
                <c:pt idx="3">
                  <c:v>Certification</c:v>
                </c:pt>
                <c:pt idx="4">
                  <c:v>Program guidance and TA</c:v>
                </c:pt>
                <c:pt idx="5">
                  <c:v> Adherence to laws and regulations</c:v>
                </c:pt>
                <c:pt idx="6">
                  <c:v>Educator Discipline</c:v>
                </c:pt>
                <c:pt idx="7">
                  <c:v>Focus on serving all students</c:v>
                </c:pt>
                <c:pt idx="8">
                  <c:v>Diversity, Equity and Inclusion (DEI)</c:v>
                </c:pt>
                <c:pt idx="9">
                  <c:v>Leadership to advance the profession</c:v>
                </c:pt>
                <c:pt idx="10">
                  <c:v>Collaborate with stakeholders</c:v>
                </c:pt>
              </c:strCache>
            </c:strRef>
          </c:cat>
          <c:val>
            <c:numRef>
              <c:f>'Q3 Mission coded'!$C$96:$C$106</c:f>
              <c:numCache>
                <c:formatCode>0%</c:formatCode>
                <c:ptCount val="11"/>
                <c:pt idx="0">
                  <c:v>0.8</c:v>
                </c:pt>
                <c:pt idx="1">
                  <c:v>0.75</c:v>
                </c:pt>
                <c:pt idx="2">
                  <c:v>0.25</c:v>
                </c:pt>
                <c:pt idx="3">
                  <c:v>0.4</c:v>
                </c:pt>
                <c:pt idx="4">
                  <c:v>0.1</c:v>
                </c:pt>
                <c:pt idx="5" formatCode="0.00%">
                  <c:v>5.0000000000000001E-4</c:v>
                </c:pt>
                <c:pt idx="6">
                  <c:v>0.1</c:v>
                </c:pt>
                <c:pt idx="7" formatCode="0.00%">
                  <c:v>5.0000000000000001E-4</c:v>
                </c:pt>
                <c:pt idx="8">
                  <c:v>0.15</c:v>
                </c:pt>
                <c:pt idx="9">
                  <c:v>0.15</c:v>
                </c:pt>
                <c:pt idx="10" formatCode="0.00%">
                  <c:v>5.0000000000000001E-4</c:v>
                </c:pt>
              </c:numCache>
            </c:numRef>
          </c:val>
          <c:extLst>
            <c:ext xmlns:c16="http://schemas.microsoft.com/office/drawing/2014/chart" uri="{C3380CC4-5D6E-409C-BE32-E72D297353CC}">
              <c16:uniqueId val="{00000000-3270-4AF2-94B5-CCFE18B4452B}"/>
            </c:ext>
          </c:extLst>
        </c:ser>
        <c:ser>
          <c:idx val="1"/>
          <c:order val="1"/>
          <c:tx>
            <c:strRef>
              <c:f>'Q3 Mission coded'!$D$95</c:f>
              <c:strCache>
                <c:ptCount val="1"/>
                <c:pt idx="0">
                  <c:v>EPP (n=61)</c:v>
                </c:pt>
              </c:strCache>
            </c:strRef>
          </c:tx>
          <c:spPr>
            <a:solidFill>
              <a:schemeClr val="accent2"/>
            </a:solidFill>
            <a:ln>
              <a:noFill/>
            </a:ln>
            <a:effectLst/>
          </c:spPr>
          <c:invertIfNegative val="0"/>
          <c:cat>
            <c:strRef>
              <c:f>'Q3 Mission coded'!$A$96:$A$106</c:f>
              <c:strCache>
                <c:ptCount val="11"/>
                <c:pt idx="0">
                  <c:v>Ensure program quality  </c:v>
                </c:pt>
                <c:pt idx="1">
                  <c:v>Ensure educator quality </c:v>
                </c:pt>
                <c:pt idx="2">
                  <c:v>Develop standards </c:v>
                </c:pt>
                <c:pt idx="3">
                  <c:v>Certification</c:v>
                </c:pt>
                <c:pt idx="4">
                  <c:v>Program guidance and TA</c:v>
                </c:pt>
                <c:pt idx="5">
                  <c:v> Adherence to laws and regulations</c:v>
                </c:pt>
                <c:pt idx="6">
                  <c:v>Educator Discipline</c:v>
                </c:pt>
                <c:pt idx="7">
                  <c:v>Focus on serving all students</c:v>
                </c:pt>
                <c:pt idx="8">
                  <c:v>Diversity, Equity and Inclusion (DEI)</c:v>
                </c:pt>
                <c:pt idx="9">
                  <c:v>Leadership to advance the profession</c:v>
                </c:pt>
                <c:pt idx="10">
                  <c:v>Collaborate with stakeholders</c:v>
                </c:pt>
              </c:strCache>
            </c:strRef>
          </c:cat>
          <c:val>
            <c:numRef>
              <c:f>'Q3 Mission coded'!$D$96:$D$106</c:f>
              <c:numCache>
                <c:formatCode>0%</c:formatCode>
                <c:ptCount val="11"/>
                <c:pt idx="0">
                  <c:v>0.34</c:v>
                </c:pt>
                <c:pt idx="1">
                  <c:v>0.31</c:v>
                </c:pt>
                <c:pt idx="2">
                  <c:v>0.31</c:v>
                </c:pt>
                <c:pt idx="3">
                  <c:v>0.25</c:v>
                </c:pt>
                <c:pt idx="4">
                  <c:v>0.18</c:v>
                </c:pt>
                <c:pt idx="5">
                  <c:v>0.13</c:v>
                </c:pt>
                <c:pt idx="6">
                  <c:v>0.1</c:v>
                </c:pt>
                <c:pt idx="7">
                  <c:v>0.11</c:v>
                </c:pt>
                <c:pt idx="8">
                  <c:v>7.0000000000000007E-2</c:v>
                </c:pt>
                <c:pt idx="9">
                  <c:v>0.05</c:v>
                </c:pt>
                <c:pt idx="10">
                  <c:v>0.05</c:v>
                </c:pt>
              </c:numCache>
            </c:numRef>
          </c:val>
          <c:extLst>
            <c:ext xmlns:c16="http://schemas.microsoft.com/office/drawing/2014/chart" uri="{C3380CC4-5D6E-409C-BE32-E72D297353CC}">
              <c16:uniqueId val="{00000001-3270-4AF2-94B5-CCFE18B4452B}"/>
            </c:ext>
          </c:extLst>
        </c:ser>
        <c:dLbls>
          <c:showLegendKey val="0"/>
          <c:showVal val="0"/>
          <c:showCatName val="0"/>
          <c:showSerName val="0"/>
          <c:showPercent val="0"/>
          <c:showBubbleSize val="0"/>
        </c:dLbls>
        <c:gapWidth val="219"/>
        <c:overlap val="-27"/>
        <c:axId val="271525792"/>
        <c:axId val="264400864"/>
      </c:barChart>
      <c:catAx>
        <c:axId val="27152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264400864"/>
        <c:crosses val="autoZero"/>
        <c:auto val="1"/>
        <c:lblAlgn val="ctr"/>
        <c:lblOffset val="100"/>
        <c:noMultiLvlLbl val="0"/>
      </c:catAx>
      <c:valAx>
        <c:axId val="2644008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152579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Entry>
      <c:legendEntry>
        <c:idx val="1"/>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Entry>
      <c:layout>
        <c:manualLayout>
          <c:xMode val="edge"/>
          <c:yMode val="edge"/>
          <c:x val="0.28530176350215924"/>
          <c:y val="0.72808811608271284"/>
          <c:w val="0.44616259761374694"/>
          <c:h val="0.1327698586098991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br>
              <a:rPr lang="en-US" sz="1600" b="1" baseline="0" dirty="0">
                <a:solidFill>
                  <a:sysClr val="windowText" lastClr="000000"/>
                </a:solidFill>
              </a:rPr>
            </a:br>
            <a:r>
              <a:rPr lang="en-US" sz="1600" b="1" i="1" baseline="0" dirty="0">
                <a:solidFill>
                  <a:sysClr val="windowText" lastClr="000000"/>
                </a:solidFill>
              </a:rPr>
              <a:t>80 total responses</a:t>
            </a:r>
            <a:endParaRPr lang="en-US" sz="1600" b="1" dirty="0">
              <a:solidFill>
                <a:sysClr val="windowText" lastClr="000000"/>
              </a:solidFill>
            </a:endParaRPr>
          </a:p>
        </c:rich>
      </c:tx>
      <c:layout>
        <c:manualLayout>
          <c:xMode val="edge"/>
          <c:yMode val="edge"/>
          <c:x val="6.0031460865779679E-2"/>
          <c:y val="0.18353521619456065"/>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3799677214261259"/>
          <c:y val="0.1626621228973634"/>
          <c:w val="0.37990723985588759"/>
          <c:h val="0.57092469461852424"/>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F86-4542-A796-E15A5F8E446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F86-4542-A796-E15A5F8E446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F86-4542-A796-E15A5F8E446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F86-4542-A796-E15A5F8E446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F86-4542-A796-E15A5F8E446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F86-4542-A796-E15A5F8E446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F86-4542-A796-E15A5F8E446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F86-4542-A796-E15A5F8E446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EF86-4542-A796-E15A5F8E4460}"/>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EF86-4542-A796-E15A5F8E4460}"/>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EF86-4542-A796-E15A5F8E4460}"/>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EF86-4542-A796-E15A5F8E4460}"/>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EF86-4542-A796-E15A5F8E4460}"/>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EF86-4542-A796-E15A5F8E4460}"/>
              </c:ext>
            </c:extLst>
          </c:dPt>
          <c:dLbls>
            <c:dLbl>
              <c:idx val="0"/>
              <c:layout>
                <c:manualLayout>
                  <c:x val="1.3605186218811256E-2"/>
                  <c:y val="2.5214751381883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86-4542-A796-E15A5F8E4460}"/>
                </c:ext>
              </c:extLst>
            </c:dLbl>
            <c:dLbl>
              <c:idx val="1"/>
              <c:layout>
                <c:manualLayout>
                  <c:x val="3.1235506162995526E-2"/>
                  <c:y val="-4.5918453741669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F86-4542-A796-E15A5F8E4460}"/>
                </c:ext>
              </c:extLst>
            </c:dLbl>
            <c:dLbl>
              <c:idx val="2"/>
              <c:layout>
                <c:manualLayout>
                  <c:x val="-3.1230688727200241E-2"/>
                  <c:y val="-4.28462571210856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F86-4542-A796-E15A5F8E4460}"/>
                </c:ext>
              </c:extLst>
            </c:dLbl>
            <c:dLbl>
              <c:idx val="3"/>
              <c:layout>
                <c:manualLayout>
                  <c:x val="-5.0956011827635473E-3"/>
                  <c:y val="-4.49895375981228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F86-4542-A796-E15A5F8E4460}"/>
                </c:ext>
              </c:extLst>
            </c:dLbl>
            <c:dLbl>
              <c:idx val="4"/>
              <c:layout>
                <c:manualLayout>
                  <c:x val="7.7851423635336722E-4"/>
                  <c:y val="9.24198991255125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F86-4542-A796-E15A5F8E4460}"/>
                </c:ext>
              </c:extLst>
            </c:dLbl>
            <c:dLbl>
              <c:idx val="5"/>
              <c:layout>
                <c:manualLayout>
                  <c:x val="-2.3460081730290044E-3"/>
                  <c:y val="7.33843753401792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F86-4542-A796-E15A5F8E4460}"/>
                </c:ext>
              </c:extLst>
            </c:dLbl>
            <c:dLbl>
              <c:idx val="6"/>
              <c:layout>
                <c:manualLayout>
                  <c:x val="2.2401076447722517E-4"/>
                  <c:y val="1.19443134124363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F86-4542-A796-E15A5F8E4460}"/>
                </c:ext>
              </c:extLst>
            </c:dLbl>
            <c:dLbl>
              <c:idx val="8"/>
              <c:layout>
                <c:manualLayout>
                  <c:x val="7.5011628293298778E-3"/>
                  <c:y val="9.77926146328483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F86-4542-A796-E15A5F8E446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'Q4 CTC Keep Doing'!$B$93:$B$106</c:f>
              <c:numCache>
                <c:formatCode>0%</c:formatCode>
                <c:ptCount val="14"/>
                <c:pt idx="0">
                  <c:v>0.62</c:v>
                </c:pt>
                <c:pt idx="1">
                  <c:v>0.27</c:v>
                </c:pt>
                <c:pt idx="2">
                  <c:v>0.21</c:v>
                </c:pt>
                <c:pt idx="3">
                  <c:v>0.21</c:v>
                </c:pt>
                <c:pt idx="4">
                  <c:v>0.11</c:v>
                </c:pt>
                <c:pt idx="5">
                  <c:v>0.09</c:v>
                </c:pt>
                <c:pt idx="6">
                  <c:v>0.08</c:v>
                </c:pt>
                <c:pt idx="7">
                  <c:v>0.05</c:v>
                </c:pt>
                <c:pt idx="8">
                  <c:v>0.05</c:v>
                </c:pt>
                <c:pt idx="9">
                  <c:v>0.04</c:v>
                </c:pt>
                <c:pt idx="10">
                  <c:v>0.01</c:v>
                </c:pt>
                <c:pt idx="11">
                  <c:v>0.01</c:v>
                </c:pt>
                <c:pt idx="12">
                  <c:v>0</c:v>
                </c:pt>
                <c:pt idx="13">
                  <c:v>0</c:v>
                </c:pt>
              </c:numCache>
            </c:numRef>
          </c:val>
          <c:extLst>
            <c:ext xmlns:c15="http://schemas.microsoft.com/office/drawing/2012/chart" uri="{02D57815-91ED-43cb-92C2-25804820EDAC}">
              <c15:filteredSeriesTitle>
                <c15:tx>
                  <c:strRef>
                    <c:extLst>
                      <c:ext uri="{02D57815-91ED-43cb-92C2-25804820EDAC}">
                        <c15:formulaRef>
                          <c15:sqref>'Q4 CTC Keep Doing'!$B$92</c15:sqref>
                        </c15:formulaRef>
                      </c:ext>
                    </c:extLst>
                    <c:strCache>
                      <c:ptCount val="1"/>
                      <c:pt idx="0">
                        <c:v>TOTAL (n=80)</c:v>
                      </c:pt>
                    </c:strCache>
                  </c:strRef>
                </c15:tx>
              </c15:filteredSeriesTitle>
            </c:ext>
            <c:ext xmlns:c15="http://schemas.microsoft.com/office/drawing/2012/chart" uri="{02D57815-91ED-43cb-92C2-25804820EDAC}">
              <c15:filteredCategoryTitle>
                <c15:cat>
                  <c:strRef>
                    <c:extLst>
                      <c:ext uri="{02D57815-91ED-43cb-92C2-25804820EDAC}">
                        <c15:formulaRef>
                          <c15:sqref>'Q4 CTC Keep Doing'!$A$93:$A$106</c15:sqref>
                        </c15:formulaRef>
                      </c:ext>
                    </c:extLst>
                    <c:strCache>
                      <c:ptCount val="14"/>
                      <c:pt idx="0">
                        <c:v>Communication</c:v>
                      </c:pt>
                      <c:pt idx="1">
                        <c:v>  Stakeholder Engagement</c:v>
                      </c:pt>
                      <c:pt idx="2">
                        <c:v> Accreditation</c:v>
                      </c:pt>
                      <c:pt idx="3">
                        <c:v>  Preparation</c:v>
                      </c:pt>
                      <c:pt idx="4">
                        <c:v> Credentialing and Technology</c:v>
                      </c:pt>
                      <c:pt idx="5">
                        <c:v>  Data</c:v>
                      </c:pt>
                      <c:pt idx="6">
                        <c:v> ECE</c:v>
                      </c:pt>
                      <c:pt idx="7">
                        <c:v>  DEI</c:v>
                      </c:pt>
                      <c:pt idx="8">
                        <c:v>Recruitment and Grants</c:v>
                      </c:pt>
                      <c:pt idx="9">
                        <c:v>  Performance Assessment</c:v>
                      </c:pt>
                      <c:pt idx="10">
                        <c:v>Funding</c:v>
                      </c:pt>
                      <c:pt idx="11">
                        <c:v>Testing</c:v>
                      </c:pt>
                      <c:pt idx="12">
                        <c:v>Educator misconduct</c:v>
                      </c:pt>
                      <c:pt idx="13">
                        <c:v>Research</c:v>
                      </c:pt>
                    </c:strCache>
                  </c:strRef>
                </c15:cat>
              </c15:filteredCategoryTitle>
            </c:ext>
            <c:ext xmlns:c16="http://schemas.microsoft.com/office/drawing/2014/chart" uri="{C3380CC4-5D6E-409C-BE32-E72D297353CC}">
              <c16:uniqueId val="{0000001C-EF86-4542-A796-E15A5F8E446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8.2635026438441728E-2"/>
          <c:y val="0.75009044879934705"/>
          <c:w val="0.87208638876432065"/>
          <c:h val="0.24990955120065297"/>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US" sz="1200" b="1" dirty="0">
                <a:solidFill>
                  <a:sysClr val="windowText" lastClr="000000"/>
                </a:solidFill>
              </a:rPr>
              <a:t>Top 5 Areas</a:t>
            </a:r>
            <a:r>
              <a:rPr lang="en-US" sz="1200" b="1" baseline="0" dirty="0">
                <a:solidFill>
                  <a:sysClr val="windowText" lastClr="000000"/>
                </a:solidFill>
              </a:rPr>
              <a:t> of Work Identified by Organizations</a:t>
            </a:r>
            <a:br>
              <a:rPr lang="en-US" sz="1200" b="1" i="0" u="none" strike="noStrike" kern="1200" spc="0" baseline="0" dirty="0">
                <a:solidFill>
                  <a:sysClr val="windowText" lastClr="000000"/>
                </a:solidFill>
                <a:latin typeface="+mn-lt"/>
                <a:ea typeface="+mn-ea"/>
                <a:cs typeface="+mn-cs"/>
              </a:rPr>
            </a:br>
            <a:r>
              <a:rPr lang="en-US" sz="1200" b="1" i="1" u="none" strike="noStrike" kern="1200" spc="0" baseline="0" dirty="0">
                <a:solidFill>
                  <a:sysClr val="windowText" lastClr="000000"/>
                </a:solidFill>
                <a:latin typeface="+mn-lt"/>
                <a:ea typeface="+mn-ea"/>
                <a:cs typeface="+mn-cs"/>
              </a:rPr>
              <a:t>21 total responses</a:t>
            </a:r>
            <a:endParaRPr lang="en-US" sz="1200" b="1" dirty="0">
              <a:solidFill>
                <a:sysClr val="windowText" lastClr="000000"/>
              </a:solidFill>
            </a:endParaRPr>
          </a:p>
        </c:rich>
      </c:tx>
      <c:layout>
        <c:manualLayout>
          <c:xMode val="edge"/>
          <c:yMode val="edge"/>
          <c:x val="1.4102621677993671E-2"/>
          <c:y val="2.0617768427537257E-3"/>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603-4054-85F2-832020FDCB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603-4054-85F2-832020FDCB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603-4054-85F2-832020FDCB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603-4054-85F2-832020FDCB5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603-4054-85F2-832020FDCB5B}"/>
              </c:ext>
            </c:extLst>
          </c:dPt>
          <c:dLbls>
            <c:dLbl>
              <c:idx val="0"/>
              <c:layout>
                <c:manualLayout>
                  <c:x val="1.2051197927182258E-2"/>
                  <c:y val="2.11457803714698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603-4054-85F2-832020FDCB5B}"/>
                </c:ext>
              </c:extLst>
            </c:dLbl>
            <c:dLbl>
              <c:idx val="1"/>
              <c:layout>
                <c:manualLayout>
                  <c:x val="-2.6961774009018102E-4"/>
                  <c:y val="-1.50070002847826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603-4054-85F2-832020FDCB5B}"/>
                </c:ext>
              </c:extLst>
            </c:dLbl>
            <c:dLbl>
              <c:idx val="2"/>
              <c:layout>
                <c:manualLayout>
                  <c:x val="-1.5047866612827242E-2"/>
                  <c:y val="-3.47270783539862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603-4054-85F2-832020FDCB5B}"/>
                </c:ext>
              </c:extLst>
            </c:dLbl>
            <c:dLbl>
              <c:idx val="3"/>
              <c:layout>
                <c:manualLayout>
                  <c:x val="-5.9029880880274576E-4"/>
                  <c:y val="1.04477945748165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603-4054-85F2-832020FDCB5B}"/>
                </c:ext>
              </c:extLst>
            </c:dLbl>
            <c:dLbl>
              <c:idx val="4"/>
              <c:layout>
                <c:manualLayout>
                  <c:x val="1.0676778383471296E-2"/>
                  <c:y val="-2.09963813224350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603-4054-85F2-832020FDCB5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'Q4 CTC Keep Doing'!$B$129:$B$133</c:f>
              <c:numCache>
                <c:formatCode>0%</c:formatCode>
                <c:ptCount val="5"/>
                <c:pt idx="0">
                  <c:v>0.62</c:v>
                </c:pt>
                <c:pt idx="1">
                  <c:v>0.52</c:v>
                </c:pt>
                <c:pt idx="2">
                  <c:v>0.52</c:v>
                </c:pt>
                <c:pt idx="3">
                  <c:v>0.33</c:v>
                </c:pt>
                <c:pt idx="4">
                  <c:v>0.25</c:v>
                </c:pt>
              </c:numCache>
            </c:numRef>
          </c:val>
          <c:extLst>
            <c:ext xmlns:c15="http://schemas.microsoft.com/office/drawing/2012/chart" uri="{02D57815-91ED-43cb-92C2-25804820EDAC}">
              <c15:filteredSeriesTitle>
                <c15:tx>
                  <c:strRef>
                    <c:extLst>
                      <c:ext uri="{02D57815-91ED-43cb-92C2-25804820EDAC}">
                        <c15:formulaRef>
                          <c15:sqref>'Q4 CTC Keep Doing'!$B$128</c15:sqref>
                        </c15:formulaRef>
                      </c:ext>
                    </c:extLst>
                    <c:strCache>
                      <c:ptCount val="1"/>
                      <c:pt idx="0">
                        <c:v>ORG (n=21)</c:v>
                      </c:pt>
                    </c:strCache>
                  </c:strRef>
                </c15:tx>
              </c15:filteredSeriesTitle>
            </c:ext>
            <c:ext xmlns:c15="http://schemas.microsoft.com/office/drawing/2012/chart" uri="{02D57815-91ED-43cb-92C2-25804820EDAC}">
              <c15:filteredCategoryTitle>
                <c15:cat>
                  <c:strRef>
                    <c:extLst>
                      <c:ext uri="{02D57815-91ED-43cb-92C2-25804820EDAC}">
                        <c15:formulaRef>
                          <c15:sqref>'Q4 CTC Keep Doing'!$A$129:$A$133</c15:sqref>
                        </c15:formulaRef>
                      </c:ext>
                    </c:extLst>
                    <c:strCache>
                      <c:ptCount val="5"/>
                      <c:pt idx="0">
                        <c:v>Communication</c:v>
                      </c:pt>
                      <c:pt idx="1">
                        <c:v>  Stakeholder Engagement</c:v>
                      </c:pt>
                      <c:pt idx="2">
                        <c:v>  Preparation</c:v>
                      </c:pt>
                      <c:pt idx="3">
                        <c:v> General</c:v>
                      </c:pt>
                      <c:pt idx="4">
                        <c:v> ECE</c:v>
                      </c:pt>
                    </c:strCache>
                  </c:strRef>
                </c15:cat>
              </c15:filteredCategoryTitle>
            </c:ext>
            <c:ext xmlns:c16="http://schemas.microsoft.com/office/drawing/2014/chart" uri="{C3380CC4-5D6E-409C-BE32-E72D297353CC}">
              <c16:uniqueId val="{0000000A-B603-4054-85F2-832020FDCB5B}"/>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7863914479723671E-2"/>
          <c:y val="0.76123704870515907"/>
          <c:w val="0.94611099171620761"/>
          <c:h val="0.17878794874996984"/>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a:solidFill>
                  <a:sysClr val="windowText" lastClr="000000"/>
                </a:solidFill>
              </a:rPr>
              <a:t>Top 5 Areas of Commission Work Identified by EPPs</a:t>
            </a:r>
            <a:br>
              <a:rPr lang="en-US" sz="1200" b="1">
                <a:solidFill>
                  <a:sysClr val="windowText" lastClr="000000"/>
                </a:solidFill>
              </a:rPr>
            </a:br>
            <a:r>
              <a:rPr lang="en-US" sz="1200" b="1" i="1">
                <a:solidFill>
                  <a:sysClr val="windowText" lastClr="000000"/>
                </a:solidFill>
              </a:rPr>
              <a:t>59</a:t>
            </a:r>
            <a:r>
              <a:rPr lang="en-US" sz="1200" b="1" i="1" baseline="0">
                <a:solidFill>
                  <a:sysClr val="windowText" lastClr="000000"/>
                </a:solidFill>
              </a:rPr>
              <a:t> total responses</a:t>
            </a:r>
            <a:endParaRPr lang="en-US" sz="1200" b="1">
              <a:solidFill>
                <a:sysClr val="windowText" lastClr="000000"/>
              </a:solidFill>
            </a:endParaRPr>
          </a:p>
        </c:rich>
      </c:tx>
      <c:layout>
        <c:manualLayout>
          <c:xMode val="edge"/>
          <c:yMode val="edge"/>
          <c:x val="1.4437291338582689E-2"/>
          <c:y val="2.619515389652914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4681516981075583"/>
          <c:y val="0.14272257270729002"/>
          <c:w val="0.30848209570085561"/>
          <c:h val="0.6537721065592120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811-4191-805C-36C446DFACC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811-4191-805C-36C446DFACC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811-4191-805C-36C446DFACC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811-4191-805C-36C446DFACC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811-4191-805C-36C446DFACCE}"/>
              </c:ext>
            </c:extLst>
          </c:dPt>
          <c:dLbls>
            <c:dLbl>
              <c:idx val="0"/>
              <c:layout>
                <c:manualLayout>
                  <c:x val="1.7687349081365611E-3"/>
                  <c:y val="-4.75277034378560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811-4191-805C-36C446DFACCE}"/>
                </c:ext>
              </c:extLst>
            </c:dLbl>
            <c:dLbl>
              <c:idx val="1"/>
              <c:layout>
                <c:manualLayout>
                  <c:x val="-4.2875044619422535E-2"/>
                  <c:y val="-7.530969237882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811-4191-805C-36C446DFACCE}"/>
                </c:ext>
              </c:extLst>
            </c:dLbl>
            <c:dLbl>
              <c:idx val="2"/>
              <c:layout>
                <c:manualLayout>
                  <c:x val="-1.4941732283464568E-4"/>
                  <c:y val="9.79533746886747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811-4191-805C-36C446DFACCE}"/>
                </c:ext>
              </c:extLst>
            </c:dLbl>
            <c:dLbl>
              <c:idx val="3"/>
              <c:layout>
                <c:manualLayout>
                  <c:x val="-2.0850393700787401E-3"/>
                  <c:y val="1.949510731590771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811-4191-805C-36C446DFACCE}"/>
                </c:ext>
              </c:extLst>
            </c:dLbl>
            <c:dLbl>
              <c:idx val="4"/>
              <c:layout>
                <c:manualLayout>
                  <c:x val="3.3391622047244093E-2"/>
                  <c:y val="1.55898980210970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811-4191-805C-36C446DFACCE}"/>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'Q4 CTC Keep Doing'!$B$109:$B$113</c:f>
              <c:numCache>
                <c:formatCode>0%</c:formatCode>
                <c:ptCount val="5"/>
                <c:pt idx="0">
                  <c:v>0.61</c:v>
                </c:pt>
                <c:pt idx="1">
                  <c:v>0.25</c:v>
                </c:pt>
                <c:pt idx="2">
                  <c:v>0.19</c:v>
                </c:pt>
                <c:pt idx="3">
                  <c:v>0.08</c:v>
                </c:pt>
                <c:pt idx="4">
                  <c:v>0.17</c:v>
                </c:pt>
              </c:numCache>
            </c:numRef>
          </c:val>
          <c:extLst>
            <c:ext xmlns:c15="http://schemas.microsoft.com/office/drawing/2012/chart" uri="{02D57815-91ED-43cb-92C2-25804820EDAC}">
              <c15:filteredSeriesTitle>
                <c15:tx>
                  <c:strRef>
                    <c:extLst>
                      <c:ext uri="{02D57815-91ED-43cb-92C2-25804820EDAC}">
                        <c15:formulaRef>
                          <c15:sqref>'Q4 CTC Keep Doing'!$B$108</c15:sqref>
                        </c15:formulaRef>
                      </c:ext>
                    </c:extLst>
                    <c:strCache>
                      <c:ptCount val="1"/>
                      <c:pt idx="0">
                        <c:v>EPPs (n=59)</c:v>
                      </c:pt>
                    </c:strCache>
                  </c:strRef>
                </c15:tx>
              </c15:filteredSeriesTitle>
            </c:ext>
            <c:ext xmlns:c15="http://schemas.microsoft.com/office/drawing/2012/chart" uri="{02D57815-91ED-43cb-92C2-25804820EDAC}">
              <c15:filteredCategoryTitle>
                <c15:cat>
                  <c:strRef>
                    <c:extLst>
                      <c:ext uri="{02D57815-91ED-43cb-92C2-25804820EDAC}">
                        <c15:formulaRef>
                          <c15:sqref>'Q4 CTC Keep Doing'!$A$109:$A$113</c15:sqref>
                        </c15:formulaRef>
                      </c:ext>
                    </c:extLst>
                    <c:strCache>
                      <c:ptCount val="5"/>
                      <c:pt idx="0">
                        <c:v>Communication</c:v>
                      </c:pt>
                      <c:pt idx="1">
                        <c:v>Accreditation</c:v>
                      </c:pt>
                      <c:pt idx="2">
                        <c:v>Preparation</c:v>
                      </c:pt>
                      <c:pt idx="3">
                        <c:v>Credentialing and technology</c:v>
                      </c:pt>
                      <c:pt idx="4">
                        <c:v>Stakeholder Engagement</c:v>
                      </c:pt>
                    </c:strCache>
                  </c:strRef>
                </c15:cat>
              </c15:filteredCategoryTitle>
            </c:ext>
            <c:ext xmlns:c16="http://schemas.microsoft.com/office/drawing/2014/chart" uri="{C3380CC4-5D6E-409C-BE32-E72D297353CC}">
              <c16:uniqueId val="{0000000A-C811-4191-805C-36C446DFACCE}"/>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7751522663684227"/>
          <c:y val="0.77269066831522093"/>
          <c:w val="0.6818785301635385"/>
          <c:h val="0.22730933168477907"/>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F226BB-D993-4585-86B7-41612F511C8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E90993C-E6E3-412E-B628-AF852ECF846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58F4C0-7A14-4967-9D94-0B85C4EB03B1}" type="datetimeFigureOut">
              <a:rPr lang="en-US" smtClean="0"/>
              <a:t>4/12/2023</a:t>
            </a:fld>
            <a:endParaRPr lang="en-US" dirty="0"/>
          </a:p>
        </p:txBody>
      </p:sp>
      <p:sp>
        <p:nvSpPr>
          <p:cNvPr id="4" name="Footer Placeholder 3">
            <a:extLst>
              <a:ext uri="{FF2B5EF4-FFF2-40B4-BE49-F238E27FC236}">
                <a16:creationId xmlns:a16="http://schemas.microsoft.com/office/drawing/2014/main" id="{3B2726DD-9745-4F2B-8F7C-CD054C1A8DF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DF86B51-8B60-4784-9D99-991E907CAB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CAFEDC-42D8-45AE-BCCE-DF32F76266C8}" type="slidenum">
              <a:rPr lang="en-US" smtClean="0"/>
              <a:t>‹#›</a:t>
            </a:fld>
            <a:endParaRPr lang="en-US" dirty="0"/>
          </a:p>
        </p:txBody>
      </p:sp>
    </p:spTree>
    <p:extLst>
      <p:ext uri="{BB962C8B-B14F-4D97-AF65-F5344CB8AC3E}">
        <p14:creationId xmlns:p14="http://schemas.microsoft.com/office/powerpoint/2010/main" val="1587885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EFC15-E4CA-4946-9DB3-FA1D26EAE271}" type="datetimeFigureOut">
              <a:rPr lang="en-US" smtClean="0"/>
              <a:t>4/12/2023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F5128D-62D6-47DE-A237-AAF281E5FD51}" type="slidenum">
              <a:rPr lang="en-US" smtClean="0"/>
              <a:t>‹#›</a:t>
            </a:fld>
            <a:endParaRPr lang="en-US" dirty="0"/>
          </a:p>
        </p:txBody>
      </p:sp>
    </p:spTree>
    <p:extLst>
      <p:ext uri="{BB962C8B-B14F-4D97-AF65-F5344CB8AC3E}">
        <p14:creationId xmlns:p14="http://schemas.microsoft.com/office/powerpoint/2010/main" val="400180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a:t>
            </a:fld>
            <a:endParaRPr lang="en-US" dirty="0"/>
          </a:p>
        </p:txBody>
      </p:sp>
    </p:spTree>
    <p:extLst>
      <p:ext uri="{BB962C8B-B14F-4D97-AF65-F5344CB8AC3E}">
        <p14:creationId xmlns:p14="http://schemas.microsoft.com/office/powerpoint/2010/main" val="3719268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14</a:t>
            </a:fld>
            <a:endParaRPr lang="en-US"/>
          </a:p>
        </p:txBody>
      </p:sp>
    </p:spTree>
    <p:extLst>
      <p:ext uri="{BB962C8B-B14F-4D97-AF65-F5344CB8AC3E}">
        <p14:creationId xmlns:p14="http://schemas.microsoft.com/office/powerpoint/2010/main" val="3652652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18</a:t>
            </a:fld>
            <a:endParaRPr lang="en-US"/>
          </a:p>
        </p:txBody>
      </p:sp>
    </p:spTree>
    <p:extLst>
      <p:ext uri="{BB962C8B-B14F-4D97-AF65-F5344CB8AC3E}">
        <p14:creationId xmlns:p14="http://schemas.microsoft.com/office/powerpoint/2010/main" val="2129196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31</a:t>
            </a:fld>
            <a:endParaRPr lang="en-US"/>
          </a:p>
        </p:txBody>
      </p:sp>
    </p:spTree>
    <p:extLst>
      <p:ext uri="{BB962C8B-B14F-4D97-AF65-F5344CB8AC3E}">
        <p14:creationId xmlns:p14="http://schemas.microsoft.com/office/powerpoint/2010/main" val="427968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35</a:t>
            </a:fld>
            <a:endParaRPr lang="en-US" dirty="0"/>
          </a:p>
        </p:txBody>
      </p:sp>
    </p:spTree>
    <p:extLst>
      <p:ext uri="{BB962C8B-B14F-4D97-AF65-F5344CB8AC3E}">
        <p14:creationId xmlns:p14="http://schemas.microsoft.com/office/powerpoint/2010/main" val="1776118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36</a:t>
            </a:fld>
            <a:endParaRPr lang="en-US"/>
          </a:p>
        </p:txBody>
      </p:sp>
    </p:spTree>
    <p:extLst>
      <p:ext uri="{BB962C8B-B14F-4D97-AF65-F5344CB8AC3E}">
        <p14:creationId xmlns:p14="http://schemas.microsoft.com/office/powerpoint/2010/main" val="1094895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39</a:t>
            </a:fld>
            <a:endParaRPr lang="en-US"/>
          </a:p>
        </p:txBody>
      </p:sp>
    </p:spTree>
    <p:extLst>
      <p:ext uri="{BB962C8B-B14F-4D97-AF65-F5344CB8AC3E}">
        <p14:creationId xmlns:p14="http://schemas.microsoft.com/office/powerpoint/2010/main" val="4105772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F5128D-62D6-47DE-A237-AAF281E5FD51}" type="slidenum">
              <a:rPr lang="en-US" smtClean="0"/>
              <a:t>40</a:t>
            </a:fld>
            <a:endParaRPr lang="en-US"/>
          </a:p>
        </p:txBody>
      </p:sp>
    </p:spTree>
    <p:extLst>
      <p:ext uri="{BB962C8B-B14F-4D97-AF65-F5344CB8AC3E}">
        <p14:creationId xmlns:p14="http://schemas.microsoft.com/office/powerpoint/2010/main" val="1759545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mailto:htherault@ctc.ca.gov"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mailto:htherault@ctc.ca.gov"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mailto:htherault@ctc.ca.gov"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H1">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Technical Assistance: </a:t>
            </a:r>
            <a:r>
              <a:rPr lang="en-US" dirty="0">
                <a:solidFill>
                  <a:schemeClr val="bg1"/>
                </a:solidFill>
                <a:hlinkClick r:id="rId2">
                  <a:extLst>
                    <a:ext uri="{A12FA001-AC4F-418D-AE19-62706E023703}">
                      <ahyp:hlinkClr xmlns:ahyp="http://schemas.microsoft.com/office/drawing/2018/hyperlinkcolor" val="tx"/>
                    </a:ext>
                  </a:extLst>
                </a:hlinkClick>
              </a:rPr>
              <a:t>htherault@ctc.ca.gov</a:t>
            </a:r>
            <a:r>
              <a:rPr lang="en-US" dirty="0">
                <a:solidFill>
                  <a:schemeClr val="bg1"/>
                </a:solidFill>
              </a:rPr>
              <a:t> </a:t>
            </a:r>
            <a:r>
              <a:rPr lang="en-US" dirty="0"/>
              <a:t>or </a:t>
            </a:r>
            <a:r>
              <a:rPr lang="en-US" u="sng" dirty="0"/>
              <a:t>rbrown@ctc.ca.gov</a:t>
            </a:r>
          </a:p>
        </p:txBody>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7058429" cy="2919411"/>
          </a:xfrm>
        </p:spPr>
        <p:txBody>
          <a:bodyPr anchor="b">
            <a:normAutofit/>
          </a:bodyPr>
          <a:lstStyle>
            <a:lvl1pPr algn="l">
              <a:lnSpc>
                <a:spcPct val="85000"/>
              </a:lnSpc>
              <a:defRPr sz="5000" b="0" i="0" spc="-50" baseline="0">
                <a:solidFill>
                  <a:srgbClr val="1A3763"/>
                </a:solidFill>
                <a:latin typeface="Calibri Light" panose="020F0302020204030204" pitchFamily="34" charset="0"/>
                <a:cs typeface="Calibri Light" panose="020F0302020204030204" pitchFamily="34" charset="0"/>
              </a:defRPr>
            </a:lvl1pPr>
          </a:lstStyle>
          <a:p>
            <a:r>
              <a:rPr lang="en-US" sz="5000" b="1" dirty="0">
                <a:solidFill>
                  <a:srgbClr val="1A3763"/>
                </a:solidFill>
              </a:rPr>
              <a:t>Presentation Title</a:t>
            </a:r>
            <a:br>
              <a:rPr lang="en-US" sz="5000" b="1" dirty="0">
                <a:solidFill>
                  <a:srgbClr val="1A3763"/>
                </a:solidFill>
              </a:rPr>
            </a:br>
            <a:r>
              <a:rPr lang="en-US" sz="5000" b="1" dirty="0">
                <a:solidFill>
                  <a:srgbClr val="1A3763"/>
                </a:solidFill>
              </a:rPr>
              <a:t>(adjust size as needed)</a:t>
            </a:r>
            <a:br>
              <a:rPr lang="en-US" sz="5000" b="1" dirty="0">
                <a:solidFill>
                  <a:srgbClr val="1A3763"/>
                </a:solidFill>
              </a:rPr>
            </a:br>
            <a:r>
              <a:rPr lang="en-US" sz="5000" b="1" dirty="0">
                <a:solidFill>
                  <a:srgbClr val="1A3763"/>
                </a:solidFill>
              </a:rPr>
              <a:t>Title Slide – Heading Level 1</a:t>
            </a:r>
            <a:endParaRPr lang="en-US" dirty="0"/>
          </a:p>
        </p:txBody>
      </p:sp>
      <p:sp>
        <p:nvSpPr>
          <p:cNvPr id="3" name="Subtitle 2"/>
          <p:cNvSpPr>
            <a:spLocks noGrp="1"/>
          </p:cNvSpPr>
          <p:nvPr>
            <p:ph type="subTitle" idx="1" hasCustomPrompt="1"/>
          </p:nvPr>
        </p:nvSpPr>
        <p:spPr>
          <a:xfrm>
            <a:off x="1097280" y="4361689"/>
            <a:ext cx="10058400" cy="1889679"/>
          </a:xfrm>
        </p:spPr>
        <p:txBody>
          <a:bodyPr lIns="91440" rIns="91440">
            <a:normAutofit/>
          </a:bodyPr>
          <a:lstStyle>
            <a:lvl1pPr marL="0" indent="0" algn="l">
              <a:lnSpc>
                <a:spcPct val="100000"/>
              </a:lnSpc>
              <a:spcAft>
                <a:spcPts val="1200"/>
              </a:spcAft>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marL="0" marR="0" lvl="0" indent="0" algn="l" defTabSz="914400" rtl="0" eaLnBrk="1" fontAlgn="auto" latinLnBrk="0" hangingPunct="1">
              <a:lnSpc>
                <a:spcPct val="150000"/>
              </a:lnSpc>
              <a:spcBef>
                <a:spcPts val="1200"/>
              </a:spcBef>
              <a:spcAft>
                <a:spcPts val="0"/>
              </a:spcAft>
              <a:buClr>
                <a:schemeClr val="accent1"/>
              </a:buClr>
              <a:buSzPct val="100000"/>
              <a:buFont typeface="Calibri" panose="020F0502020204030204" pitchFamily="34" charset="0"/>
              <a:buNone/>
              <a:tabLst/>
              <a:defRPr/>
            </a:pPr>
            <a:r>
              <a:rPr lang="en-US" dirty="0">
                <a:solidFill>
                  <a:schemeClr val="tx1"/>
                </a:solidFill>
                <a:latin typeface="+mn-lt"/>
              </a:rPr>
              <a:t>Subtitle/ Presenter Names/ Date                                      (Font: Calibri, All Caps, minimum 24pt)                                  </a:t>
            </a:r>
            <a:r>
              <a:rPr lang="en-US" dirty="0"/>
              <a:t>Do not duplicate - the first slide serves as Heading Level 1.</a:t>
            </a:r>
          </a:p>
          <a:p>
            <a:endParaRPr lang="en-US" dirty="0">
              <a:solidFill>
                <a:schemeClr val="tx1"/>
              </a:solidFill>
              <a:latin typeface="+mn-lt"/>
            </a:endParaRP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9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7B01-01A2-421B-BB5D-B9C606D5CB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114EBC-5AB0-49F9-A121-539450FC0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B97805-497D-446C-8D8F-3F53874F034E}"/>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5" name="Footer Placeholder 4">
            <a:extLst>
              <a:ext uri="{FF2B5EF4-FFF2-40B4-BE49-F238E27FC236}">
                <a16:creationId xmlns:a16="http://schemas.microsoft.com/office/drawing/2014/main" id="{6E841406-870A-455C-B093-28A5BCABF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64F058-7CD7-4C9A-BAED-5DFD1D7FC019}"/>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281842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D5B0-5CA0-45FD-BBA4-2BEFA0633C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81671-63C7-471B-937C-DF02026EC0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F4498-387B-44D1-9A96-C673A2A35B22}"/>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5" name="Footer Placeholder 4">
            <a:extLst>
              <a:ext uri="{FF2B5EF4-FFF2-40B4-BE49-F238E27FC236}">
                <a16:creationId xmlns:a16="http://schemas.microsoft.com/office/drawing/2014/main" id="{DF295453-C2D3-4686-8475-C5CED55BC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143666-9DFD-4D79-B454-6680A5D2AF2F}"/>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1398878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A2D3F-2024-4A5D-90B9-1FAAF415E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9A1DF-9298-4115-9371-D11773473A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F8E53C-9FAC-4A20-9A66-2E336A71DFC0}"/>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5" name="Footer Placeholder 4">
            <a:extLst>
              <a:ext uri="{FF2B5EF4-FFF2-40B4-BE49-F238E27FC236}">
                <a16:creationId xmlns:a16="http://schemas.microsoft.com/office/drawing/2014/main" id="{AE242169-CF10-4C31-896A-60CBA6E6A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55D984-7E49-4316-A68D-F4F230071D42}"/>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3882694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CC5D0-390B-4F36-BC24-00A50F96BE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C44BE7-E63F-41E8-8AE4-4C8273189C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CEBBB5-9AC6-4800-9002-FD414AA2A4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7B26B8-6781-49B6-A80C-4C5C68D212F0}"/>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6" name="Footer Placeholder 5">
            <a:extLst>
              <a:ext uri="{FF2B5EF4-FFF2-40B4-BE49-F238E27FC236}">
                <a16:creationId xmlns:a16="http://schemas.microsoft.com/office/drawing/2014/main" id="{BB07E5A5-5C8B-4D3D-B9C6-FCF1A890BE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93A9F-7200-49BF-A498-6FD843F4E1C2}"/>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610549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CB9A7-4D72-4D99-9E37-611D63F1B6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54528-A003-4E98-B4BC-0E6FCD9FB3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1AE430-2B55-4712-B49F-2A4B441FC3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A8242E-B077-4F74-8A4A-4C6BD8406B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D5481-83B3-439E-A0B8-3EE3244AD3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F50912-067E-4C32-AA28-6D5CAA7F150E}"/>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8" name="Footer Placeholder 7">
            <a:extLst>
              <a:ext uri="{FF2B5EF4-FFF2-40B4-BE49-F238E27FC236}">
                <a16:creationId xmlns:a16="http://schemas.microsoft.com/office/drawing/2014/main" id="{E83B77D9-8C6D-4FA1-BA46-BC465CFC29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C11A04-818D-4F35-A225-27CBE442482F}"/>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3870865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71040-577A-4420-A065-80F37444AC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5DCEE9-2E1F-4455-9B55-DFFE31AD7595}"/>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4" name="Footer Placeholder 3">
            <a:extLst>
              <a:ext uri="{FF2B5EF4-FFF2-40B4-BE49-F238E27FC236}">
                <a16:creationId xmlns:a16="http://schemas.microsoft.com/office/drawing/2014/main" id="{24093E9B-DAE6-435E-89DC-4D23D35AA6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7B4E1A-F8CD-43A4-9A6C-EB21679DF36F}"/>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169752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74D1B6-016E-47E7-97A3-FD24F88D9C2C}"/>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3" name="Footer Placeholder 2">
            <a:extLst>
              <a:ext uri="{FF2B5EF4-FFF2-40B4-BE49-F238E27FC236}">
                <a16:creationId xmlns:a16="http://schemas.microsoft.com/office/drawing/2014/main" id="{D30434B4-96CE-429D-83FD-F4328EA29A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99BE74-BB8E-49FE-81AC-B67A8F93E170}"/>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2760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A53B0-99BA-4E6C-8C25-7CE9FC4583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9DBA45-BB89-41EC-A90A-B268220644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69A11C-002E-4547-AA78-0BC888CC5A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4E0A4B-BF90-4E9D-9F2F-7DDEB2E7AE98}"/>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6" name="Footer Placeholder 5">
            <a:extLst>
              <a:ext uri="{FF2B5EF4-FFF2-40B4-BE49-F238E27FC236}">
                <a16:creationId xmlns:a16="http://schemas.microsoft.com/office/drawing/2014/main" id="{16CBAF00-11D0-48A2-8B0A-63007F9A98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E64BA8-E8D9-4610-BF34-CBC699370585}"/>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3433478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F6E4C-2FE4-44F8-848D-46849D346A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0ED415-827D-4BE5-94F2-DF2436C24A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5F3626-0584-498E-A29A-98FB0CF7C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AC7F2C-9258-441D-872F-D40C4E26A8D4}"/>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6" name="Footer Placeholder 5">
            <a:extLst>
              <a:ext uri="{FF2B5EF4-FFF2-40B4-BE49-F238E27FC236}">
                <a16:creationId xmlns:a16="http://schemas.microsoft.com/office/drawing/2014/main" id="{4F17F841-2152-41F6-8DD0-C6AC984917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51D7D3-F9A4-4125-9BD1-FC856054D683}"/>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1138540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133B-6F8D-4E19-ACF8-C9597FA90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292E26-6959-4DF3-AC96-6026A2794E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2F737B-3E3B-4778-A22F-461E64D7D1F0}"/>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5" name="Footer Placeholder 4">
            <a:extLst>
              <a:ext uri="{FF2B5EF4-FFF2-40B4-BE49-F238E27FC236}">
                <a16:creationId xmlns:a16="http://schemas.microsoft.com/office/drawing/2014/main" id="{A1502281-A763-4472-B96E-3D9EB59AB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B24E1-A838-4D0A-9AD4-544504874AF4}"/>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110189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H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97280" y="199505"/>
            <a:ext cx="10058400" cy="1429786"/>
          </a:xfrm>
        </p:spPr>
        <p:txBody>
          <a:bodyPr/>
          <a:lstStyle>
            <a:lvl1pPr>
              <a:defRPr>
                <a:solidFill>
                  <a:srgbClr val="003366"/>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lang="en-US" dirty="0">
                <a:solidFill>
                  <a:srgbClr val="1A3763"/>
                </a:solidFill>
              </a:rPr>
              <a:t>Slide Title Here (adjust size as needed)</a:t>
            </a:r>
            <a:br>
              <a:rPr lang="en-US" dirty="0">
                <a:solidFill>
                  <a:srgbClr val="1A3763"/>
                </a:solidFill>
              </a:rPr>
            </a:br>
            <a:r>
              <a:rPr lang="en-US" dirty="0"/>
              <a:t>Title &amp; Content Slide – Heading Level 2</a:t>
            </a:r>
          </a:p>
        </p:txBody>
      </p:sp>
      <p:sp>
        <p:nvSpPr>
          <p:cNvPr id="6" name="Slide Number Placeholder 5"/>
          <p:cNvSpPr>
            <a:spLocks noGrp="1"/>
          </p:cNvSpPr>
          <p:nvPr>
            <p:ph type="sldNum" sz="quarter" idx="12"/>
          </p:nvPr>
        </p:nvSpPr>
        <p:spPr>
          <a:xfrm>
            <a:off x="237118" y="6475932"/>
            <a:ext cx="11293621" cy="382068"/>
          </a:xfrm>
        </p:spPr>
        <p:txBody>
          <a:bodyPr/>
          <a:lstStyle>
            <a:lvl1pPr>
              <a:defRPr sz="2400">
                <a:solidFill>
                  <a:schemeClr val="bg1"/>
                </a:solidFill>
              </a:defRPr>
            </a:lvl1pPr>
          </a:lstStyle>
          <a:p>
            <a:pPr algn="ctr"/>
            <a:r>
              <a:rPr lang="en-US" dirty="0"/>
              <a:t>Technical Assistance:  htheriault@ctc.ca.gov or rbrown@ctc.ca.gov  </a:t>
            </a:r>
            <a:fld id="{8CF074CD-934D-404A-ACFA-C89B8DACAFC4}" type="slidenum">
              <a:rPr lang="en-US" smtClean="0"/>
              <a:pPr algn="ctr"/>
              <a:t>‹#›</a:t>
            </a:fld>
            <a:endParaRPr lang="en-US" dirty="0"/>
          </a:p>
        </p:txBody>
      </p:sp>
      <p:sp>
        <p:nvSpPr>
          <p:cNvPr id="5" name="Content Placeholder 2">
            <a:extLst>
              <a:ext uri="{FF2B5EF4-FFF2-40B4-BE49-F238E27FC236}">
                <a16:creationId xmlns:a16="http://schemas.microsoft.com/office/drawing/2014/main" id="{B5BD892F-C1C8-4888-AFA4-24722CC19B2B}"/>
              </a:ext>
            </a:extLst>
          </p:cNvPr>
          <p:cNvSpPr>
            <a:spLocks noGrp="1"/>
          </p:cNvSpPr>
          <p:nvPr>
            <p:ph sz="half" idx="1" hasCustomPrompt="1"/>
          </p:nvPr>
        </p:nvSpPr>
        <p:spPr>
          <a:xfrm>
            <a:off x="1097278" y="1845734"/>
            <a:ext cx="10058400" cy="4023360"/>
          </a:xfrm>
        </p:spPr>
        <p:txBody>
          <a:bodyPr/>
          <a:lstStyle>
            <a:lvl1pPr marL="182880">
              <a:buClr>
                <a:schemeClr val="tx1"/>
              </a:buClr>
              <a:buFont typeface="Arial" panose="020B0604020202020204" pitchFamily="34" charset="0"/>
              <a:buChar char="•"/>
              <a:defRPr sz="2400"/>
            </a:lvl1pPr>
            <a:lvl2pPr>
              <a:buClrTx/>
              <a:buFont typeface="Arial" panose="020B0604020202020204" pitchFamily="34" charset="0"/>
              <a:buChar char="•"/>
              <a:defRPr sz="2000"/>
            </a:lvl2pPr>
            <a:lvl3pPr>
              <a:buClrTx/>
              <a:buFont typeface="Arial" panose="020B0604020202020204" pitchFamily="34" charset="0"/>
              <a:buChar char="•"/>
              <a:defRPr sz="1800"/>
            </a:lvl3pPr>
            <a:lvl4pPr>
              <a:buClrTx/>
              <a:buFont typeface="Arial" panose="020B0604020202020204" pitchFamily="34" charset="0"/>
              <a:buChar char="•"/>
              <a:defRPr sz="1600"/>
            </a:lvl4pPr>
            <a:lvl5pPr>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dirty="0">
                <a:solidFill>
                  <a:schemeClr val="tx1"/>
                </a:solidFill>
              </a:rPr>
              <a:t>Bullet Text Here (minimum 24pt font size)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0681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2236B-3722-4B1E-8217-4A5A0D08FE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C0BABA-D2A6-43D2-B51D-50FEA2424E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AA683D-3565-4610-BCFD-81D2C0AE36FD}"/>
              </a:ext>
            </a:extLst>
          </p:cNvPr>
          <p:cNvSpPr>
            <a:spLocks noGrp="1"/>
          </p:cNvSpPr>
          <p:nvPr>
            <p:ph type="dt" sz="half" idx="10"/>
          </p:nvPr>
        </p:nvSpPr>
        <p:spPr>
          <a:xfrm>
            <a:off x="838200" y="6356350"/>
            <a:ext cx="2743200" cy="365125"/>
          </a:xfrm>
          <a:prstGeom prst="rect">
            <a:avLst/>
          </a:prstGeom>
        </p:spPr>
        <p:txBody>
          <a:bodyPr/>
          <a:lstStyle/>
          <a:p>
            <a:fld id="{B7AD46E9-E05B-4F72-A98C-5C6EFA87046E}" type="datetimeFigureOut">
              <a:rPr lang="en-US" smtClean="0"/>
              <a:t>4/12/2023</a:t>
            </a:fld>
            <a:endParaRPr lang="en-US"/>
          </a:p>
        </p:txBody>
      </p:sp>
      <p:sp>
        <p:nvSpPr>
          <p:cNvPr id="5" name="Footer Placeholder 4">
            <a:extLst>
              <a:ext uri="{FF2B5EF4-FFF2-40B4-BE49-F238E27FC236}">
                <a16:creationId xmlns:a16="http://schemas.microsoft.com/office/drawing/2014/main" id="{C122A147-52C9-4EA8-A0F1-3073C3358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C927F-9230-4D62-A3FC-C5BD174827B7}"/>
              </a:ext>
            </a:extLst>
          </p:cNvPr>
          <p:cNvSpPr>
            <a:spLocks noGrp="1"/>
          </p:cNvSpPr>
          <p:nvPr>
            <p:ph type="sldNum" sz="quarter" idx="12"/>
          </p:nvPr>
        </p:nvSpPr>
        <p:spPr/>
        <p:txBody>
          <a:bodyPr/>
          <a:lstStyle/>
          <a:p>
            <a:fld id="{C8A54BFD-2D05-4677-9CA1-3C94C33DAD02}" type="slidenum">
              <a:rPr lang="en-US" smtClean="0"/>
              <a:t>‹#›</a:t>
            </a:fld>
            <a:endParaRPr lang="en-US"/>
          </a:p>
        </p:txBody>
      </p:sp>
    </p:spTree>
    <p:extLst>
      <p:ext uri="{BB962C8B-B14F-4D97-AF65-F5344CB8AC3E}">
        <p14:creationId xmlns:p14="http://schemas.microsoft.com/office/powerpoint/2010/main" val="387561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ew Section Header - H2">
    <p:bg>
      <p:bgPr>
        <a:solidFill>
          <a:schemeClr val="bg1"/>
        </a:solidFill>
        <a:effectLst/>
      </p:bgPr>
    </p:bg>
    <p:spTree>
      <p:nvGrpSpPr>
        <p:cNvPr id="1" name=""/>
        <p:cNvGrpSpPr/>
        <p:nvPr/>
      </p:nvGrpSpPr>
      <p:grpSpPr>
        <a:xfrm>
          <a:off x="0" y="0"/>
          <a:ext cx="0" cy="0"/>
          <a:chOff x="0" y="0"/>
          <a:chExt cx="0" cy="0"/>
        </a:xfrm>
      </p:grpSpPr>
      <p:pic>
        <p:nvPicPr>
          <p:cNvPr id="4" name="Content Placeholder 4" descr="California Commission on Teacher Credentialing seal">
            <a:extLst>
              <a:ext uri="{FF2B5EF4-FFF2-40B4-BE49-F238E27FC236}">
                <a16:creationId xmlns:a16="http://schemas.microsoft.com/office/drawing/2014/main" id="{6DFFA342-F737-466A-8C27-0F316FD694D4}"/>
              </a:ext>
            </a:extLst>
          </p:cNvPr>
          <p:cNvPicPr>
            <a:picLocks noChangeAspect="1"/>
          </p:cNvPicPr>
          <p:nvPr userDrawn="1"/>
        </p:nvPicPr>
        <p:blipFill>
          <a:blip r:embed="rId2">
            <a:alphaModFix amt="84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98540" y="5281466"/>
            <a:ext cx="950976" cy="950976"/>
          </a:xfrm>
          <a:prstGeom prst="rect">
            <a:avLst/>
          </a:prstGeom>
        </p:spPr>
      </p:pic>
      <p:sp>
        <p:nvSpPr>
          <p:cNvPr id="7" name="Rectangle 6"/>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Technical Assistance: </a:t>
            </a:r>
            <a:r>
              <a:rPr lang="en-US" dirty="0">
                <a:hlinkClick r:id="rId4"/>
              </a:rPr>
              <a:t>htherault@ctc.ca.gov</a:t>
            </a:r>
            <a:r>
              <a:rPr lang="en-US" dirty="0"/>
              <a:t> or rbrown@ctc.ca.gov</a:t>
            </a:r>
          </a:p>
        </p:txBody>
      </p:sp>
      <p:sp>
        <p:nvSpPr>
          <p:cNvPr id="8" name="Rectangle 7"/>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207820"/>
            <a:ext cx="10058400" cy="1429784"/>
          </a:xfrm>
        </p:spPr>
        <p:txBody>
          <a:bodyPr anchor="b" anchorCtr="0">
            <a:normAutofit/>
          </a:bodyPr>
          <a:lstStyle>
            <a:lvl1pPr>
              <a:lnSpc>
                <a:spcPct val="85000"/>
              </a:lnSpc>
              <a:defRPr sz="4800" b="0">
                <a:solidFill>
                  <a:srgbClr val="1A3763"/>
                </a:solidFill>
                <a:latin typeface="Calibri Light" panose="020F0302020204030204" pitchFamily="34" charset="0"/>
                <a:cs typeface="Calibri Light" panose="020F0302020204030204" pitchFamily="34" charset="0"/>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br>
              <a:rPr lang="en-US" dirty="0">
                <a:solidFill>
                  <a:srgbClr val="1A3763"/>
                </a:solidFill>
              </a:rPr>
            </a:br>
            <a:r>
              <a:rPr lang="en-US" dirty="0">
                <a:solidFill>
                  <a:srgbClr val="1A3763"/>
                </a:solidFill>
              </a:rPr>
              <a:t>Slide Title Here (adjust size as needed)</a:t>
            </a:r>
            <a:br>
              <a:rPr lang="en-US" dirty="0">
                <a:solidFill>
                  <a:srgbClr val="1A3763"/>
                </a:solidFill>
              </a:rPr>
            </a:br>
            <a:r>
              <a:rPr lang="en-US" dirty="0"/>
              <a:t>Section Header Slide – Heading Level 2</a:t>
            </a:r>
          </a:p>
        </p:txBody>
      </p:sp>
      <p:sp>
        <p:nvSpPr>
          <p:cNvPr id="6" name="Slide Number Placeholder 5"/>
          <p:cNvSpPr>
            <a:spLocks noGrp="1"/>
          </p:cNvSpPr>
          <p:nvPr>
            <p:ph type="sldNum" sz="quarter" idx="12"/>
          </p:nvPr>
        </p:nvSpPr>
        <p:spPr>
          <a:xfrm>
            <a:off x="10698480"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cxnSp>
        <p:nvCxnSpPr>
          <p:cNvPr id="9" name="Straight Connector 8"/>
          <p:cNvCxnSpPr/>
          <p:nvPr/>
        </p:nvCxnSpPr>
        <p:spPr>
          <a:xfrm>
            <a:off x="1199345" y="1733226"/>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999B559-53A7-46EB-90A5-FA9ABFE6A423}"/>
              </a:ext>
            </a:extLst>
          </p:cNvPr>
          <p:cNvSpPr>
            <a:spLocks noGrp="1"/>
          </p:cNvSpPr>
          <p:nvPr>
            <p:ph sz="half" idx="1" hasCustomPrompt="1"/>
          </p:nvPr>
        </p:nvSpPr>
        <p:spPr>
          <a:xfrm>
            <a:off x="1097278" y="1845734"/>
            <a:ext cx="10058400" cy="4023360"/>
          </a:xfrm>
        </p:spPr>
        <p:txBody>
          <a:bodyPr/>
          <a:lstStyle>
            <a:lvl1pPr marL="182880">
              <a:buClr>
                <a:schemeClr val="tx1"/>
              </a:buClr>
              <a:buFont typeface="Arial" panose="020B0604020202020204" pitchFamily="34" charset="0"/>
              <a:buChar char="•"/>
              <a:defRPr sz="2400"/>
            </a:lvl1pPr>
            <a:lvl2pPr>
              <a:buClrTx/>
              <a:buFont typeface="Arial" panose="020B0604020202020204" pitchFamily="34" charset="0"/>
              <a:buChar char="•"/>
              <a:defRPr sz="2000"/>
            </a:lvl2pPr>
            <a:lvl3pPr>
              <a:buClrTx/>
              <a:buFont typeface="Arial" panose="020B0604020202020204" pitchFamily="34" charset="0"/>
              <a:buChar char="•"/>
              <a:defRPr sz="1800"/>
            </a:lvl3pPr>
            <a:lvl4pPr>
              <a:buClrTx/>
              <a:buFont typeface="Arial" panose="020B0604020202020204" pitchFamily="34" charset="0"/>
              <a:buChar char="•"/>
              <a:defRPr sz="1600"/>
            </a:lvl4pPr>
            <a:lvl5pPr>
              <a:buClrTx/>
              <a:buFont typeface="Arial" panose="020B0604020202020204" pitchFamily="34" charset="0"/>
              <a:buChar char="•"/>
              <a:defRPr/>
            </a:lvl5pPr>
          </a:lstStyle>
          <a:p>
            <a:pPr>
              <a:lnSpc>
                <a:spcPct val="100000"/>
              </a:lnSpc>
              <a:spcBef>
                <a:spcPts val="0"/>
              </a:spcBef>
              <a:spcAft>
                <a:spcPts val="1200"/>
              </a:spcAft>
              <a:buClrTx/>
              <a:buFont typeface="Arial" panose="020B0604020202020204" pitchFamily="34" charset="0"/>
              <a:buChar char="•"/>
            </a:pPr>
            <a:r>
              <a:rPr lang="en-US" sz="2400" dirty="0">
                <a:solidFill>
                  <a:schemeClr val="tx1"/>
                </a:solidFill>
              </a:rPr>
              <a:t>Bullet Text Here (minimum 24pt font size)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799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 H2">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dirty="0"/>
              <a:t>Two Content Slide – Heading Level 2</a:t>
            </a:r>
          </a:p>
        </p:txBody>
      </p:sp>
      <p:sp>
        <p:nvSpPr>
          <p:cNvPr id="3" name="Content Placeholder 2"/>
          <p:cNvSpPr>
            <a:spLocks noGrp="1"/>
          </p:cNvSpPr>
          <p:nvPr>
            <p:ph sz="half" idx="1" hasCustomPrompt="1"/>
          </p:nvPr>
        </p:nvSpPr>
        <p:spPr>
          <a:xfrm>
            <a:off x="1097278" y="1845734"/>
            <a:ext cx="4937760" cy="4023360"/>
          </a:xfrm>
        </p:spPr>
        <p:txBody>
          <a:bodyPr/>
          <a:lstStyle>
            <a:lvl1pPr>
              <a:defRPr sz="2400"/>
            </a:lvl1pPr>
            <a:lvl2pPr>
              <a:buClrTx/>
              <a:defRPr sz="2000"/>
            </a:lvl2pPr>
            <a:lvl3pPr>
              <a:buClrTx/>
              <a:defRPr sz="1800"/>
            </a:lvl3pPr>
            <a:lvl4pPr>
              <a:buClrTx/>
              <a:defRPr sz="1600"/>
            </a:lvl4pPr>
            <a:lvl5pPr>
              <a:buClrTx/>
              <a:defRPr/>
            </a:lvl5pPr>
          </a:lstStyle>
          <a:p>
            <a:pPr marL="91440" marR="0" lvl="0" indent="-91440" algn="l" defTabSz="914400" rtl="0" eaLnBrk="1" fontAlgn="auto"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r>
              <a:rPr lang="en-US" dirty="0"/>
              <a:t>Content #1</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217920" y="1845735"/>
            <a:ext cx="4937760" cy="4023360"/>
          </a:xfrm>
        </p:spPr>
        <p:txBody>
          <a:bodyPr/>
          <a:lstStyle>
            <a:lvl1pPr>
              <a:defRPr sz="2400"/>
            </a:lvl1pPr>
            <a:lvl2pPr>
              <a:buClrTx/>
              <a:defRPr sz="2000"/>
            </a:lvl2pPr>
            <a:lvl3pPr>
              <a:buClrTx/>
              <a:defRPr sz="1800"/>
            </a:lvl3pPr>
            <a:lvl4pPr>
              <a:buClrTx/>
              <a:defRPr sz="1600"/>
            </a:lvl4pPr>
            <a:lvl5pPr>
              <a:buClrTx/>
              <a:defRPr/>
            </a:lvl5pPr>
            <a:lvl6pPr>
              <a:buNone/>
              <a:defRPr/>
            </a:lvl6pPr>
          </a:lstStyle>
          <a:p>
            <a:pPr lvl="0"/>
            <a:r>
              <a:rPr lang="en-US" dirty="0"/>
              <a:t>Content #2</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a:xfrm>
            <a:off x="0" y="6296026"/>
            <a:ext cx="12029555" cy="580172"/>
          </a:xfrm>
        </p:spPr>
        <p:txBody>
          <a:bodyPr/>
          <a:lstStyle>
            <a:lvl1pPr algn="ctr">
              <a:defRPr sz="2400">
                <a:solidFill>
                  <a:schemeClr val="bg1"/>
                </a:solidFill>
              </a:defRPr>
            </a:lvl1pPr>
          </a:lstStyle>
          <a:p>
            <a:pPr algn="ctr"/>
            <a:r>
              <a:rPr lang="en-US"/>
              <a:t>Technical Assistance:  htheriault@ctc.ca.gov or rbrown@ctc.ca.gov  </a:t>
            </a:r>
            <a:fld id="{8CF074CD-934D-404A-ACFA-C89B8DACAFC4}" type="slidenum">
              <a:rPr lang="en-US" smtClean="0"/>
              <a:pPr algn="ctr"/>
              <a:t>‹#›</a:t>
            </a:fld>
            <a:endParaRPr lang="en-US" dirty="0"/>
          </a:p>
        </p:txBody>
      </p:sp>
    </p:spTree>
    <p:extLst>
      <p:ext uri="{BB962C8B-B14F-4D97-AF65-F5344CB8AC3E}">
        <p14:creationId xmlns:p14="http://schemas.microsoft.com/office/powerpoint/2010/main" val="34586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 H2">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1097280" y="286603"/>
            <a:ext cx="10058400" cy="1450757"/>
          </a:xfrm>
        </p:spPr>
        <p:txBody>
          <a:bodyPr/>
          <a:lstStyle>
            <a:lvl1pPr>
              <a:defRPr>
                <a:solidFill>
                  <a:srgbClr val="1A3763"/>
                </a:solidFill>
              </a:defRPr>
            </a:lvl1pPr>
          </a:lstStyle>
          <a:p>
            <a:r>
              <a:rPr lang="en-US" dirty="0"/>
              <a:t>Two Content Slide (Comparison) Heading Level 2</a:t>
            </a:r>
          </a:p>
        </p:txBody>
      </p:sp>
      <p:sp>
        <p:nvSpPr>
          <p:cNvPr id="3" name="Text Placeholder 2"/>
          <p:cNvSpPr>
            <a:spLocks noGrp="1"/>
          </p:cNvSpPr>
          <p:nvPr>
            <p:ph type="body" idx="1" hasCustomPrompt="1"/>
          </p:nvPr>
        </p:nvSpPr>
        <p:spPr>
          <a:xfrm>
            <a:off x="109728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CONTENT #1 title</a:t>
            </a:r>
          </a:p>
        </p:txBody>
      </p:sp>
      <p:sp>
        <p:nvSpPr>
          <p:cNvPr id="4" name="Content Placeholder 3"/>
          <p:cNvSpPr>
            <a:spLocks noGrp="1"/>
          </p:cNvSpPr>
          <p:nvPr>
            <p:ph sz="half" idx="2" hasCustomPrompt="1"/>
          </p:nvPr>
        </p:nvSpPr>
        <p:spPr>
          <a:xfrm>
            <a:off x="1097280" y="2582334"/>
            <a:ext cx="4937760" cy="3378200"/>
          </a:xfrm>
        </p:spPr>
        <p:txBody>
          <a:bodyPr/>
          <a:lstStyle>
            <a:lvl2pPr>
              <a:buClrTx/>
              <a:defRPr/>
            </a:lvl2pPr>
            <a:lvl3pPr>
              <a:buClrTx/>
              <a:defRPr sz="1600"/>
            </a:lvl3pPr>
            <a:lvl4pPr>
              <a:buClrTx/>
              <a:defRPr/>
            </a:lvl4pPr>
            <a:lvl5pPr>
              <a:buClrTx/>
              <a:defRPr/>
            </a:lvl5pPr>
          </a:lstStyle>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hasCustomPrompt="1"/>
          </p:nvPr>
        </p:nvSpPr>
        <p:spPr>
          <a:xfrm>
            <a:off x="6217920" y="1846052"/>
            <a:ext cx="4937760" cy="736282"/>
          </a:xfrm>
        </p:spPr>
        <p:txBody>
          <a:bodyPr lIns="91440" rIns="91440" anchor="ctr">
            <a:normAutofit/>
          </a:bodyPr>
          <a:lstStyle>
            <a:lvl1pPr marL="0" indent="0">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Content #2 title</a:t>
            </a:r>
          </a:p>
        </p:txBody>
      </p:sp>
      <p:sp>
        <p:nvSpPr>
          <p:cNvPr id="6" name="Content Placeholder 5"/>
          <p:cNvSpPr>
            <a:spLocks noGrp="1"/>
          </p:cNvSpPr>
          <p:nvPr>
            <p:ph sz="quarter" idx="4" hasCustomPrompt="1"/>
          </p:nvPr>
        </p:nvSpPr>
        <p:spPr>
          <a:xfrm>
            <a:off x="6217920" y="2582334"/>
            <a:ext cx="4937760" cy="3378200"/>
          </a:xfrm>
        </p:spPr>
        <p:txBody>
          <a:bodyPr/>
          <a:lstStyle>
            <a:lvl2pPr>
              <a:buClrTx/>
              <a:defRPr/>
            </a:lvl2pPr>
            <a:lvl3pPr>
              <a:buClrTx/>
              <a:defRPr sz="1600"/>
            </a:lvl3pPr>
            <a:lvl4pPr>
              <a:buClrTx/>
              <a:defRPr/>
            </a:lvl4pPr>
            <a:lvl5pPr>
              <a:buClrTx/>
              <a:defRPr/>
            </a:lvl5pPr>
          </a:lstStyle>
          <a:p>
            <a:pPr lvl="1"/>
            <a:r>
              <a:rPr lang="en-US" dirty="0"/>
              <a:t>Second level</a:t>
            </a:r>
          </a:p>
          <a:p>
            <a:pPr lvl="2"/>
            <a:r>
              <a:rPr lang="en-US" dirty="0"/>
              <a:t>Third level</a:t>
            </a:r>
          </a:p>
          <a:p>
            <a:pPr lvl="3"/>
            <a:r>
              <a:rPr lang="en-US" dirty="0"/>
              <a:t>Fourth level</a:t>
            </a:r>
          </a:p>
        </p:txBody>
      </p:sp>
      <p:sp>
        <p:nvSpPr>
          <p:cNvPr id="9" name="Slide Number Placeholder 8"/>
          <p:cNvSpPr>
            <a:spLocks noGrp="1"/>
          </p:cNvSpPr>
          <p:nvPr>
            <p:ph type="sldNum" sz="quarter" idx="12"/>
          </p:nvPr>
        </p:nvSpPr>
        <p:spPr>
          <a:xfrm>
            <a:off x="695326" y="6459785"/>
            <a:ext cx="11315180" cy="322015"/>
          </a:xfrm>
        </p:spPr>
        <p:txBody>
          <a:bodyPr/>
          <a:lstStyle>
            <a:lvl1pPr>
              <a:defRPr sz="2400">
                <a:solidFill>
                  <a:schemeClr val="bg1"/>
                </a:solidFill>
              </a:defRPr>
            </a:lvl1pPr>
          </a:lstStyle>
          <a:p>
            <a:pPr algn="ctr"/>
            <a:r>
              <a:rPr lang="en-US" dirty="0"/>
              <a:t>Technical Assistance: Email htherault@ctc.ca.gov or rbrown@ctc.ca.gov</a:t>
            </a:r>
            <a:fld id="{8CF074CD-934D-404A-ACFA-C89B8DACAFC4}" type="slidenum">
              <a:rPr lang="en-US" smtClean="0"/>
              <a:pPr algn="ctr"/>
              <a:t>‹#›</a:t>
            </a:fld>
            <a:endParaRPr lang="en-US" dirty="0"/>
          </a:p>
        </p:txBody>
      </p:sp>
    </p:spTree>
    <p:extLst>
      <p:ext uri="{BB962C8B-B14F-4D97-AF65-F5344CB8AC3E}">
        <p14:creationId xmlns:p14="http://schemas.microsoft.com/office/powerpoint/2010/main" val="152585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 H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1A3763"/>
                </a:solidFill>
              </a:defRPr>
            </a:lvl1pPr>
          </a:lstStyle>
          <a:p>
            <a:r>
              <a:rPr lang="en-US" dirty="0"/>
              <a:t>Title Only Slide (adjust size as needed)</a:t>
            </a:r>
            <a:br>
              <a:rPr lang="en-US" dirty="0"/>
            </a:br>
            <a:r>
              <a:rPr lang="en-US" dirty="0"/>
              <a:t>Heading Level 2 – no content</a:t>
            </a:r>
          </a:p>
        </p:txBody>
      </p:sp>
      <p:sp>
        <p:nvSpPr>
          <p:cNvPr id="5" name="Slide Number Placeholder 4"/>
          <p:cNvSpPr>
            <a:spLocks noGrp="1"/>
          </p:cNvSpPr>
          <p:nvPr>
            <p:ph type="sldNum" sz="quarter" idx="12"/>
          </p:nvPr>
        </p:nvSpPr>
        <p:spPr>
          <a:xfrm>
            <a:off x="123826" y="6459785"/>
            <a:ext cx="11886682" cy="398215"/>
          </a:xfrm>
        </p:spPr>
        <p:txBody>
          <a:bodyPr/>
          <a:lstStyle>
            <a:lvl1pPr>
              <a:defRPr sz="2400">
                <a:solidFill>
                  <a:schemeClr val="bg1"/>
                </a:solidFill>
              </a:defRPr>
            </a:lvl1pPr>
          </a:lstStyle>
          <a:p>
            <a:pPr algn="ctr"/>
            <a:r>
              <a:rPr lang="en-US" dirty="0" err="1"/>
              <a:t>Techncial</a:t>
            </a:r>
            <a:r>
              <a:rPr lang="en-US" dirty="0"/>
              <a:t> Assistance: Email htherault@ctc.ca.gov or rbrown@ctc.ca.gov</a:t>
            </a:r>
            <a:fld id="{8CF074CD-934D-404A-ACFA-C89B8DACAFC4}" type="slidenum">
              <a:rPr lang="en-US" smtClean="0"/>
              <a:pPr algn="ctr"/>
              <a:t>‹#›</a:t>
            </a:fld>
            <a:endParaRPr lang="en-US" dirty="0"/>
          </a:p>
        </p:txBody>
      </p:sp>
    </p:spTree>
    <p:extLst>
      <p:ext uri="{BB962C8B-B14F-4D97-AF65-F5344CB8AC3E}">
        <p14:creationId xmlns:p14="http://schemas.microsoft.com/office/powerpoint/2010/main" val="3013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 No Heading Level">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err="1">
                <a:solidFill>
                  <a:srgbClr val="1A3763"/>
                </a:solidFill>
              </a:rPr>
              <a:t>T</a:t>
            </a:r>
            <a:r>
              <a:rPr lang="en-US" dirty="0" err="1">
                <a:solidFill>
                  <a:schemeClr val="bg1"/>
                </a:solidFill>
              </a:rPr>
              <a:t>Technical</a:t>
            </a:r>
            <a:r>
              <a:rPr lang="en-US" dirty="0">
                <a:solidFill>
                  <a:schemeClr val="bg1"/>
                </a:solidFill>
              </a:rPr>
              <a:t> Assistance: Email </a:t>
            </a:r>
            <a:r>
              <a:rPr lang="en-US" dirty="0">
                <a:solidFill>
                  <a:schemeClr val="bg1"/>
                </a:solidFill>
                <a:hlinkClick r:id="rId2"/>
              </a:rPr>
              <a:t>htherault@ctc.ca.gov</a:t>
            </a:r>
            <a:r>
              <a:rPr lang="en-US" dirty="0">
                <a:solidFill>
                  <a:schemeClr val="bg1"/>
                </a:solidFill>
              </a:rPr>
              <a:t> or rbrown@ctc.ca.gov</a:t>
            </a:r>
            <a:endParaRPr lang="en-US" dirty="0">
              <a:solidFill>
                <a:srgbClr val="1A3763"/>
              </a:solidFill>
            </a:endParaRPr>
          </a:p>
        </p:txBody>
      </p:sp>
      <p:sp>
        <p:nvSpPr>
          <p:cNvPr id="6" name="Rectangle 5"/>
          <p:cNvSpPr/>
          <p:nvPr/>
        </p:nvSpPr>
        <p:spPr>
          <a:xfrm>
            <a:off x="15" y="633431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a:xfrm>
            <a:off x="10698482" y="6459785"/>
            <a:ext cx="1312025" cy="365125"/>
          </a:xfrm>
        </p:spPr>
        <p:txBody>
          <a:bodyPr/>
          <a:lstStyle>
            <a:lvl1pPr algn="r">
              <a:defRPr sz="2400">
                <a:solidFill>
                  <a:schemeClr val="bg1"/>
                </a:solidFill>
              </a:defRPr>
            </a:lvl1pPr>
          </a:lstStyle>
          <a:p>
            <a:pPr algn="r"/>
            <a:fld id="{8CF074CD-934D-404A-ACFA-C89B8DACAFC4}" type="slidenum">
              <a:rPr lang="en-US" smtClean="0"/>
              <a:pPr/>
              <a:t>‹#›</a:t>
            </a:fld>
            <a:endParaRPr lang="en-US" dirty="0"/>
          </a:p>
        </p:txBody>
      </p:sp>
    </p:spTree>
    <p:extLst>
      <p:ext uri="{BB962C8B-B14F-4D97-AF65-F5344CB8AC3E}">
        <p14:creationId xmlns:p14="http://schemas.microsoft.com/office/powerpoint/2010/main" val="265386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4800" b="0">
                <a:solidFill>
                  <a:srgbClr val="FAAC35"/>
                </a:solidFill>
              </a:defRPr>
            </a:lvl1pPr>
          </a:lstStyle>
          <a:p>
            <a:r>
              <a:rPr lang="en-US" dirty="0"/>
              <a:t>Content with Caption</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a:t>
            </a:r>
          </a:p>
        </p:txBody>
      </p:sp>
      <p:sp>
        <p:nvSpPr>
          <p:cNvPr id="7" name="Slide Number Placeholder 6"/>
          <p:cNvSpPr>
            <a:spLocks noGrp="1"/>
          </p:cNvSpPr>
          <p:nvPr>
            <p:ph type="sldNum" sz="quarter" idx="12"/>
          </p:nvPr>
        </p:nvSpPr>
        <p:spPr>
          <a:xfrm>
            <a:off x="10698482" y="6459785"/>
            <a:ext cx="1312025" cy="365125"/>
          </a:xfrm>
        </p:spPr>
        <p:txBody>
          <a:bodyPr/>
          <a:lstStyle>
            <a:lvl1pPr>
              <a:defRPr sz="2400">
                <a:solidFill>
                  <a:srgbClr val="1A3763"/>
                </a:solidFill>
              </a:defRPr>
            </a:lvl1pPr>
          </a:lstStyle>
          <a:p>
            <a:fld id="{8CF074CD-934D-404A-ACFA-C89B8DACAFC4}" type="slidenum">
              <a:rPr lang="en-US" smtClean="0"/>
              <a:pPr/>
              <a:t>‹#›</a:t>
            </a:fld>
            <a:endParaRPr lang="en-US" dirty="0">
              <a:solidFill>
                <a:srgbClr val="1A3763"/>
              </a:solidFill>
            </a:endParaRPr>
          </a:p>
        </p:txBody>
      </p:sp>
      <p:sp>
        <p:nvSpPr>
          <p:cNvPr id="10" name="Content Placeholder 2">
            <a:extLst>
              <a:ext uri="{FF2B5EF4-FFF2-40B4-BE49-F238E27FC236}">
                <a16:creationId xmlns:a16="http://schemas.microsoft.com/office/drawing/2014/main" id="{FB76E3E5-7638-44A1-9797-60761A720DED}"/>
              </a:ext>
            </a:extLst>
          </p:cNvPr>
          <p:cNvSpPr>
            <a:spLocks noGrp="1"/>
          </p:cNvSpPr>
          <p:nvPr>
            <p:ph idx="1"/>
          </p:nvPr>
        </p:nvSpPr>
        <p:spPr>
          <a:xfrm>
            <a:off x="4800600" y="731520"/>
            <a:ext cx="6492240" cy="5257800"/>
          </a:xfrm>
        </p:spPr>
        <p:txBody>
          <a:bodyPr/>
          <a:lstStyle>
            <a:lvl1pPr>
              <a:defRPr sz="2400"/>
            </a:lvl1pPr>
            <a:lvl2pPr>
              <a:buClrTx/>
              <a:defRPr sz="2000"/>
            </a:lvl2pPr>
            <a:lvl3pPr>
              <a:buClrTx/>
              <a:defRPr sz="1800"/>
            </a:lvl3pPr>
            <a:lvl4pPr>
              <a:buClrTx/>
              <a:defRPr sz="1600"/>
            </a:lvl4pPr>
            <a:lvl5pPr>
              <a:buClrTx/>
              <a:defRPr sz="1400"/>
            </a:lvl5p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561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 H2">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A376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097280" y="5074920"/>
            <a:ext cx="10113645" cy="822960"/>
          </a:xfrm>
        </p:spPr>
        <p:txBody>
          <a:bodyPr lIns="91440" tIns="0" rIns="91440" bIns="0" anchor="b">
            <a:noAutofit/>
          </a:bodyPr>
          <a:lstStyle>
            <a:lvl1pPr>
              <a:defRPr sz="4800" b="0">
                <a:solidFill>
                  <a:srgbClr val="FAAC35"/>
                </a:solidFill>
              </a:defRPr>
            </a:lvl1pPr>
          </a:lstStyle>
          <a:p>
            <a:r>
              <a:rPr lang="en-US" dirty="0"/>
              <a:t>Picture with Caption – Heading Level 2</a:t>
            </a:r>
          </a:p>
        </p:txBody>
      </p:sp>
      <p:sp>
        <p:nvSpPr>
          <p:cNvPr id="3" name="Picture Placeholder 2"/>
          <p:cNvSpPr>
            <a:spLocks noGrp="1" noChangeAspect="1"/>
          </p:cNvSpPr>
          <p:nvPr>
            <p:ph type="pic" idx="1"/>
          </p:nvPr>
        </p:nvSpPr>
        <p:spPr>
          <a:xfrm>
            <a:off x="15" y="0"/>
            <a:ext cx="12191985" cy="4915076"/>
          </a:xfrm>
          <a:solidFill>
            <a:srgbClr val="B6D8F2"/>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2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a:t>
            </a:r>
          </a:p>
        </p:txBody>
      </p:sp>
      <p:sp>
        <p:nvSpPr>
          <p:cNvPr id="7" name="Slide Number Placeholder 6"/>
          <p:cNvSpPr>
            <a:spLocks noGrp="1"/>
          </p:cNvSpPr>
          <p:nvPr>
            <p:ph type="sldNum" sz="quarter" idx="12"/>
          </p:nvPr>
        </p:nvSpPr>
        <p:spPr>
          <a:xfrm>
            <a:off x="10690167" y="6459785"/>
            <a:ext cx="1312025" cy="365125"/>
          </a:xfrm>
        </p:spPr>
        <p:txBody>
          <a:bodyPr/>
          <a:lstStyle>
            <a:lvl1pPr>
              <a:defRPr sz="2400">
                <a:solidFill>
                  <a:schemeClr val="bg1"/>
                </a:solidFill>
              </a:defRPr>
            </a:lvl1pPr>
          </a:lstStyle>
          <a:p>
            <a:fld id="{8CF074CD-934D-404A-ACFA-C89B8DACAFC4}" type="slidenum">
              <a:rPr lang="en-US" smtClean="0"/>
              <a:pPr/>
              <a:t>‹#›</a:t>
            </a:fld>
            <a:endParaRPr lang="en-US" sz="2400" dirty="0"/>
          </a:p>
        </p:txBody>
      </p:sp>
    </p:spTree>
    <p:extLst>
      <p:ext uri="{BB962C8B-B14F-4D97-AF65-F5344CB8AC3E}">
        <p14:creationId xmlns:p14="http://schemas.microsoft.com/office/powerpoint/2010/main" val="134954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rgbClr val="FAAC35"/>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6459785"/>
            <a:ext cx="8508989" cy="365125"/>
          </a:xfrm>
          <a:prstGeom prst="rect">
            <a:avLst/>
          </a:prstGeom>
        </p:spPr>
        <p:txBody>
          <a:bodyPr vert="horz" lIns="91440" tIns="45720" rIns="91440" bIns="45720" rtlCol="0" anchor="ctr"/>
          <a:lstStyle>
            <a:lvl1pPr algn="l">
              <a:defRPr sz="1100" cap="all" baseline="0">
                <a:solidFill>
                  <a:srgbClr val="FFFFFF"/>
                </a:solidFill>
              </a:defRPr>
            </a:lvl1pPr>
          </a:lstStyle>
          <a:p>
            <a:r>
              <a:rPr lang="en-US" dirty="0"/>
              <a:t>Technical Assistance: Email htherault@ctc.ca.gov or rbrown@ctc.ca.gov</a:t>
            </a:r>
            <a:endParaRPr lang="en-US" sz="110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F074CD-934D-404A-ACFA-C89B8DACAFC4}"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3B977DAF-E1B2-4B82-A24A-C3842BD94D48}"/>
              </a:ext>
            </a:extLst>
          </p:cNvPr>
          <p:cNvPicPr/>
          <p:nvPr userDrawn="1"/>
        </p:nvPicPr>
        <p:blipFill>
          <a:blip r:embed="rId11">
            <a:alphaModFix amt="76000"/>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8539" y="5276590"/>
            <a:ext cx="951182" cy="951182"/>
          </a:xfrm>
          <a:prstGeom prst="rect">
            <a:avLst/>
          </a:prstGeom>
          <a:noFill/>
          <a:ln>
            <a:noFill/>
          </a:ln>
        </p:spPr>
      </p:pic>
    </p:spTree>
    <p:extLst>
      <p:ext uri="{BB962C8B-B14F-4D97-AF65-F5344CB8AC3E}">
        <p14:creationId xmlns:p14="http://schemas.microsoft.com/office/powerpoint/2010/main" val="1751881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ftr="0" dt="0"/>
  <p:txStyles>
    <p:titleStyle>
      <a:lvl1pPr algn="l" defTabSz="914400" rtl="0" eaLnBrk="1" latinLnBrk="0" hangingPunct="1">
        <a:lnSpc>
          <a:spcPct val="85000"/>
        </a:lnSpc>
        <a:spcBef>
          <a:spcPct val="0"/>
        </a:spcBef>
        <a:buNone/>
        <a:defRPr sz="4800" b="0" i="0" u="none" kern="1200" spc="-50" baseline="0">
          <a:solidFill>
            <a:srgbClr val="1A3763"/>
          </a:solidFill>
          <a:latin typeface="Calibri Light" panose="020F0302020204030204" pitchFamily="34" charset="0"/>
          <a:ea typeface="+mj-ea"/>
          <a:cs typeface="Calibri Light" panose="020F0302020204030204" pitchFamily="34"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400" kern="1200">
          <a:solidFill>
            <a:schemeClr val="tx1"/>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tx1"/>
        </a:buClr>
        <a:buFont typeface="Calibri" pitchFamily="34" charset="0"/>
        <a:buChar char="◦"/>
        <a:defRPr sz="2000" kern="1200">
          <a:solidFill>
            <a:schemeClr val="tx1"/>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tx1"/>
        </a:buClr>
        <a:buFont typeface="Calibri" pitchFamily="34" charset="0"/>
        <a:buChar char="◦"/>
        <a:defRPr sz="1800" kern="1200">
          <a:solidFill>
            <a:schemeClr val="tx1"/>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tx1"/>
        </a:buClr>
        <a:buFont typeface="Calibri" pitchFamily="34" charset="0"/>
        <a:buChar char="◦"/>
        <a:defRPr sz="1600" kern="1200">
          <a:solidFill>
            <a:schemeClr val="tx1"/>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tx1"/>
        </a:buClr>
        <a:buFont typeface="Calibri" pitchFamily="34" charset="0"/>
        <a:buChar char="◦"/>
        <a:defRPr sz="1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140DAE-98CA-4206-9E76-D37711F6FB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9839269-31AF-4168-8FAB-27148E8379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631BD8E8-88F4-42EE-A8C4-2F742CCB2146}"/>
              </a:ext>
            </a:extLst>
          </p:cNvPr>
          <p:cNvSpPr>
            <a:spLocks noGrp="1"/>
          </p:cNvSpPr>
          <p:nvPr>
            <p:ph type="ftr" sz="quarter" idx="3"/>
          </p:nvPr>
        </p:nvSpPr>
        <p:spPr>
          <a:xfrm>
            <a:off x="438150" y="6356350"/>
            <a:ext cx="771525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r>
              <a:rPr lang="en-US" dirty="0"/>
              <a:t>Technical Assistance: Email htherault@ctc.ca.gov or rbrown@ctc.ca.gov</a:t>
            </a:r>
            <a:endParaRPr lang="en-US" sz="1400" dirty="0"/>
          </a:p>
        </p:txBody>
      </p:sp>
      <p:sp>
        <p:nvSpPr>
          <p:cNvPr id="6" name="Slide Number Placeholder 5">
            <a:extLst>
              <a:ext uri="{FF2B5EF4-FFF2-40B4-BE49-F238E27FC236}">
                <a16:creationId xmlns:a16="http://schemas.microsoft.com/office/drawing/2014/main" id="{17978475-0440-44B7-B67D-3C914400E1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54BFD-2D05-4677-9CA1-3C94C33DAD02}" type="slidenum">
              <a:rPr lang="en-US" smtClean="0"/>
              <a:t>‹#›</a:t>
            </a:fld>
            <a:endParaRPr lang="en-US"/>
          </a:p>
        </p:txBody>
      </p:sp>
    </p:spTree>
    <p:extLst>
      <p:ext uri="{BB962C8B-B14F-4D97-AF65-F5344CB8AC3E}">
        <p14:creationId xmlns:p14="http://schemas.microsoft.com/office/powerpoint/2010/main" val="4624374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rbrown@ctc.ca.gov" TargetMode="External"/><Relationship Id="rId2" Type="http://schemas.openxmlformats.org/officeDocument/2006/relationships/hyperlink" Target="mailto:htheriault@ctc.ca.gov" TargetMode="External"/><Relationship Id="rId1" Type="http://schemas.openxmlformats.org/officeDocument/2006/relationships/slideLayout" Target="../slideLayouts/slideLayout2.xml"/><Relationship Id="rId4" Type="http://schemas.openxmlformats.org/officeDocument/2006/relationships/hyperlink" Target="mailto:jwebb@ctc.ca.gov"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s2tCSApD-7M?feature=oembed" TargetMode="Externa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comments@ctc.c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alifornia Commission on Teacher Credentialing seal">
            <a:extLst>
              <a:ext uri="{FF2B5EF4-FFF2-40B4-BE49-F238E27FC236}">
                <a16:creationId xmlns:a16="http://schemas.microsoft.com/office/drawing/2014/main" id="{325C0A9C-9CE8-40ED-A977-8F459496F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7313" y="237735"/>
            <a:ext cx="4022725" cy="4022725"/>
          </a:xfrm>
          <a:prstGeom prst="rect">
            <a:avLst/>
          </a:prstGeom>
        </p:spPr>
      </p:pic>
      <p:sp>
        <p:nvSpPr>
          <p:cNvPr id="2" name="Title 1">
            <a:extLst>
              <a:ext uri="{FF2B5EF4-FFF2-40B4-BE49-F238E27FC236}">
                <a16:creationId xmlns:a16="http://schemas.microsoft.com/office/drawing/2014/main" id="{6E6DF1BD-0EBD-4ADD-829F-F6C8995A7C9B}"/>
              </a:ext>
            </a:extLst>
          </p:cNvPr>
          <p:cNvSpPr>
            <a:spLocks noGrp="1"/>
          </p:cNvSpPr>
          <p:nvPr>
            <p:ph type="ctrTitle"/>
          </p:nvPr>
        </p:nvSpPr>
        <p:spPr/>
        <p:txBody>
          <a:bodyPr/>
          <a:lstStyle/>
          <a:p>
            <a:r>
              <a:rPr lang="en-US" dirty="0"/>
              <a:t>CTC Strategic Data Review and Analysis 2020</a:t>
            </a:r>
          </a:p>
        </p:txBody>
      </p:sp>
      <p:sp>
        <p:nvSpPr>
          <p:cNvPr id="3" name="Subtitle 2">
            <a:extLst>
              <a:ext uri="{FF2B5EF4-FFF2-40B4-BE49-F238E27FC236}">
                <a16:creationId xmlns:a16="http://schemas.microsoft.com/office/drawing/2014/main" id="{A7F81AC7-0AD9-4D7A-B36B-46984C16B6B8}"/>
              </a:ext>
            </a:extLst>
          </p:cNvPr>
          <p:cNvSpPr>
            <a:spLocks noGrp="1"/>
          </p:cNvSpPr>
          <p:nvPr>
            <p:ph type="subTitle" idx="1"/>
          </p:nvPr>
        </p:nvSpPr>
        <p:spPr/>
        <p:txBody>
          <a:bodyPr/>
          <a:lstStyle/>
          <a:p>
            <a:r>
              <a:rPr lang="en-US" dirty="0"/>
              <a:t>Amy Reising, Director Performance Assessment  Policy and Development</a:t>
            </a:r>
          </a:p>
          <a:p>
            <a:r>
              <a:rPr lang="en-US" dirty="0"/>
              <a:t>Mary Vixie Sandy, Executive Director</a:t>
            </a:r>
          </a:p>
        </p:txBody>
      </p:sp>
    </p:spTree>
    <p:extLst>
      <p:ext uri="{BB962C8B-B14F-4D97-AF65-F5344CB8AC3E}">
        <p14:creationId xmlns:p14="http://schemas.microsoft.com/office/powerpoint/2010/main" val="2917007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FF05D-03E0-4DF5-9712-C2E63510DAE1}"/>
              </a:ext>
            </a:extLst>
          </p:cNvPr>
          <p:cNvSpPr>
            <a:spLocks noGrp="1"/>
          </p:cNvSpPr>
          <p:nvPr>
            <p:ph type="title"/>
          </p:nvPr>
        </p:nvSpPr>
        <p:spPr/>
        <p:txBody>
          <a:bodyPr>
            <a:normAutofit/>
          </a:bodyPr>
          <a:lstStyle/>
          <a:p>
            <a:r>
              <a:rPr lang="en-US" sz="4400" dirty="0"/>
              <a:t>CTC’s Primary Mission by Ed Code</a:t>
            </a:r>
          </a:p>
        </p:txBody>
      </p:sp>
      <p:sp>
        <p:nvSpPr>
          <p:cNvPr id="3" name="Slide Number Placeholder 2">
            <a:extLst>
              <a:ext uri="{FF2B5EF4-FFF2-40B4-BE49-F238E27FC236}">
                <a16:creationId xmlns:a16="http://schemas.microsoft.com/office/drawing/2014/main" id="{D48BFFC7-04A7-407C-9365-185CF77CA144}"/>
              </a:ext>
            </a:extLst>
          </p:cNvPr>
          <p:cNvSpPr>
            <a:spLocks noGrp="1"/>
          </p:cNvSpPr>
          <p:nvPr>
            <p:ph type="sldNum" sz="quarter" idx="12"/>
          </p:nvPr>
        </p:nvSpPr>
        <p:spPr/>
        <p:txBody>
          <a:bodyPr/>
          <a:lstStyle/>
          <a:p>
            <a:fld id="{8CF074CD-934D-404A-ACFA-C89B8DACAFC4}" type="slidenum">
              <a:rPr lang="en-US" smtClean="0"/>
              <a:pPr/>
              <a:t>10</a:t>
            </a:fld>
            <a:endParaRPr lang="en-US" sz="2400" dirty="0"/>
          </a:p>
        </p:txBody>
      </p:sp>
      <p:sp>
        <p:nvSpPr>
          <p:cNvPr id="4" name="Content Placeholder 3">
            <a:extLst>
              <a:ext uri="{FF2B5EF4-FFF2-40B4-BE49-F238E27FC236}">
                <a16:creationId xmlns:a16="http://schemas.microsoft.com/office/drawing/2014/main" id="{8A269971-5EF8-4530-BFEA-074F4B0EF504}"/>
              </a:ext>
            </a:extLst>
          </p:cNvPr>
          <p:cNvSpPr>
            <a:spLocks noGrp="1"/>
          </p:cNvSpPr>
          <p:nvPr>
            <p:ph sz="half" idx="1"/>
          </p:nvPr>
        </p:nvSpPr>
        <p:spPr/>
        <p:txBody>
          <a:bodyPr>
            <a:normAutofit/>
          </a:bodyPr>
          <a:lstStyle/>
          <a:p>
            <a:pPr marL="0" marR="0" indent="0">
              <a:spcBef>
                <a:spcPts val="0"/>
              </a:spcBef>
              <a:spcAft>
                <a:spcPts val="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Commission’s primary ongoing mission, as mandated in Ed Code is to:</a:t>
            </a:r>
          </a:p>
          <a:p>
            <a:pPr marL="461963" marR="0" lvl="0" indent="-350838">
              <a:lnSpc>
                <a:spcPct val="100000"/>
              </a:lnSpc>
              <a:spcAft>
                <a:spcPts val="0"/>
              </a:spcAft>
              <a:buFont typeface="+mj-lt"/>
              <a:buAutoNum type="arabi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Issue credentials and license California educators,</a:t>
            </a:r>
          </a:p>
          <a:p>
            <a:pPr marL="461963" marR="0" lvl="0" indent="-350838">
              <a:lnSpc>
                <a:spcPct val="100000"/>
              </a:lnSpc>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Accredit educator preparation programs (including establishing standards), and </a:t>
            </a:r>
          </a:p>
          <a:p>
            <a:pPr marL="461963" marR="0" lvl="0" indent="-350838">
              <a:lnSpc>
                <a:spcPct val="100000"/>
              </a:lnSpc>
              <a:spcAft>
                <a:spcPts val="800"/>
              </a:spcAft>
              <a:buFont typeface="+mj-lt"/>
              <a:buAutoNum type="arabicPeriod"/>
            </a:pPr>
            <a:r>
              <a:rPr lang="en-US" sz="3200" dirty="0">
                <a:effectLst/>
                <a:latin typeface="Calibri" panose="020F0502020204030204" pitchFamily="34" charset="0"/>
                <a:ea typeface="Calibri" panose="020F0502020204030204" pitchFamily="34" charset="0"/>
                <a:cs typeface="Times New Roman" panose="02020603050405020304" pitchFamily="18" charset="0"/>
              </a:rPr>
              <a:t>Monitor and address educator misconduct. </a:t>
            </a:r>
          </a:p>
          <a:p>
            <a:endParaRPr lang="en-US" dirty="0"/>
          </a:p>
        </p:txBody>
      </p:sp>
    </p:spTree>
    <p:extLst>
      <p:ext uri="{BB962C8B-B14F-4D97-AF65-F5344CB8AC3E}">
        <p14:creationId xmlns:p14="http://schemas.microsoft.com/office/powerpoint/2010/main" val="3281233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02E62-91F2-4410-A314-BE05464AFCDC}"/>
              </a:ext>
            </a:extLst>
          </p:cNvPr>
          <p:cNvSpPr>
            <a:spLocks noGrp="1"/>
          </p:cNvSpPr>
          <p:nvPr>
            <p:ph type="title"/>
          </p:nvPr>
        </p:nvSpPr>
        <p:spPr/>
        <p:txBody>
          <a:bodyPr>
            <a:normAutofit/>
          </a:bodyPr>
          <a:lstStyle/>
          <a:p>
            <a:r>
              <a:rPr lang="en-US" sz="4400" dirty="0"/>
              <a:t>CTC’s Vison and Mission</a:t>
            </a:r>
          </a:p>
        </p:txBody>
      </p:sp>
      <p:sp>
        <p:nvSpPr>
          <p:cNvPr id="3" name="Slide Number Placeholder 2">
            <a:extLst>
              <a:ext uri="{FF2B5EF4-FFF2-40B4-BE49-F238E27FC236}">
                <a16:creationId xmlns:a16="http://schemas.microsoft.com/office/drawing/2014/main" id="{3C60CC6E-9644-4AAD-8707-6E66B1C00DD2}"/>
              </a:ext>
            </a:extLst>
          </p:cNvPr>
          <p:cNvSpPr>
            <a:spLocks noGrp="1"/>
          </p:cNvSpPr>
          <p:nvPr>
            <p:ph type="sldNum" sz="quarter" idx="12"/>
          </p:nvPr>
        </p:nvSpPr>
        <p:spPr/>
        <p:txBody>
          <a:bodyPr/>
          <a:lstStyle/>
          <a:p>
            <a:fld id="{8CF074CD-934D-404A-ACFA-C89B8DACAFC4}" type="slidenum">
              <a:rPr lang="en-US" smtClean="0"/>
              <a:pPr/>
              <a:t>11</a:t>
            </a:fld>
            <a:endParaRPr lang="en-US" sz="2400" dirty="0"/>
          </a:p>
        </p:txBody>
      </p:sp>
      <p:sp>
        <p:nvSpPr>
          <p:cNvPr id="4" name="Content Placeholder 3">
            <a:extLst>
              <a:ext uri="{FF2B5EF4-FFF2-40B4-BE49-F238E27FC236}">
                <a16:creationId xmlns:a16="http://schemas.microsoft.com/office/drawing/2014/main" id="{3BDB9C2C-40A9-463A-934E-B43E3F0344FB}"/>
              </a:ext>
            </a:extLst>
          </p:cNvPr>
          <p:cNvSpPr>
            <a:spLocks noGrp="1"/>
          </p:cNvSpPr>
          <p:nvPr>
            <p:ph sz="half" idx="1"/>
          </p:nvPr>
        </p:nvSpPr>
        <p:spPr/>
        <p:txBody>
          <a:bodyPr>
            <a:normAutofit fontScale="77500" lnSpcReduction="20000"/>
          </a:bodyPr>
          <a:lstStyle/>
          <a:p>
            <a:pPr marL="0" marR="0" indent="0">
              <a:lnSpc>
                <a:spcPct val="120000"/>
              </a:lnSpc>
              <a:spcBef>
                <a:spcPts val="0"/>
              </a:spcBef>
              <a:spcAft>
                <a:spcPts val="6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Commission’s current strategic plan ties closely to its mandated responsibilities, as set forth in statute and includes:</a:t>
            </a:r>
          </a:p>
          <a:p>
            <a:pPr marL="0" marR="0" indent="0">
              <a:lnSpc>
                <a:spcPct val="120000"/>
              </a:lnSpc>
              <a:spcBef>
                <a:spcPts val="0"/>
              </a:spcBef>
              <a:spcAft>
                <a:spcPts val="60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20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V</a:t>
            </a:r>
            <a:r>
              <a:rPr lang="en-US" sz="2800" dirty="0">
                <a:effectLst/>
                <a:latin typeface="Calibri" panose="020F0502020204030204" pitchFamily="34" charset="0"/>
                <a:ea typeface="Calibri" panose="020F0502020204030204" pitchFamily="34" charset="0"/>
                <a:cs typeface="Times New Roman" panose="02020603050405020304" pitchFamily="18" charset="0"/>
              </a:rPr>
              <a:t>ision statement – </a:t>
            </a:r>
          </a:p>
          <a:p>
            <a:pPr marL="457200" marR="0">
              <a:lnSpc>
                <a:spcPct val="120000"/>
              </a:lnSpc>
              <a:spcBef>
                <a:spcPts val="0"/>
              </a:spcBef>
              <a:spcAft>
                <a:spcPts val="0"/>
              </a:spcAft>
            </a:pPr>
            <a:r>
              <a:rPr lang="en-US" sz="2800" i="1" dirty="0">
                <a:effectLst/>
                <a:latin typeface="Calibri" panose="020F0502020204030204" pitchFamily="34" charset="0"/>
                <a:ea typeface="Times New Roman" panose="02020603050405020304" pitchFamily="18" charset="0"/>
                <a:cs typeface="Calibri" panose="020F0502020204030204" pitchFamily="34" charset="0"/>
              </a:rPr>
              <a:t>All of California’s students, preschool through grade 12, are inspired and prepared to achieve their highest potential by well prepared and exceptionally qualified educators.</a:t>
            </a:r>
          </a:p>
          <a:p>
            <a:pPr marL="457200" marR="0">
              <a:lnSpc>
                <a:spcPct val="120000"/>
              </a:lnSpc>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spcAft>
                <a:spcPts val="0"/>
              </a:spcAft>
              <a:buNone/>
            </a:pPr>
            <a:r>
              <a:rPr lang="en-US" sz="2800" dirty="0">
                <a:latin typeface="Calibri" panose="020F0502020204030204" pitchFamily="34" charset="0"/>
                <a:ea typeface="Times New Roman" panose="02020603050405020304" pitchFamily="18" charset="0"/>
                <a:cs typeface="Calibri" panose="020F0502020204030204" pitchFamily="34" charset="0"/>
              </a:rPr>
              <a:t>M</a:t>
            </a:r>
            <a:r>
              <a:rPr lang="en-US" sz="2800" dirty="0">
                <a:effectLst/>
                <a:latin typeface="Calibri" panose="020F0502020204030204" pitchFamily="34" charset="0"/>
                <a:ea typeface="Times New Roman" panose="02020603050405020304" pitchFamily="18" charset="0"/>
                <a:cs typeface="Calibri" panose="020F0502020204030204" pitchFamily="34" charset="0"/>
              </a:rPr>
              <a:t>ission statement –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20000"/>
              </a:lnSpc>
              <a:spcBef>
                <a:spcPts val="0"/>
              </a:spcBef>
              <a:spcAft>
                <a:spcPts val="0"/>
              </a:spcAft>
            </a:pPr>
            <a:r>
              <a:rPr lang="en-US" sz="2800" i="1" dirty="0">
                <a:effectLst/>
                <a:latin typeface="Calibri" panose="020F0502020204030204" pitchFamily="34" charset="0"/>
                <a:ea typeface="Times New Roman" panose="02020603050405020304" pitchFamily="18" charset="0"/>
                <a:cs typeface="Calibri" panose="020F0502020204030204" pitchFamily="34" charset="0"/>
              </a:rPr>
              <a:t>To ensure integrity, relevance, and high quality in the preparation, certification, and discipline of the educators who serve all of California’s diverse students.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92843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983E4-BF41-42A8-BE9E-5EB11BCB3BC7}"/>
              </a:ext>
            </a:extLst>
          </p:cNvPr>
          <p:cNvSpPr>
            <a:spLocks noGrp="1"/>
          </p:cNvSpPr>
          <p:nvPr>
            <p:ph type="title"/>
          </p:nvPr>
        </p:nvSpPr>
        <p:spPr/>
        <p:txBody>
          <a:bodyPr>
            <a:normAutofit/>
          </a:bodyPr>
          <a:lstStyle/>
          <a:p>
            <a:r>
              <a:rPr lang="en-US" sz="4400" dirty="0"/>
              <a:t>Values</a:t>
            </a:r>
          </a:p>
        </p:txBody>
      </p:sp>
      <p:sp>
        <p:nvSpPr>
          <p:cNvPr id="3" name="Slide Number Placeholder 2">
            <a:extLst>
              <a:ext uri="{FF2B5EF4-FFF2-40B4-BE49-F238E27FC236}">
                <a16:creationId xmlns:a16="http://schemas.microsoft.com/office/drawing/2014/main" id="{332E17CA-90CD-4AFB-A52C-B93A8FB991F9}"/>
              </a:ext>
            </a:extLst>
          </p:cNvPr>
          <p:cNvSpPr>
            <a:spLocks noGrp="1"/>
          </p:cNvSpPr>
          <p:nvPr>
            <p:ph type="sldNum" sz="quarter" idx="12"/>
          </p:nvPr>
        </p:nvSpPr>
        <p:spPr/>
        <p:txBody>
          <a:bodyPr/>
          <a:lstStyle/>
          <a:p>
            <a:fld id="{8CF074CD-934D-404A-ACFA-C89B8DACAFC4}" type="slidenum">
              <a:rPr lang="en-US" smtClean="0"/>
              <a:pPr/>
              <a:t>12</a:t>
            </a:fld>
            <a:endParaRPr lang="en-US" sz="2400" dirty="0"/>
          </a:p>
        </p:txBody>
      </p:sp>
      <p:sp>
        <p:nvSpPr>
          <p:cNvPr id="4" name="Content Placeholder 3">
            <a:extLst>
              <a:ext uri="{FF2B5EF4-FFF2-40B4-BE49-F238E27FC236}">
                <a16:creationId xmlns:a16="http://schemas.microsoft.com/office/drawing/2014/main" id="{16661E2D-7682-4D69-A9D8-BAA5E8E6CA1E}"/>
              </a:ext>
            </a:extLst>
          </p:cNvPr>
          <p:cNvSpPr>
            <a:spLocks noGrp="1"/>
          </p:cNvSpPr>
          <p:nvPr>
            <p:ph sz="half" idx="1"/>
          </p:nvPr>
        </p:nvSpPr>
        <p:spPr/>
        <p:txBody>
          <a:bodyPr>
            <a:normAutofit fontScale="85000" lnSpcReduction="20000"/>
          </a:bodyPr>
          <a:lstStyle/>
          <a:p>
            <a:pPr marL="365760" marR="0" indent="0">
              <a:lnSpc>
                <a:spcPct val="110000"/>
              </a:lnSpc>
              <a:spcBef>
                <a:spcPts val="0"/>
              </a:spcBef>
              <a:spcAft>
                <a:spcPts val="0"/>
              </a:spcAft>
              <a:buNone/>
            </a:pPr>
            <a:r>
              <a:rPr lang="en-US" sz="2400" dirty="0">
                <a:effectLst/>
                <a:latin typeface="Calibri" panose="020F0502020204030204" pitchFamily="34" charset="0"/>
                <a:ea typeface="Times New Roman" panose="02020603050405020304" pitchFamily="18" charset="0"/>
                <a:cs typeface="Calibri" panose="020F0502020204030204" pitchFamily="34" charset="0"/>
              </a:rPr>
              <a:t>The Commission’s values represent core beliefs that are shared among Commissioners and staff, drive our culture and priorities, and provide a framework in which decisions are made and work is carried out. </a:t>
            </a:r>
          </a:p>
          <a:p>
            <a:pPr marL="365760" marR="0" indent="0">
              <a:lnSpc>
                <a:spcPct val="110000"/>
              </a:lnSpc>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Font typeface="+mj-lt"/>
              <a:buAutoNum type="alphaLcPeriod"/>
            </a:pPr>
            <a:r>
              <a:rPr lang="en-US" sz="2400" i="1" dirty="0">
                <a:effectLst/>
                <a:latin typeface="Calibri" panose="020F0502020204030204" pitchFamily="34" charset="0"/>
                <a:ea typeface="Times New Roman" panose="02020603050405020304" pitchFamily="18" charset="0"/>
                <a:cs typeface="Calibri" panose="020F0502020204030204" pitchFamily="34" charset="0"/>
              </a:rPr>
              <a:t>We recognize and promote excellence in the preparation and practice of California’s education workforce. </a:t>
            </a:r>
            <a:endParaRPr lang="en-US" sz="2400" i="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0000"/>
              </a:lnSpc>
              <a:spcBef>
                <a:spcPts val="0"/>
              </a:spcBef>
              <a:spcAft>
                <a:spcPts val="0"/>
              </a:spcAft>
              <a:buFont typeface="+mj-lt"/>
              <a:buAutoNum type="alphaLcPeriod"/>
            </a:pPr>
            <a:r>
              <a:rPr lang="en-US" sz="2400" i="1" dirty="0">
                <a:effectLst/>
                <a:latin typeface="Calibri" panose="020F0502020204030204" pitchFamily="34" charset="0"/>
                <a:ea typeface="Times New Roman" panose="02020603050405020304" pitchFamily="18" charset="0"/>
                <a:cs typeface="Calibri" panose="020F0502020204030204" pitchFamily="34" charset="0"/>
              </a:rPr>
              <a:t>We value and promote equity, quality, inclusiveness and diversity in standards, programs, practices, people and the workplace.</a:t>
            </a:r>
            <a:r>
              <a:rPr lang="en-US" sz="2400" i="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0000"/>
              </a:lnSpc>
              <a:spcBef>
                <a:spcPts val="0"/>
              </a:spcBef>
              <a:spcAft>
                <a:spcPts val="0"/>
              </a:spcAft>
              <a:buFont typeface="+mj-lt"/>
              <a:buAutoNum type="alphaLcPeriod"/>
            </a:pPr>
            <a:r>
              <a:rPr lang="en-US" sz="2400" i="1" dirty="0">
                <a:effectLst/>
                <a:latin typeface="Calibri" panose="020F0502020204030204" pitchFamily="34" charset="0"/>
                <a:ea typeface="Times New Roman" panose="02020603050405020304" pitchFamily="18" charset="0"/>
                <a:cs typeface="Calibri" panose="020F0502020204030204" pitchFamily="34" charset="0"/>
              </a:rPr>
              <a:t>We are dedicated and committed to the education and welfare of California’s diverse students.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0000"/>
              </a:lnSpc>
              <a:spcBef>
                <a:spcPts val="0"/>
              </a:spcBef>
              <a:spcAft>
                <a:spcPts val="0"/>
              </a:spcAft>
              <a:buFont typeface="+mj-lt"/>
              <a:buAutoNum type="alphaLcPeriod"/>
            </a:pPr>
            <a:r>
              <a:rPr lang="en-US" sz="2400" i="1" dirty="0">
                <a:effectLst/>
                <a:latin typeface="Calibri" panose="020F0502020204030204" pitchFamily="34" charset="0"/>
                <a:ea typeface="Times New Roman" panose="02020603050405020304" pitchFamily="18" charset="0"/>
                <a:cs typeface="Calibri" panose="020F0502020204030204" pitchFamily="34" charset="0"/>
              </a:rPr>
              <a:t>We value the voices, ideas and understanding of educators, parents, students, our partners, stakeholders and employees.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fontAlgn="base">
              <a:lnSpc>
                <a:spcPct val="110000"/>
              </a:lnSpc>
              <a:spcBef>
                <a:spcPts val="0"/>
              </a:spcBef>
              <a:spcAft>
                <a:spcPts val="0"/>
              </a:spcAft>
              <a:buFont typeface="+mj-lt"/>
              <a:buAutoNum type="alphaLcPeriod"/>
            </a:pPr>
            <a:r>
              <a:rPr lang="en-US" sz="2400" i="1" dirty="0">
                <a:effectLst/>
                <a:latin typeface="Calibri" panose="020F0502020204030204" pitchFamily="34" charset="0"/>
                <a:ea typeface="Times New Roman" panose="02020603050405020304" pitchFamily="18" charset="0"/>
                <a:cs typeface="Calibri" panose="020F0502020204030204" pitchFamily="34" charset="0"/>
              </a:rPr>
              <a:t>We embrace the spirit of innovation that enables us to transform our vision into reality.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38288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7E48D-80E6-4C71-9903-07B27FD034E3}"/>
              </a:ext>
            </a:extLst>
          </p:cNvPr>
          <p:cNvSpPr>
            <a:spLocks noGrp="1"/>
          </p:cNvSpPr>
          <p:nvPr>
            <p:ph type="title"/>
          </p:nvPr>
        </p:nvSpPr>
        <p:spPr/>
        <p:txBody>
          <a:bodyPr>
            <a:normAutofit/>
          </a:bodyPr>
          <a:lstStyle/>
          <a:p>
            <a:r>
              <a:rPr lang="en-US" sz="4400" dirty="0"/>
              <a:t>4 Broad Goal Areas</a:t>
            </a:r>
          </a:p>
        </p:txBody>
      </p:sp>
      <p:sp>
        <p:nvSpPr>
          <p:cNvPr id="3" name="Slide Number Placeholder 2">
            <a:extLst>
              <a:ext uri="{FF2B5EF4-FFF2-40B4-BE49-F238E27FC236}">
                <a16:creationId xmlns:a16="http://schemas.microsoft.com/office/drawing/2014/main" id="{E3D2D59C-4746-4EF4-9798-7D1837BF8B05}"/>
              </a:ext>
            </a:extLst>
          </p:cNvPr>
          <p:cNvSpPr>
            <a:spLocks noGrp="1"/>
          </p:cNvSpPr>
          <p:nvPr>
            <p:ph type="sldNum" sz="quarter" idx="12"/>
          </p:nvPr>
        </p:nvSpPr>
        <p:spPr/>
        <p:txBody>
          <a:bodyPr/>
          <a:lstStyle/>
          <a:p>
            <a:fld id="{8CF074CD-934D-404A-ACFA-C89B8DACAFC4}" type="slidenum">
              <a:rPr lang="en-US" smtClean="0"/>
              <a:pPr/>
              <a:t>13</a:t>
            </a:fld>
            <a:endParaRPr lang="en-US" sz="2400" dirty="0"/>
          </a:p>
        </p:txBody>
      </p:sp>
      <p:sp>
        <p:nvSpPr>
          <p:cNvPr id="6" name="TextBox 5">
            <a:extLst>
              <a:ext uri="{FF2B5EF4-FFF2-40B4-BE49-F238E27FC236}">
                <a16:creationId xmlns:a16="http://schemas.microsoft.com/office/drawing/2014/main" id="{327E10DD-7BD2-4B4B-B10A-C4104840B472}"/>
              </a:ext>
            </a:extLst>
          </p:cNvPr>
          <p:cNvSpPr txBox="1"/>
          <p:nvPr/>
        </p:nvSpPr>
        <p:spPr>
          <a:xfrm>
            <a:off x="1097275" y="2414587"/>
            <a:ext cx="10318437" cy="2769989"/>
          </a:xfrm>
          <a:prstGeom prst="rect">
            <a:avLst/>
          </a:prstGeom>
          <a:noFill/>
        </p:spPr>
        <p:txBody>
          <a:bodyPr wrap="square">
            <a:spAutoFit/>
          </a:bodyPr>
          <a:lstStyle/>
          <a:p>
            <a:pPr marL="342900" marR="0" lvl="0" indent="-342900">
              <a:spcBef>
                <a:spcPts val="1200"/>
              </a:spcBef>
              <a:spcAft>
                <a:spcPts val="0"/>
              </a:spcAft>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Arial" panose="020B0604020202020204" pitchFamily="34" charset="0"/>
              </a:rPr>
              <a:t>Goal 1: Educator Quality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1200"/>
              </a:spcBef>
              <a:spcAft>
                <a:spcPts val="0"/>
              </a:spcAft>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Arial" panose="020B0604020202020204" pitchFamily="34" charset="0"/>
              </a:rPr>
              <a:t>Goal 2: Program Quality and Accountability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1200"/>
              </a:spcBef>
              <a:spcAft>
                <a:spcPts val="0"/>
              </a:spcAft>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Arial" panose="020B0604020202020204" pitchFamily="34" charset="0"/>
              </a:rPr>
              <a:t>Goal 3: Communication and Engagement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1200"/>
              </a:spcBef>
              <a:spcAft>
                <a:spcPts val="0"/>
              </a:spcAft>
              <a:buFont typeface="Wingdings" panose="05000000000000000000" pitchFamily="2" charset="2"/>
              <a:buChar char=""/>
            </a:pPr>
            <a:r>
              <a:rPr lang="en-US" sz="3600" dirty="0">
                <a:effectLst/>
                <a:latin typeface="Calibri" panose="020F0502020204030204" pitchFamily="34" charset="0"/>
                <a:ea typeface="Calibri" panose="020F0502020204030204" pitchFamily="34" charset="0"/>
                <a:cs typeface="Arial" panose="020B0604020202020204" pitchFamily="34" charset="0"/>
              </a:rPr>
              <a:t>Goal 4: Operational Effectiveness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353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AB39A-5D35-4ACF-8299-4B60CF2398FA}"/>
              </a:ext>
            </a:extLst>
          </p:cNvPr>
          <p:cNvSpPr>
            <a:spLocks noGrp="1"/>
          </p:cNvSpPr>
          <p:nvPr>
            <p:ph type="title"/>
          </p:nvPr>
        </p:nvSpPr>
        <p:spPr/>
        <p:txBody>
          <a:bodyPr>
            <a:normAutofit/>
          </a:bodyPr>
          <a:lstStyle/>
          <a:p>
            <a:r>
              <a:rPr lang="en-US" sz="4400" dirty="0"/>
              <a:t>Next Steps</a:t>
            </a:r>
          </a:p>
        </p:txBody>
      </p:sp>
      <p:sp>
        <p:nvSpPr>
          <p:cNvPr id="3" name="Slide Number Placeholder 2">
            <a:extLst>
              <a:ext uri="{FF2B5EF4-FFF2-40B4-BE49-F238E27FC236}">
                <a16:creationId xmlns:a16="http://schemas.microsoft.com/office/drawing/2014/main" id="{7F716C03-2039-4BED-BF57-EAA9D4E2A60F}"/>
              </a:ext>
            </a:extLst>
          </p:cNvPr>
          <p:cNvSpPr>
            <a:spLocks noGrp="1"/>
          </p:cNvSpPr>
          <p:nvPr>
            <p:ph type="sldNum" sz="quarter" idx="12"/>
          </p:nvPr>
        </p:nvSpPr>
        <p:spPr/>
        <p:txBody>
          <a:bodyPr/>
          <a:lstStyle/>
          <a:p>
            <a:fld id="{8CF074CD-934D-404A-ACFA-C89B8DACAFC4}" type="slidenum">
              <a:rPr lang="en-US" smtClean="0"/>
              <a:pPr/>
              <a:t>14</a:t>
            </a:fld>
            <a:endParaRPr lang="en-US" sz="2400" dirty="0"/>
          </a:p>
        </p:txBody>
      </p:sp>
      <p:sp>
        <p:nvSpPr>
          <p:cNvPr id="4" name="Content Placeholder 3">
            <a:extLst>
              <a:ext uri="{FF2B5EF4-FFF2-40B4-BE49-F238E27FC236}">
                <a16:creationId xmlns:a16="http://schemas.microsoft.com/office/drawing/2014/main" id="{A8E36FE7-8189-41F6-9474-F8525DEA551A}"/>
              </a:ext>
            </a:extLst>
          </p:cNvPr>
          <p:cNvSpPr>
            <a:spLocks noGrp="1"/>
          </p:cNvSpPr>
          <p:nvPr>
            <p:ph sz="half" idx="1"/>
          </p:nvPr>
        </p:nvSpPr>
        <p:spPr/>
        <p:txBody>
          <a:bodyPr/>
          <a:lstStyle/>
          <a:p>
            <a:pPr marL="0" marR="0" indent="0">
              <a:lnSpc>
                <a:spcPct val="107000"/>
              </a:lnSpc>
              <a:spcBef>
                <a:spcPts val="0"/>
              </a:spcBef>
              <a:spcAft>
                <a:spcPts val="800"/>
              </a:spcAft>
              <a:buNone/>
              <a:tabLst>
                <a:tab pos="0" algn="l"/>
              </a:tabLst>
            </a:pP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2800" dirty="0">
                <a:effectLst/>
                <a:latin typeface="Calibri" panose="020F0502020204030204" pitchFamily="34" charset="0"/>
                <a:ea typeface="Calibri" panose="020F0502020204030204" pitchFamily="34" charset="0"/>
                <a:cs typeface="Times New Roman" panose="02020603050405020304" pitchFamily="18" charset="0"/>
              </a:rPr>
              <a:t>Based on Commission discussion during the December meeting, staff will begin drafting a strategic plan for consideration by the Commission as early as its February 2021 meeting.</a:t>
            </a:r>
          </a:p>
          <a:p>
            <a:pPr marL="91440" indent="0">
              <a:buNone/>
            </a:pP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Tree>
    <p:extLst>
      <p:ext uri="{BB962C8B-B14F-4D97-AF65-F5344CB8AC3E}">
        <p14:creationId xmlns:p14="http://schemas.microsoft.com/office/powerpoint/2010/main" val="2189596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803A6-E3E9-9C39-DE65-1174B8DEE5E6}"/>
              </a:ext>
            </a:extLst>
          </p:cNvPr>
          <p:cNvSpPr>
            <a:spLocks noGrp="1"/>
          </p:cNvSpPr>
          <p:nvPr>
            <p:ph type="title"/>
          </p:nvPr>
        </p:nvSpPr>
        <p:spPr>
          <a:xfrm>
            <a:off x="839514" y="978025"/>
            <a:ext cx="10433460" cy="3875534"/>
          </a:xfrm>
        </p:spPr>
        <p:txBody>
          <a:bodyPr>
            <a:normAutofit/>
          </a:bodyPr>
          <a:lstStyle/>
          <a:p>
            <a:pPr marL="91440" algn="ctr">
              <a:lnSpc>
                <a:spcPct val="90000"/>
              </a:lnSpc>
              <a:spcBef>
                <a:spcPts val="1200"/>
              </a:spcBef>
              <a:spcAft>
                <a:spcPts val="200"/>
              </a:spcAft>
              <a:buClr>
                <a:schemeClr val="tx1"/>
              </a:buClr>
              <a:buSzPct val="100000"/>
            </a:pPr>
            <a:r>
              <a:rPr lang="en-US" sz="6600" dirty="0">
                <a:solidFill>
                  <a:schemeClr val="tx1"/>
                </a:solidFill>
                <a:latin typeface="+mn-lt"/>
                <a:ea typeface="+mn-ea"/>
                <a:cs typeface="+mn-cs"/>
              </a:rPr>
              <a:t>Strategic Planning </a:t>
            </a:r>
          </a:p>
          <a:p>
            <a:pPr marL="91440" algn="ctr">
              <a:lnSpc>
                <a:spcPct val="90000"/>
              </a:lnSpc>
              <a:spcBef>
                <a:spcPts val="1200"/>
              </a:spcBef>
              <a:spcAft>
                <a:spcPts val="200"/>
              </a:spcAft>
              <a:buClr>
                <a:schemeClr val="tx1"/>
              </a:buClr>
              <a:buSzPct val="100000"/>
            </a:pPr>
            <a:r>
              <a:rPr lang="en-US" sz="6600" dirty="0">
                <a:solidFill>
                  <a:schemeClr val="tx1"/>
                </a:solidFill>
                <a:latin typeface="+mn-lt"/>
                <a:ea typeface="+mn-ea"/>
                <a:cs typeface="+mn-cs"/>
              </a:rPr>
              <a:t>Working Session</a:t>
            </a:r>
          </a:p>
          <a:p>
            <a:endParaRPr lang="en-US" dirty="0"/>
          </a:p>
        </p:txBody>
      </p:sp>
      <p:sp>
        <p:nvSpPr>
          <p:cNvPr id="3" name="Slide Number Placeholder 2">
            <a:extLst>
              <a:ext uri="{FF2B5EF4-FFF2-40B4-BE49-F238E27FC236}">
                <a16:creationId xmlns:a16="http://schemas.microsoft.com/office/drawing/2014/main" id="{C35D6DD3-3875-4941-AD98-02DC7E41C843}"/>
              </a:ext>
            </a:extLst>
          </p:cNvPr>
          <p:cNvSpPr>
            <a:spLocks noGrp="1"/>
          </p:cNvSpPr>
          <p:nvPr>
            <p:ph type="sldNum" sz="quarter" idx="12"/>
          </p:nvPr>
        </p:nvSpPr>
        <p:spPr/>
        <p:txBody>
          <a:bodyPr/>
          <a:lstStyle/>
          <a:p>
            <a:fld id="{8CF074CD-934D-404A-ACFA-C89B8DACAFC4}" type="slidenum">
              <a:rPr lang="en-US" smtClean="0"/>
              <a:pPr/>
              <a:t>15</a:t>
            </a:fld>
            <a:endParaRPr lang="en-US" sz="2400" dirty="0"/>
          </a:p>
        </p:txBody>
      </p:sp>
    </p:spTree>
    <p:extLst>
      <p:ext uri="{BB962C8B-B14F-4D97-AF65-F5344CB8AC3E}">
        <p14:creationId xmlns:p14="http://schemas.microsoft.com/office/powerpoint/2010/main" val="3416361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DBD07-D3FC-4839-B9AD-25A757839986}"/>
              </a:ext>
            </a:extLst>
          </p:cNvPr>
          <p:cNvSpPr>
            <a:spLocks noGrp="1"/>
          </p:cNvSpPr>
          <p:nvPr>
            <p:ph type="title"/>
          </p:nvPr>
        </p:nvSpPr>
        <p:spPr/>
        <p:txBody>
          <a:bodyPr/>
          <a:lstStyle/>
          <a:p>
            <a:r>
              <a:rPr lang="en-US" dirty="0"/>
              <a:t>7 Strategic Planning Survey Questions</a:t>
            </a:r>
          </a:p>
        </p:txBody>
      </p:sp>
      <p:sp>
        <p:nvSpPr>
          <p:cNvPr id="3" name="Slide Number Placeholder 2">
            <a:extLst>
              <a:ext uri="{FF2B5EF4-FFF2-40B4-BE49-F238E27FC236}">
                <a16:creationId xmlns:a16="http://schemas.microsoft.com/office/drawing/2014/main" id="{6AD154F6-685B-4CEF-9A99-7196926CABE1}"/>
              </a:ext>
            </a:extLst>
          </p:cNvPr>
          <p:cNvSpPr>
            <a:spLocks noGrp="1"/>
          </p:cNvSpPr>
          <p:nvPr>
            <p:ph type="sldNum" sz="quarter" idx="12"/>
          </p:nvPr>
        </p:nvSpPr>
        <p:spPr/>
        <p:txBody>
          <a:bodyPr/>
          <a:lstStyle/>
          <a:p>
            <a:fld id="{8CF074CD-934D-404A-ACFA-C89B8DACAFC4}" type="slidenum">
              <a:rPr lang="en-US" smtClean="0"/>
              <a:pPr/>
              <a:t>16</a:t>
            </a:fld>
            <a:endParaRPr lang="en-US" sz="2400" dirty="0"/>
          </a:p>
        </p:txBody>
      </p:sp>
      <p:sp>
        <p:nvSpPr>
          <p:cNvPr id="4" name="Content Placeholder 3">
            <a:extLst>
              <a:ext uri="{FF2B5EF4-FFF2-40B4-BE49-F238E27FC236}">
                <a16:creationId xmlns:a16="http://schemas.microsoft.com/office/drawing/2014/main" id="{EBB448B2-8492-4216-92C4-4621B3AE9E65}"/>
              </a:ext>
            </a:extLst>
          </p:cNvPr>
          <p:cNvSpPr>
            <a:spLocks noGrp="1"/>
          </p:cNvSpPr>
          <p:nvPr>
            <p:ph sz="half" idx="1"/>
          </p:nvPr>
        </p:nvSpPr>
        <p:spPr>
          <a:xfrm>
            <a:off x="1097278" y="1845734"/>
            <a:ext cx="10058400" cy="4250266"/>
          </a:xfrm>
        </p:spPr>
        <p:txBody>
          <a:bodyPr>
            <a:normAutofit/>
          </a:bodyPr>
          <a:lstStyle/>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Q3: 	What is the purpose or mission of the Commission?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Q4: 	What is the Commission doing well? What services or support is the 	Commission providing that should be continued?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Q5: 	What would you like to see the Commission start doing? What is the 	agency not providing that would be helpful to the field?</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Q6: 	What should the Commission stop doing? What is the agency doing that 	is no longer relevant, or is no longer helpful?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Q7: 	What areas of policy, if any, need to be updated?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0000"/>
              </a:lnSpc>
              <a:spcBef>
                <a:spcPts val="60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Q8: 	What new policy areas, if any, should be taken up by the Commission?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573088" marR="0" indent="-461963">
              <a:lnSpc>
                <a:spcPct val="107000"/>
              </a:lnSpc>
              <a:spcBef>
                <a:spcPts val="0"/>
              </a:spcBef>
              <a:spcAft>
                <a:spcPts val="0"/>
              </a:spcAft>
              <a:buNone/>
              <a:tabLst>
                <a:tab pos="573088" algn="l"/>
              </a:tabLst>
            </a:pPr>
            <a:r>
              <a:rPr lang="en-US" dirty="0">
                <a:effectLst/>
                <a:latin typeface="Calibri" panose="020F0502020204030204" pitchFamily="34" charset="0"/>
                <a:ea typeface="Calibri" panose="020F0502020204030204" pitchFamily="34" charset="0"/>
                <a:cs typeface="Calibri" panose="020F0502020204030204" pitchFamily="34" charset="0"/>
              </a:rPr>
              <a:t>Q9: 	Overall, how satisfied are you with the Commission’s effectiveness?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89109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FE2DA-DFAA-46DE-A834-FD568DFCB352}"/>
              </a:ext>
            </a:extLst>
          </p:cNvPr>
          <p:cNvSpPr>
            <a:spLocks noGrp="1"/>
          </p:cNvSpPr>
          <p:nvPr>
            <p:ph type="title"/>
          </p:nvPr>
        </p:nvSpPr>
        <p:spPr/>
        <p:txBody>
          <a:bodyPr/>
          <a:lstStyle/>
          <a:p>
            <a:r>
              <a:rPr lang="en-US" dirty="0"/>
              <a:t>Analysis of Stakeholder Feedback</a:t>
            </a:r>
          </a:p>
        </p:txBody>
      </p:sp>
      <p:sp>
        <p:nvSpPr>
          <p:cNvPr id="4" name="Content Placeholder 3">
            <a:extLst>
              <a:ext uri="{FF2B5EF4-FFF2-40B4-BE49-F238E27FC236}">
                <a16:creationId xmlns:a16="http://schemas.microsoft.com/office/drawing/2014/main" id="{25FA8BE9-6551-4266-AE38-25F1F86C7CA6}"/>
              </a:ext>
            </a:extLst>
          </p:cNvPr>
          <p:cNvSpPr>
            <a:spLocks noGrp="1"/>
          </p:cNvSpPr>
          <p:nvPr>
            <p:ph sz="half" idx="1"/>
          </p:nvPr>
        </p:nvSpPr>
        <p:spPr>
          <a:xfrm>
            <a:off x="1119291" y="1837267"/>
            <a:ext cx="10058400" cy="4023360"/>
          </a:xfrm>
        </p:spPr>
        <p:txBody>
          <a:bodyPr>
            <a:normAutofit fontScale="92500"/>
          </a:bodyPr>
          <a:lstStyle/>
          <a:p>
            <a:r>
              <a:rPr lang="en-US" dirty="0"/>
              <a:t>82 entities responded to the stakeholder survey: 21 organizations and 61 individual institutions</a:t>
            </a:r>
          </a:p>
          <a:p>
            <a:r>
              <a:rPr lang="en-US" dirty="0"/>
              <a:t>Staff reviewed all responses and identified 15 categories of Commission work that were most referenced across questions 4-8</a:t>
            </a:r>
          </a:p>
          <a:p>
            <a:r>
              <a:rPr lang="en-US" dirty="0"/>
              <a:t>Question 3 focused on the broader mission of the Commission and responses are organized around different categories than questions 4-8</a:t>
            </a:r>
          </a:p>
          <a:p>
            <a:r>
              <a:rPr lang="en-US" dirty="0"/>
              <a:t>Staff coded responses across these categories to determine frequency of reference</a:t>
            </a:r>
          </a:p>
          <a:p>
            <a:r>
              <a:rPr lang="en-US" dirty="0"/>
              <a:t>Staff then summarized stakeholder responses across these categories and organized the summaries around the Commission’s broad goals; responses that did not fit in these goals were captured under the heading of “Multi-categorical feedback”</a:t>
            </a:r>
          </a:p>
          <a:p>
            <a:endParaRPr lang="en-US" dirty="0"/>
          </a:p>
        </p:txBody>
      </p:sp>
      <p:sp>
        <p:nvSpPr>
          <p:cNvPr id="2" name="Slide Number Placeholder 1">
            <a:extLst>
              <a:ext uri="{FF2B5EF4-FFF2-40B4-BE49-F238E27FC236}">
                <a16:creationId xmlns:a16="http://schemas.microsoft.com/office/drawing/2014/main" id="{4090021A-A9A3-4782-BD0E-04C6DAEA0305}"/>
              </a:ext>
            </a:extLst>
          </p:cNvPr>
          <p:cNvSpPr>
            <a:spLocks noGrp="1"/>
          </p:cNvSpPr>
          <p:nvPr>
            <p:ph type="sldNum" sz="quarter" idx="12"/>
          </p:nvPr>
        </p:nvSpPr>
        <p:spPr/>
        <p:txBody>
          <a:bodyPr/>
          <a:lstStyle/>
          <a:p>
            <a:pPr algn="r"/>
            <a:fld id="{8CF074CD-934D-404A-ACFA-C89B8DACAFC4}" type="slidenum">
              <a:rPr lang="en-US" smtClean="0"/>
              <a:pPr algn="r"/>
              <a:t>17</a:t>
            </a:fld>
            <a:endParaRPr lang="en-US" dirty="0"/>
          </a:p>
        </p:txBody>
      </p:sp>
    </p:spTree>
    <p:extLst>
      <p:ext uri="{BB962C8B-B14F-4D97-AF65-F5344CB8AC3E}">
        <p14:creationId xmlns:p14="http://schemas.microsoft.com/office/powerpoint/2010/main" val="1905152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3CE00-FC83-45FD-A32C-8802C0D5DD81}"/>
              </a:ext>
            </a:extLst>
          </p:cNvPr>
          <p:cNvSpPr>
            <a:spLocks noGrp="1"/>
          </p:cNvSpPr>
          <p:nvPr>
            <p:ph type="title"/>
          </p:nvPr>
        </p:nvSpPr>
        <p:spPr/>
        <p:txBody>
          <a:bodyPr>
            <a:normAutofit/>
          </a:bodyPr>
          <a:lstStyle/>
          <a:p>
            <a:r>
              <a:rPr lang="en-US" sz="4400" dirty="0"/>
              <a:t>15 CTC Activity Categories </a:t>
            </a:r>
          </a:p>
        </p:txBody>
      </p:sp>
      <p:sp>
        <p:nvSpPr>
          <p:cNvPr id="3" name="Content Placeholder 2">
            <a:extLst>
              <a:ext uri="{FF2B5EF4-FFF2-40B4-BE49-F238E27FC236}">
                <a16:creationId xmlns:a16="http://schemas.microsoft.com/office/drawing/2014/main" id="{D46266DC-74C7-4693-B176-81A716E1AAAF}"/>
              </a:ext>
            </a:extLst>
          </p:cNvPr>
          <p:cNvSpPr>
            <a:spLocks noGrp="1"/>
          </p:cNvSpPr>
          <p:nvPr>
            <p:ph sz="half" idx="1"/>
          </p:nvPr>
        </p:nvSpPr>
        <p:spPr/>
        <p:txBody>
          <a:bodyPr/>
          <a:lstStyle/>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Recruitment and Grants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Testing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Performance Assessments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Educator Misconduct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Educator Preparation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Accreditation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Communication</a:t>
            </a:r>
          </a:p>
          <a:p>
            <a:pPr marL="342900" marR="0" lvl="0" indent="-342900">
              <a:lnSpc>
                <a:spcPct val="107000"/>
              </a:lnSpc>
              <a:spcBef>
                <a:spcPts val="0"/>
              </a:spcBef>
              <a:spcAft>
                <a:spcPts val="0"/>
              </a:spcAft>
              <a:buFont typeface="Wingdings" panose="05000000000000000000" pitchFamily="2" charset="2"/>
              <a:buChar char=""/>
            </a:pPr>
            <a:r>
              <a:rPr lang="en-US" sz="2800" dirty="0">
                <a:latin typeface="Calibri" panose="020F0502020204030204" pitchFamily="34" charset="0"/>
                <a:ea typeface="Calibri" panose="020F0502020204030204" pitchFamily="34" charset="0"/>
                <a:cs typeface="Arial" panose="020B0604020202020204" pitchFamily="34" charset="0"/>
              </a:rPr>
              <a:t>Stakeholder Engagement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DB51FBE7-C91F-42E5-8FD0-56A15E99837B}"/>
              </a:ext>
            </a:extLst>
          </p:cNvPr>
          <p:cNvSpPr>
            <a:spLocks noGrp="1"/>
          </p:cNvSpPr>
          <p:nvPr>
            <p:ph sz="half" idx="2"/>
          </p:nvPr>
        </p:nvSpPr>
        <p:spPr/>
        <p:txBody>
          <a:bodyPr/>
          <a:lstStyle/>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Credentialing and Technology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Funding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Research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Data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Diversity, Equity, Inclusion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Early Childhood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Wingdings" panose="05000000000000000000" pitchFamily="2" charset="2"/>
              <a:buChar char=""/>
            </a:pPr>
            <a:r>
              <a:rPr lang="en-US" sz="2800" dirty="0">
                <a:effectLst/>
                <a:latin typeface="Calibri" panose="020F0502020204030204" pitchFamily="34" charset="0"/>
                <a:ea typeface="Calibri" panose="020F0502020204030204" pitchFamily="34" charset="0"/>
                <a:cs typeface="Arial" panose="020B0604020202020204" pitchFamily="34" charset="0"/>
              </a:rPr>
              <a:t>General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C6A8ED2F-AC71-4BF1-9841-021F3B847BF7}"/>
              </a:ext>
            </a:extLst>
          </p:cNvPr>
          <p:cNvSpPr>
            <a:spLocks noGrp="1"/>
          </p:cNvSpPr>
          <p:nvPr>
            <p:ph type="sldNum" sz="quarter" idx="12"/>
          </p:nvPr>
        </p:nvSpPr>
        <p:spPr/>
        <p:txBody>
          <a:bodyPr/>
          <a:lstStyle/>
          <a:p>
            <a:fld id="{8CF074CD-934D-404A-ACFA-C89B8DACAFC4}" type="slidenum">
              <a:rPr lang="en-US" smtClean="0"/>
              <a:pPr/>
              <a:t>18</a:t>
            </a:fld>
            <a:endParaRPr lang="en-US" sz="2400" dirty="0"/>
          </a:p>
        </p:txBody>
      </p:sp>
    </p:spTree>
    <p:extLst>
      <p:ext uri="{BB962C8B-B14F-4D97-AF65-F5344CB8AC3E}">
        <p14:creationId xmlns:p14="http://schemas.microsoft.com/office/powerpoint/2010/main" val="263425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20D5-8585-497E-A977-C2C11E5F555D}"/>
              </a:ext>
            </a:extLst>
          </p:cNvPr>
          <p:cNvSpPr>
            <a:spLocks noGrp="1"/>
          </p:cNvSpPr>
          <p:nvPr>
            <p:ph type="title"/>
          </p:nvPr>
        </p:nvSpPr>
        <p:spPr/>
        <p:txBody>
          <a:bodyPr/>
          <a:lstStyle/>
          <a:p>
            <a:r>
              <a:rPr lang="en-US" dirty="0"/>
              <a:t>Q3: Summary and Analysis </a:t>
            </a:r>
          </a:p>
        </p:txBody>
      </p:sp>
      <p:sp>
        <p:nvSpPr>
          <p:cNvPr id="3" name="Slide Number Placeholder 2">
            <a:extLst>
              <a:ext uri="{FF2B5EF4-FFF2-40B4-BE49-F238E27FC236}">
                <a16:creationId xmlns:a16="http://schemas.microsoft.com/office/drawing/2014/main" id="{3B0AB1EA-2B22-438A-8D23-C25B47FAE8D6}"/>
              </a:ext>
            </a:extLst>
          </p:cNvPr>
          <p:cNvSpPr>
            <a:spLocks noGrp="1"/>
          </p:cNvSpPr>
          <p:nvPr>
            <p:ph type="sldNum" sz="quarter" idx="12"/>
          </p:nvPr>
        </p:nvSpPr>
        <p:spPr/>
        <p:txBody>
          <a:bodyPr/>
          <a:lstStyle/>
          <a:p>
            <a:fld id="{8CF074CD-934D-404A-ACFA-C89B8DACAFC4}" type="slidenum">
              <a:rPr lang="en-US" smtClean="0"/>
              <a:pPr/>
              <a:t>19</a:t>
            </a:fld>
            <a:endParaRPr lang="en-US" sz="2400" dirty="0"/>
          </a:p>
        </p:txBody>
      </p:sp>
      <p:sp>
        <p:nvSpPr>
          <p:cNvPr id="4" name="Content Placeholder 3">
            <a:extLst>
              <a:ext uri="{FF2B5EF4-FFF2-40B4-BE49-F238E27FC236}">
                <a16:creationId xmlns:a16="http://schemas.microsoft.com/office/drawing/2014/main" id="{BD73F7BE-B7EB-4928-AB7C-0495C83AF1E1}"/>
              </a:ext>
            </a:extLst>
          </p:cNvPr>
          <p:cNvSpPr>
            <a:spLocks noGrp="1"/>
          </p:cNvSpPr>
          <p:nvPr>
            <p:ph sz="half" idx="1"/>
          </p:nvPr>
        </p:nvSpPr>
        <p:spPr>
          <a:xfrm>
            <a:off x="1097278" y="1845734"/>
            <a:ext cx="10314434" cy="4204084"/>
          </a:xfrm>
        </p:spPr>
        <p:txBody>
          <a:bodyPr>
            <a:normAutofit fontScale="47500" lnSpcReduction="20000"/>
          </a:bodyPr>
          <a:lstStyle/>
          <a:p>
            <a:pPr marL="91440" indent="0">
              <a:lnSpc>
                <a:spcPct val="120000"/>
              </a:lnSpc>
              <a:buNone/>
            </a:pPr>
            <a:r>
              <a:rPr lang="en-US" sz="3400" b="1" dirty="0"/>
              <a:t>Whole Group Process Directions:</a:t>
            </a:r>
          </a:p>
          <a:p>
            <a:pPr marL="548640" indent="-457200">
              <a:lnSpc>
                <a:spcPct val="120000"/>
              </a:lnSpc>
              <a:buFont typeface="+mj-lt"/>
              <a:buAutoNum type="arabicPeriod"/>
            </a:pPr>
            <a:r>
              <a:rPr lang="en-US" sz="3800" dirty="0"/>
              <a:t>Group Review of Charts for Q3 in </a:t>
            </a:r>
            <a:r>
              <a:rPr lang="en-US" sz="3400" dirty="0"/>
              <a:t>Item 1A Insert (pages 5-7): </a:t>
            </a:r>
            <a:r>
              <a:rPr lang="en-US" sz="3400" kern="0" dirty="0">
                <a:effectLst/>
                <a:latin typeface="Calibri" panose="020F0502020204030204" pitchFamily="34" charset="0"/>
                <a:ea typeface="Times New Roman" panose="02020603050405020304" pitchFamily="18" charset="0"/>
                <a:cs typeface="Times New Roman" panose="02020603050405020304" pitchFamily="18" charset="0"/>
              </a:rPr>
              <a:t>Strategic Planning Working Session – Agenda &amp; Summary Findings</a:t>
            </a:r>
            <a:endParaRPr lang="en-US" sz="3800" dirty="0"/>
          </a:p>
          <a:p>
            <a:pPr marL="548640" indent="-457200">
              <a:lnSpc>
                <a:spcPct val="120000"/>
              </a:lnSpc>
              <a:buFont typeface="+mj-lt"/>
              <a:buAutoNum type="arabicPeriod"/>
            </a:pPr>
            <a:r>
              <a:rPr lang="en-US" sz="3800" dirty="0"/>
              <a:t>Independently read written summaries of data for Q3 (pages 7-8 in the agenda insert) </a:t>
            </a:r>
          </a:p>
          <a:p>
            <a:pPr marL="548640" indent="-457200">
              <a:lnSpc>
                <a:spcPct val="120000"/>
              </a:lnSpc>
              <a:buFont typeface="+mj-lt"/>
              <a:buAutoNum type="arabicPeriod"/>
            </a:pPr>
            <a:r>
              <a:rPr lang="en-US" sz="3800" dirty="0"/>
              <a:t>Whole Group Discussion</a:t>
            </a:r>
          </a:p>
          <a:p>
            <a:pPr lvl="1">
              <a:lnSpc>
                <a:spcPct val="120000"/>
              </a:lnSpc>
              <a:spcBef>
                <a:spcPts val="0"/>
              </a:spcBef>
              <a:spcAft>
                <a:spcPts val="0"/>
              </a:spcAft>
            </a:pPr>
            <a:r>
              <a:rPr lang="en-US" sz="3800" i="1" dirty="0">
                <a:effectLst/>
                <a:latin typeface="Calibri" panose="020F0502020204030204" pitchFamily="34" charset="0"/>
                <a:ea typeface="Calibri" panose="020F0502020204030204" pitchFamily="34" charset="0"/>
                <a:cs typeface="Times New Roman" panose="02020603050405020304" pitchFamily="18" charset="0"/>
              </a:rPr>
              <a:t>How do stakeholder responses align or not with the current purpose or mission of the CTC?  </a:t>
            </a:r>
          </a:p>
          <a:p>
            <a:pPr lvl="1">
              <a:lnSpc>
                <a:spcPct val="120000"/>
              </a:lnSpc>
              <a:spcBef>
                <a:spcPts val="0"/>
              </a:spcBef>
              <a:spcAft>
                <a:spcPts val="800"/>
              </a:spcAft>
            </a:pPr>
            <a:r>
              <a:rPr lang="en-US" sz="3800" i="1" dirty="0">
                <a:effectLst/>
                <a:latin typeface="Calibri" panose="020F0502020204030204" pitchFamily="34" charset="0"/>
                <a:ea typeface="Calibri" panose="020F0502020204030204" pitchFamily="34" charset="0"/>
                <a:cs typeface="Times New Roman" panose="02020603050405020304" pitchFamily="18" charset="0"/>
              </a:rPr>
              <a:t>What new ideas, if any, have been shared for the purpose/mission of the CTC?</a:t>
            </a:r>
            <a:endParaRPr lang="en-US" sz="3800" dirty="0"/>
          </a:p>
          <a:p>
            <a:pPr marL="91440" indent="0">
              <a:lnSpc>
                <a:spcPct val="120000"/>
              </a:lnSpc>
              <a:buNone/>
            </a:pPr>
            <a:r>
              <a:rPr lang="en-US" sz="3800" b="1" dirty="0"/>
              <a:t>Summary Questions:</a:t>
            </a:r>
            <a:endParaRPr lang="en-US" sz="3800" dirty="0"/>
          </a:p>
          <a:p>
            <a:pPr marL="658368" lvl="2" indent="-457200">
              <a:lnSpc>
                <a:spcPct val="120000"/>
              </a:lnSpc>
              <a:spcBef>
                <a:spcPts val="0"/>
              </a:spcBef>
              <a:spcAft>
                <a:spcPts val="800"/>
              </a:spcAft>
            </a:pPr>
            <a:r>
              <a:rPr lang="en-US" sz="3800" i="1" dirty="0">
                <a:effectLst/>
                <a:latin typeface="Calibri" panose="020F0502020204030204" pitchFamily="34" charset="0"/>
                <a:ea typeface="Calibri" panose="020F0502020204030204" pitchFamily="34" charset="0"/>
                <a:cs typeface="Times New Roman" panose="02020603050405020304" pitchFamily="18" charset="0"/>
              </a:rPr>
              <a:t>Insights? (what might this feedback be telling us?)</a:t>
            </a:r>
          </a:p>
          <a:p>
            <a:pPr marL="658368" lvl="2" indent="-457200">
              <a:lnSpc>
                <a:spcPct val="120000"/>
              </a:lnSpc>
              <a:spcBef>
                <a:spcPts val="0"/>
              </a:spcBef>
              <a:spcAft>
                <a:spcPts val="800"/>
              </a:spcAft>
            </a:pPr>
            <a:r>
              <a:rPr lang="en-US" sz="3800" i="1" dirty="0">
                <a:effectLst/>
                <a:latin typeface="Calibri" panose="020F0502020204030204" pitchFamily="34" charset="0"/>
                <a:ea typeface="Calibri" panose="020F0502020204030204" pitchFamily="34" charset="0"/>
                <a:cs typeface="Times New Roman" panose="02020603050405020304" pitchFamily="18" charset="0"/>
              </a:rPr>
              <a:t>Questions? (what additional questions do you have?)</a:t>
            </a:r>
          </a:p>
          <a:p>
            <a:pPr marL="201168" lvl="2" indent="0">
              <a:lnSpc>
                <a:spcPct val="120000"/>
              </a:lnSpc>
              <a:spcBef>
                <a:spcPts val="0"/>
              </a:spcBef>
              <a:spcAft>
                <a:spcPts val="800"/>
              </a:spcAft>
              <a:buNone/>
            </a:pPr>
            <a:r>
              <a:rPr lang="en-US" sz="3800" dirty="0"/>
              <a:t>4. Producer will record discussion highlights in OneDrive Document</a:t>
            </a:r>
          </a:p>
          <a:p>
            <a:pPr marL="201168" lvl="2" indent="0">
              <a:lnSpc>
                <a:spcPct val="107000"/>
              </a:lnSpc>
              <a:spcBef>
                <a:spcPts val="0"/>
              </a:spcBef>
              <a:spcAft>
                <a:spcPts val="800"/>
              </a:spcAft>
              <a:buNone/>
            </a:pP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p>
            <a:pPr marL="91440" indent="0">
              <a:buNone/>
            </a:pPr>
            <a:endParaRPr lang="en-US" sz="2800" dirty="0"/>
          </a:p>
        </p:txBody>
      </p:sp>
    </p:spTree>
    <p:extLst>
      <p:ext uri="{BB962C8B-B14F-4D97-AF65-F5344CB8AC3E}">
        <p14:creationId xmlns:p14="http://schemas.microsoft.com/office/powerpoint/2010/main" val="204834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7AFB-7E02-4B6E-B891-F5B502817FA5}"/>
              </a:ext>
            </a:extLst>
          </p:cNvPr>
          <p:cNvSpPr>
            <a:spLocks noGrp="1"/>
          </p:cNvSpPr>
          <p:nvPr>
            <p:ph type="title"/>
          </p:nvPr>
        </p:nvSpPr>
        <p:spPr/>
        <p:txBody>
          <a:bodyPr/>
          <a:lstStyle/>
          <a:p>
            <a:r>
              <a:rPr lang="en-US" dirty="0"/>
              <a:t>Goals and Outcome</a:t>
            </a:r>
          </a:p>
        </p:txBody>
      </p:sp>
      <p:sp>
        <p:nvSpPr>
          <p:cNvPr id="3" name="Slide Number Placeholder 2">
            <a:extLst>
              <a:ext uri="{FF2B5EF4-FFF2-40B4-BE49-F238E27FC236}">
                <a16:creationId xmlns:a16="http://schemas.microsoft.com/office/drawing/2014/main" id="{278B2AA3-E2C7-4C38-BA5F-24CEC2BE4D19}"/>
              </a:ext>
            </a:extLst>
          </p:cNvPr>
          <p:cNvSpPr>
            <a:spLocks noGrp="1"/>
          </p:cNvSpPr>
          <p:nvPr>
            <p:ph type="sldNum" sz="quarter" idx="12"/>
          </p:nvPr>
        </p:nvSpPr>
        <p:spPr/>
        <p:txBody>
          <a:bodyPr/>
          <a:lstStyle/>
          <a:p>
            <a:fld id="{8CF074CD-934D-404A-ACFA-C89B8DACAFC4}" type="slidenum">
              <a:rPr lang="en-US" smtClean="0"/>
              <a:pPr/>
              <a:t>2</a:t>
            </a:fld>
            <a:endParaRPr lang="en-US" sz="2400" dirty="0"/>
          </a:p>
        </p:txBody>
      </p:sp>
      <p:sp>
        <p:nvSpPr>
          <p:cNvPr id="4" name="Content Placeholder 3">
            <a:extLst>
              <a:ext uri="{FF2B5EF4-FFF2-40B4-BE49-F238E27FC236}">
                <a16:creationId xmlns:a16="http://schemas.microsoft.com/office/drawing/2014/main" id="{C6C087FD-F445-4FDF-9458-E804344B1955}"/>
              </a:ext>
            </a:extLst>
          </p:cNvPr>
          <p:cNvSpPr>
            <a:spLocks noGrp="1"/>
          </p:cNvSpPr>
          <p:nvPr>
            <p:ph sz="half" idx="1"/>
          </p:nvPr>
        </p:nvSpPr>
        <p:spPr>
          <a:xfrm>
            <a:off x="1207006" y="1836590"/>
            <a:ext cx="10058400" cy="4023360"/>
          </a:xfrm>
        </p:spPr>
        <p:txBody>
          <a:bodyPr>
            <a:normAutofit fontScale="92500" lnSpcReduction="10000"/>
          </a:bodyPr>
          <a:lstStyle/>
          <a:p>
            <a:pPr marL="0" marR="0" indent="0">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Goals:</a:t>
            </a:r>
          </a:p>
          <a:p>
            <a:pPr marL="342900" marR="0" lvl="0" indent="-342900">
              <a:lnSpc>
                <a:spcPct val="107000"/>
              </a:lnSpc>
              <a:spcBef>
                <a:spcPts val="0"/>
              </a:spcBef>
              <a:spcAft>
                <a:spcPts val="0"/>
              </a:spcAft>
              <a:buFont typeface="Courier New" panose="02070309020205020404" pitchFamily="49" charset="0"/>
              <a:buChar char="o"/>
            </a:pPr>
            <a:r>
              <a:rPr lang="en-US" sz="2800" dirty="0">
                <a:latin typeface="Calibri" panose="020F0502020204030204" pitchFamily="34" charset="0"/>
                <a:ea typeface="Calibri" panose="020F0502020204030204" pitchFamily="34" charset="0"/>
                <a:cs typeface="Times New Roman" panose="02020603050405020304" pitchFamily="18" charset="0"/>
              </a:rPr>
              <a:t>Increase C</a:t>
            </a:r>
            <a:r>
              <a:rPr lang="en-US" sz="2800" dirty="0">
                <a:effectLst/>
                <a:latin typeface="Calibri" panose="020F0502020204030204" pitchFamily="34" charset="0"/>
                <a:ea typeface="Calibri" panose="020F0502020204030204" pitchFamily="34" charset="0"/>
                <a:cs typeface="Times New Roman" panose="02020603050405020304" pitchFamily="18" charset="0"/>
              </a:rPr>
              <a:t>ommissioner familiarity with CTC strategic plan and statutory mandate</a:t>
            </a:r>
          </a:p>
          <a:p>
            <a:pPr marL="342900" marR="0" lvl="0" indent="-342900">
              <a:lnSpc>
                <a:spcPct val="107000"/>
              </a:lnSpc>
              <a:spcBef>
                <a:spcPts val="0"/>
              </a:spcBef>
              <a:spcAft>
                <a:spcPts val="0"/>
              </a:spcAft>
              <a:buFont typeface="Courier New" panose="02070309020205020404" pitchFamily="49" charset="0"/>
              <a:buChar char="o"/>
            </a:pPr>
            <a:r>
              <a:rPr lang="en-US" sz="2800" dirty="0">
                <a:effectLst/>
                <a:latin typeface="Calibri" panose="020F0502020204030204" pitchFamily="34" charset="0"/>
                <a:ea typeface="Calibri" panose="020F0502020204030204" pitchFamily="34" charset="0"/>
                <a:cs typeface="Times New Roman" panose="02020603050405020304" pitchFamily="18" charset="0"/>
              </a:rPr>
              <a:t>Provide time for Commissioner review of stakeholder feedback</a:t>
            </a:r>
          </a:p>
          <a:p>
            <a:pPr marL="342900" marR="0" lvl="0" indent="-342900">
              <a:lnSpc>
                <a:spcPct val="107000"/>
              </a:lnSpc>
              <a:spcBef>
                <a:spcPts val="0"/>
              </a:spcBef>
              <a:spcAft>
                <a:spcPts val="800"/>
              </a:spcAft>
              <a:buFont typeface="Courier New" panose="02070309020205020404" pitchFamily="49" charset="0"/>
              <a:buChar char="o"/>
            </a:pPr>
            <a:r>
              <a:rPr lang="en-US" sz="2800" dirty="0">
                <a:effectLst/>
                <a:latin typeface="Calibri" panose="020F0502020204030204" pitchFamily="34" charset="0"/>
                <a:ea typeface="Calibri" panose="020F0502020204030204" pitchFamily="34" charset="0"/>
                <a:cs typeface="Times New Roman" panose="02020603050405020304" pitchFamily="18" charset="0"/>
              </a:rPr>
              <a:t>Reflect and weigh feedback against current CTC goals; determining new goal areas for 2021 and beyond</a:t>
            </a:r>
          </a:p>
          <a:p>
            <a:pPr marL="0" marR="0" indent="0">
              <a:lnSpc>
                <a:spcPct val="107000"/>
              </a:lnSpc>
              <a:spcBef>
                <a:spcPts val="0"/>
              </a:spcBef>
              <a:spcAft>
                <a:spcPts val="800"/>
              </a:spcAft>
              <a:buNone/>
            </a:pPr>
            <a:r>
              <a:rPr lang="en-US" sz="2800" b="1" dirty="0">
                <a:latin typeface="Calibri" panose="020F0502020204030204" pitchFamily="34" charset="0"/>
                <a:ea typeface="Calibri" panose="020F0502020204030204" pitchFamily="34" charset="0"/>
                <a:cs typeface="Times New Roman" panose="02020603050405020304" pitchFamily="18" charset="0"/>
              </a:rPr>
              <a:t>O</a:t>
            </a:r>
            <a:r>
              <a:rPr lang="en-US" sz="2800" b="1" dirty="0">
                <a:effectLst/>
                <a:latin typeface="Calibri" panose="020F0502020204030204" pitchFamily="34" charset="0"/>
                <a:ea typeface="Calibri" panose="020F0502020204030204" pitchFamily="34" charset="0"/>
                <a:cs typeface="Times New Roman" panose="02020603050405020304" pitchFamily="18" charset="0"/>
              </a:rPr>
              <a:t>utcome:</a:t>
            </a:r>
          </a:p>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Initial identification of priority areas of CTC work for the short and long term</a:t>
            </a:r>
          </a:p>
          <a:p>
            <a:endParaRPr lang="en-US" dirty="0"/>
          </a:p>
        </p:txBody>
      </p:sp>
    </p:spTree>
    <p:extLst>
      <p:ext uri="{BB962C8B-B14F-4D97-AF65-F5344CB8AC3E}">
        <p14:creationId xmlns:p14="http://schemas.microsoft.com/office/powerpoint/2010/main" val="2982204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247D3-E725-4245-BF53-590F084E8FD9}"/>
              </a:ext>
            </a:extLst>
          </p:cNvPr>
          <p:cNvSpPr>
            <a:spLocks noGrp="1"/>
          </p:cNvSpPr>
          <p:nvPr>
            <p:ph type="title"/>
          </p:nvPr>
        </p:nvSpPr>
        <p:spPr/>
        <p:txBody>
          <a:bodyPr>
            <a:normAutofit/>
          </a:bodyPr>
          <a:lstStyle/>
          <a:p>
            <a:r>
              <a:rPr lang="en-US" sz="4400" dirty="0"/>
              <a:t>Q3: Stakeholder Perceptions of CTC’s Role </a:t>
            </a:r>
          </a:p>
        </p:txBody>
      </p:sp>
      <p:sp>
        <p:nvSpPr>
          <p:cNvPr id="3" name="Slide Number Placeholder 2">
            <a:extLst>
              <a:ext uri="{FF2B5EF4-FFF2-40B4-BE49-F238E27FC236}">
                <a16:creationId xmlns:a16="http://schemas.microsoft.com/office/drawing/2014/main" id="{B5E26623-2B01-49F9-98D2-3645DE5C8B98}"/>
              </a:ext>
            </a:extLst>
          </p:cNvPr>
          <p:cNvSpPr>
            <a:spLocks noGrp="1"/>
          </p:cNvSpPr>
          <p:nvPr>
            <p:ph type="sldNum" sz="quarter" idx="12"/>
          </p:nvPr>
        </p:nvSpPr>
        <p:spPr/>
        <p:txBody>
          <a:bodyPr/>
          <a:lstStyle/>
          <a:p>
            <a:fld id="{8CF074CD-934D-404A-ACFA-C89B8DACAFC4}" type="slidenum">
              <a:rPr lang="en-US" smtClean="0"/>
              <a:pPr/>
              <a:t>20</a:t>
            </a:fld>
            <a:endParaRPr lang="en-US" sz="2400" dirty="0"/>
          </a:p>
        </p:txBody>
      </p:sp>
      <p:graphicFrame>
        <p:nvGraphicFramePr>
          <p:cNvPr id="7" name="Chart 6" descr="Pie Chart: 81 total responses.  &#10;Ensure program quality: 46%. &#10;Ensure educator quality: 42%.&#10;Develop standards: 30%. &#10;Certification: 28%. &#10;Program guidance and TA: 16%. &#10;Adherence to laws and regulations: 11%. &#10;Educator Discipline: 10%.&#10;Focus on serving all students: 10%.&#10;Diversity, Equity and Inclusion (DEI): 9%.&#10;Leadership to advance the profession: 7%.&#10;Collaborate with stakeholders: 5%.">
            <a:extLst>
              <a:ext uri="{FF2B5EF4-FFF2-40B4-BE49-F238E27FC236}">
                <a16:creationId xmlns:a16="http://schemas.microsoft.com/office/drawing/2014/main" id="{26CF77A5-D850-4AF7-BA84-59035F580086}"/>
              </a:ext>
            </a:extLst>
          </p:cNvPr>
          <p:cNvGraphicFramePr/>
          <p:nvPr>
            <p:extLst>
              <p:ext uri="{D42A27DB-BD31-4B8C-83A1-F6EECF244321}">
                <p14:modId xmlns:p14="http://schemas.microsoft.com/office/powerpoint/2010/main" val="3713569393"/>
              </p:ext>
            </p:extLst>
          </p:nvPr>
        </p:nvGraphicFramePr>
        <p:xfrm>
          <a:off x="2084832" y="1777809"/>
          <a:ext cx="7827264" cy="4363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2944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75A3-3322-404D-9B73-1B52E23E8E64}"/>
              </a:ext>
            </a:extLst>
          </p:cNvPr>
          <p:cNvSpPr>
            <a:spLocks noGrp="1"/>
          </p:cNvSpPr>
          <p:nvPr>
            <p:ph type="title"/>
          </p:nvPr>
        </p:nvSpPr>
        <p:spPr>
          <a:xfrm>
            <a:off x="961130" y="-63247"/>
            <a:ext cx="10393362" cy="1450757"/>
          </a:xfrm>
        </p:spPr>
        <p:txBody>
          <a:bodyPr>
            <a:normAutofit fontScale="90000"/>
          </a:bodyPr>
          <a:lstStyle/>
          <a:p>
            <a:br>
              <a:rPr lang="en-US" sz="4400" dirty="0"/>
            </a:br>
            <a:br>
              <a:rPr lang="en-US" sz="4400" dirty="0"/>
            </a:br>
            <a:r>
              <a:rPr lang="en-US" sz="4900" dirty="0"/>
              <a:t>Q3: Organization and EPP’s Top 5 Roles for CTC</a:t>
            </a:r>
          </a:p>
        </p:txBody>
      </p:sp>
      <p:sp>
        <p:nvSpPr>
          <p:cNvPr id="5" name="Slide Number Placeholder 4">
            <a:extLst>
              <a:ext uri="{FF2B5EF4-FFF2-40B4-BE49-F238E27FC236}">
                <a16:creationId xmlns:a16="http://schemas.microsoft.com/office/drawing/2014/main" id="{71A65752-F70D-403A-AFA8-74BBC52294C2}"/>
              </a:ext>
            </a:extLst>
          </p:cNvPr>
          <p:cNvSpPr>
            <a:spLocks noGrp="1"/>
          </p:cNvSpPr>
          <p:nvPr>
            <p:ph type="sldNum" sz="quarter" idx="12"/>
          </p:nvPr>
        </p:nvSpPr>
        <p:spPr/>
        <p:txBody>
          <a:bodyPr/>
          <a:lstStyle/>
          <a:p>
            <a:fld id="{8CF074CD-934D-404A-ACFA-C89B8DACAFC4}" type="slidenum">
              <a:rPr lang="en-US" smtClean="0"/>
              <a:pPr/>
              <a:t>21</a:t>
            </a:fld>
            <a:endParaRPr lang="en-US" sz="2400" dirty="0"/>
          </a:p>
        </p:txBody>
      </p:sp>
      <p:graphicFrame>
        <p:nvGraphicFramePr>
          <p:cNvPr id="12" name="Content Placeholder 11" descr="Organizations: 20 total responses.  &#10;Ensure program quality: 80%. &#10;Ensure educator quality: 75%.&#10;Develop standards: 25%. &#10;Certification: 40%. &#10;Diversity, Equity and Inclusion (DEI): 15%.&#10;Leadership to advance the profession: 15%.&#10;">
            <a:extLst>
              <a:ext uri="{FF2B5EF4-FFF2-40B4-BE49-F238E27FC236}">
                <a16:creationId xmlns:a16="http://schemas.microsoft.com/office/drawing/2014/main" id="{85B5D073-1318-429C-B541-6F8802ED0D78}"/>
              </a:ext>
            </a:extLst>
          </p:cNvPr>
          <p:cNvGraphicFramePr>
            <a:graphicFrameLocks noGrp="1"/>
          </p:cNvGraphicFramePr>
          <p:nvPr>
            <p:ph sz="half" idx="1"/>
            <p:extLst>
              <p:ext uri="{D42A27DB-BD31-4B8C-83A1-F6EECF244321}">
                <p14:modId xmlns:p14="http://schemas.microsoft.com/office/powerpoint/2010/main" val="3469483058"/>
              </p:ext>
            </p:extLst>
          </p:nvPr>
        </p:nvGraphicFramePr>
        <p:xfrm>
          <a:off x="1012254" y="1936877"/>
          <a:ext cx="5325490" cy="4022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descr="EPPs: 61 total responses.&#10;Ensure program quality: 34%.&#10;Ensure educator quality: 31%.&#10;Develop standards: 31%. &#10;Certification: 25%. &#10;Program guidance and TA: 18%.">
            <a:extLst>
              <a:ext uri="{FF2B5EF4-FFF2-40B4-BE49-F238E27FC236}">
                <a16:creationId xmlns:a16="http://schemas.microsoft.com/office/drawing/2014/main" id="{BA2DFD08-3054-47AB-B80B-784EC493115D}"/>
              </a:ext>
              <a:ext uri="{C183D7F6-B498-43B3-948B-1728B52AA6E4}">
                <adec:decorative xmlns:adec="http://schemas.microsoft.com/office/drawing/2017/decorative" val="0"/>
              </a:ext>
            </a:extLst>
          </p:cNvPr>
          <p:cNvGraphicFramePr>
            <a:graphicFrameLocks noGrp="1"/>
          </p:cNvGraphicFramePr>
          <p:nvPr>
            <p:ph sz="half" idx="2"/>
            <p:extLst>
              <p:ext uri="{D42A27DB-BD31-4B8C-83A1-F6EECF244321}">
                <p14:modId xmlns:p14="http://schemas.microsoft.com/office/powerpoint/2010/main" val="3813985017"/>
              </p:ext>
            </p:extLst>
          </p:nvPr>
        </p:nvGraphicFramePr>
        <p:xfrm>
          <a:off x="6096000" y="1737360"/>
          <a:ext cx="5083746"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6845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0AAFE-7DA4-4F63-8CCF-EAD23B6AA2E1}"/>
              </a:ext>
            </a:extLst>
          </p:cNvPr>
          <p:cNvSpPr>
            <a:spLocks noGrp="1"/>
          </p:cNvSpPr>
          <p:nvPr>
            <p:ph type="title"/>
          </p:nvPr>
        </p:nvSpPr>
        <p:spPr>
          <a:xfrm>
            <a:off x="552522" y="33255"/>
            <a:ext cx="11352966" cy="1429786"/>
          </a:xfrm>
        </p:spPr>
        <p:txBody>
          <a:bodyPr>
            <a:normAutofit/>
          </a:bodyPr>
          <a:lstStyle/>
          <a:p>
            <a:r>
              <a:rPr lang="en-US" sz="4400" dirty="0"/>
              <a:t>Q3: Organization and EPP’s Views of CTC’s Purpose</a:t>
            </a:r>
          </a:p>
        </p:txBody>
      </p:sp>
      <p:sp>
        <p:nvSpPr>
          <p:cNvPr id="3" name="Slide Number Placeholder 2">
            <a:extLst>
              <a:ext uri="{FF2B5EF4-FFF2-40B4-BE49-F238E27FC236}">
                <a16:creationId xmlns:a16="http://schemas.microsoft.com/office/drawing/2014/main" id="{5179EEA1-1BCF-4028-9677-182E75C305AD}"/>
              </a:ext>
            </a:extLst>
          </p:cNvPr>
          <p:cNvSpPr>
            <a:spLocks noGrp="1"/>
          </p:cNvSpPr>
          <p:nvPr>
            <p:ph type="sldNum" sz="quarter" idx="12"/>
          </p:nvPr>
        </p:nvSpPr>
        <p:spPr/>
        <p:txBody>
          <a:bodyPr/>
          <a:lstStyle/>
          <a:p>
            <a:fld id="{8CF074CD-934D-404A-ACFA-C89B8DACAFC4}" type="slidenum">
              <a:rPr lang="en-US" smtClean="0"/>
              <a:pPr/>
              <a:t>22</a:t>
            </a:fld>
            <a:endParaRPr lang="en-US" sz="2400" dirty="0"/>
          </a:p>
        </p:txBody>
      </p:sp>
      <p:graphicFrame>
        <p:nvGraphicFramePr>
          <p:cNvPr id="11" name="Content Placeholder 10" descr="Bar chart: Org (n=20), EPP (n=61).&#10;Ensure program quality, Org: 80%, EPP: 34%. &#10;Ensure educator quality: Org: 75%, EPP: 31%.&#10;Develop standards: Org: 25%, EPP: 31%. &#10;Certification: Org: 40%, EPP: 25%.&#10;Program guidance and TA: Org: 10%, EPP: 18%. &#10;Adherence to laws and regulations: Org: Not reported, EPP: 13%. &#10;Educator Discipline: Org: 10%, EPP: 10%.&#10;Focus on serving all students: Org: Not Reported, EPP: 11%.&#10;Diversity, Equity and Inclusion (DEI): Org: 15%, EPP: 7%.&#10;Leadership to advance the profession: Org: 15%, EPP 5%.&#10;Collaborate with stakeholders: Org: Not reported. EPP: 5%.">
            <a:extLst>
              <a:ext uri="{FF2B5EF4-FFF2-40B4-BE49-F238E27FC236}">
                <a16:creationId xmlns:a16="http://schemas.microsoft.com/office/drawing/2014/main" id="{CB448C0F-A4FD-4BB9-927E-3CF887847B73}"/>
              </a:ext>
            </a:extLst>
          </p:cNvPr>
          <p:cNvGraphicFramePr>
            <a:graphicFrameLocks noGrp="1"/>
          </p:cNvGraphicFramePr>
          <p:nvPr>
            <p:ph sz="half" idx="1"/>
            <p:extLst>
              <p:ext uri="{D42A27DB-BD31-4B8C-83A1-F6EECF244321}">
                <p14:modId xmlns:p14="http://schemas.microsoft.com/office/powerpoint/2010/main" val="1642232274"/>
              </p:ext>
            </p:extLst>
          </p:nvPr>
        </p:nvGraphicFramePr>
        <p:xfrm>
          <a:off x="0" y="1463041"/>
          <a:ext cx="10844784" cy="54722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4481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226FF-B659-4A5B-AF77-F92570955880}"/>
              </a:ext>
            </a:extLst>
          </p:cNvPr>
          <p:cNvSpPr>
            <a:spLocks noGrp="1"/>
          </p:cNvSpPr>
          <p:nvPr>
            <p:ph type="title"/>
          </p:nvPr>
        </p:nvSpPr>
        <p:spPr/>
        <p:txBody>
          <a:bodyPr>
            <a:normAutofit/>
          </a:bodyPr>
          <a:lstStyle/>
          <a:p>
            <a:r>
              <a:rPr lang="en-US" sz="4400" dirty="0"/>
              <a:t>Q3: Whole Group Discussion</a:t>
            </a:r>
          </a:p>
        </p:txBody>
      </p:sp>
      <p:sp>
        <p:nvSpPr>
          <p:cNvPr id="3" name="Slide Number Placeholder 2">
            <a:extLst>
              <a:ext uri="{FF2B5EF4-FFF2-40B4-BE49-F238E27FC236}">
                <a16:creationId xmlns:a16="http://schemas.microsoft.com/office/drawing/2014/main" id="{690F7FF1-806C-4D42-BBA7-957313868357}"/>
              </a:ext>
            </a:extLst>
          </p:cNvPr>
          <p:cNvSpPr>
            <a:spLocks noGrp="1"/>
          </p:cNvSpPr>
          <p:nvPr>
            <p:ph type="sldNum" sz="quarter" idx="12"/>
          </p:nvPr>
        </p:nvSpPr>
        <p:spPr/>
        <p:txBody>
          <a:bodyPr/>
          <a:lstStyle/>
          <a:p>
            <a:fld id="{8CF074CD-934D-404A-ACFA-C89B8DACAFC4}" type="slidenum">
              <a:rPr lang="en-US" smtClean="0"/>
              <a:pPr/>
              <a:t>23</a:t>
            </a:fld>
            <a:endParaRPr lang="en-US" sz="2400" dirty="0"/>
          </a:p>
        </p:txBody>
      </p:sp>
      <p:sp>
        <p:nvSpPr>
          <p:cNvPr id="4" name="Content Placeholder 3">
            <a:extLst>
              <a:ext uri="{FF2B5EF4-FFF2-40B4-BE49-F238E27FC236}">
                <a16:creationId xmlns:a16="http://schemas.microsoft.com/office/drawing/2014/main" id="{CC989EF0-469D-4955-99BF-0626777EA179}"/>
              </a:ext>
            </a:extLst>
          </p:cNvPr>
          <p:cNvSpPr>
            <a:spLocks noGrp="1"/>
          </p:cNvSpPr>
          <p:nvPr>
            <p:ph sz="half" idx="1"/>
          </p:nvPr>
        </p:nvSpPr>
        <p:spPr/>
        <p:txBody>
          <a:bodyPr/>
          <a:lstStyle/>
          <a:p>
            <a:pPr marL="0" marR="0" indent="0">
              <a:lnSpc>
                <a:spcPct val="107000"/>
              </a:lnSpc>
              <a:spcBef>
                <a:spcPts val="0"/>
              </a:spcBef>
              <a:spcAft>
                <a:spcPts val="800"/>
              </a:spcAft>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What is the purpose or mission of the CTC? </a:t>
            </a:r>
          </a:p>
          <a:p>
            <a:pPr marL="0" marR="0">
              <a:lnSpc>
                <a:spcPct val="107000"/>
              </a:lnSpc>
              <a:spcBef>
                <a:spcPts val="0"/>
              </a:spcBef>
              <a:spcAft>
                <a:spcPts val="800"/>
              </a:spcAft>
            </a:pP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91440" indent="0">
              <a:buNone/>
            </a:pPr>
            <a:endParaRPr lang="en-US" dirty="0"/>
          </a:p>
        </p:txBody>
      </p:sp>
      <p:sp>
        <p:nvSpPr>
          <p:cNvPr id="6" name="TextBox 5">
            <a:extLst>
              <a:ext uri="{FF2B5EF4-FFF2-40B4-BE49-F238E27FC236}">
                <a16:creationId xmlns:a16="http://schemas.microsoft.com/office/drawing/2014/main" id="{EC4CE4E3-9A95-41A0-89F4-642D8789043C}"/>
              </a:ext>
            </a:extLst>
          </p:cNvPr>
          <p:cNvSpPr txBox="1"/>
          <p:nvPr/>
        </p:nvSpPr>
        <p:spPr>
          <a:xfrm>
            <a:off x="1097277" y="2483449"/>
            <a:ext cx="9732647" cy="3606821"/>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How do stakeholder responses align or not with the current purpose or mission of the CTC?  </a:t>
            </a: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new ideas, if any, have been shared for the purpose/mission of the CTC?</a:t>
            </a:r>
          </a:p>
          <a:p>
            <a:pPr marR="0" lvl="0">
              <a:lnSpc>
                <a:spcPct val="107000"/>
              </a:lnSpc>
              <a:spcBef>
                <a:spcPts val="0"/>
              </a:spcBef>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Summary Questions: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Insights? (what might this feedback be telling us?)</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Questions? (what additional questions do you have?)</a:t>
            </a:r>
          </a:p>
        </p:txBody>
      </p:sp>
    </p:spTree>
    <p:extLst>
      <p:ext uri="{BB962C8B-B14F-4D97-AF65-F5344CB8AC3E}">
        <p14:creationId xmlns:p14="http://schemas.microsoft.com/office/powerpoint/2010/main" val="100438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20D5-8585-497E-A977-C2C11E5F555D}"/>
              </a:ext>
            </a:extLst>
          </p:cNvPr>
          <p:cNvSpPr>
            <a:spLocks noGrp="1"/>
          </p:cNvSpPr>
          <p:nvPr>
            <p:ph type="title"/>
          </p:nvPr>
        </p:nvSpPr>
        <p:spPr/>
        <p:txBody>
          <a:bodyPr/>
          <a:lstStyle/>
          <a:p>
            <a:r>
              <a:rPr lang="en-US" dirty="0"/>
              <a:t>Q4: Summary and Analysis </a:t>
            </a:r>
          </a:p>
        </p:txBody>
      </p:sp>
      <p:sp>
        <p:nvSpPr>
          <p:cNvPr id="3" name="Slide Number Placeholder 2">
            <a:extLst>
              <a:ext uri="{FF2B5EF4-FFF2-40B4-BE49-F238E27FC236}">
                <a16:creationId xmlns:a16="http://schemas.microsoft.com/office/drawing/2014/main" id="{3B0AB1EA-2B22-438A-8D23-C25B47FAE8D6}"/>
              </a:ext>
            </a:extLst>
          </p:cNvPr>
          <p:cNvSpPr>
            <a:spLocks noGrp="1"/>
          </p:cNvSpPr>
          <p:nvPr>
            <p:ph type="sldNum" sz="quarter" idx="12"/>
          </p:nvPr>
        </p:nvSpPr>
        <p:spPr/>
        <p:txBody>
          <a:bodyPr/>
          <a:lstStyle/>
          <a:p>
            <a:fld id="{8CF074CD-934D-404A-ACFA-C89B8DACAFC4}" type="slidenum">
              <a:rPr lang="en-US" smtClean="0"/>
              <a:pPr/>
              <a:t>24</a:t>
            </a:fld>
            <a:endParaRPr lang="en-US" sz="2400" dirty="0"/>
          </a:p>
        </p:txBody>
      </p:sp>
      <p:sp>
        <p:nvSpPr>
          <p:cNvPr id="4" name="Content Placeholder 3">
            <a:extLst>
              <a:ext uri="{FF2B5EF4-FFF2-40B4-BE49-F238E27FC236}">
                <a16:creationId xmlns:a16="http://schemas.microsoft.com/office/drawing/2014/main" id="{BD73F7BE-B7EB-4928-AB7C-0495C83AF1E1}"/>
              </a:ext>
            </a:extLst>
          </p:cNvPr>
          <p:cNvSpPr>
            <a:spLocks noGrp="1"/>
          </p:cNvSpPr>
          <p:nvPr>
            <p:ph sz="half" idx="1"/>
          </p:nvPr>
        </p:nvSpPr>
        <p:spPr>
          <a:xfrm>
            <a:off x="1097278" y="1845734"/>
            <a:ext cx="10314434" cy="4351866"/>
          </a:xfrm>
        </p:spPr>
        <p:txBody>
          <a:bodyPr>
            <a:normAutofit fontScale="55000" lnSpcReduction="20000"/>
          </a:bodyPr>
          <a:lstStyle/>
          <a:p>
            <a:pPr marL="91440" indent="0">
              <a:lnSpc>
                <a:spcPct val="120000"/>
              </a:lnSpc>
              <a:buNone/>
            </a:pPr>
            <a:r>
              <a:rPr lang="en-US" sz="3200" b="1" dirty="0"/>
              <a:t>Whole Group Process Directions:</a:t>
            </a:r>
          </a:p>
          <a:p>
            <a:pPr marL="548640" indent="-457200">
              <a:lnSpc>
                <a:spcPct val="120000"/>
              </a:lnSpc>
              <a:buFont typeface="+mj-lt"/>
              <a:buAutoNum type="arabicPeriod"/>
            </a:pPr>
            <a:r>
              <a:rPr lang="en-US" sz="3300" dirty="0"/>
              <a:t>Group Review of Charts for Q4 in </a:t>
            </a:r>
            <a:r>
              <a:rPr lang="en-US" sz="3200" dirty="0"/>
              <a:t>Item 1A Insert (pages 9-10): </a:t>
            </a:r>
            <a:r>
              <a:rPr lang="en-US" sz="3200" kern="0" dirty="0">
                <a:effectLst/>
                <a:latin typeface="Calibri" panose="020F0502020204030204" pitchFamily="34" charset="0"/>
                <a:ea typeface="Times New Roman" panose="02020603050405020304" pitchFamily="18" charset="0"/>
                <a:cs typeface="Times New Roman" panose="02020603050405020304" pitchFamily="18" charset="0"/>
              </a:rPr>
              <a:t>Strategic Planning Working Session – Agenda &amp; Summary Findings</a:t>
            </a:r>
            <a:endParaRPr lang="en-US" sz="3300" dirty="0"/>
          </a:p>
          <a:p>
            <a:pPr marL="548640" indent="-457200">
              <a:lnSpc>
                <a:spcPct val="120000"/>
              </a:lnSpc>
              <a:buFont typeface="+mj-lt"/>
              <a:buAutoNum type="arabicPeriod"/>
            </a:pPr>
            <a:r>
              <a:rPr lang="en-US" sz="3300" dirty="0"/>
              <a:t>Independently read written summaries of data for Q4 (insert pages 11-12)</a:t>
            </a:r>
          </a:p>
          <a:p>
            <a:pPr marL="548640" indent="-457200">
              <a:lnSpc>
                <a:spcPct val="120000"/>
              </a:lnSpc>
              <a:buFont typeface="+mj-lt"/>
              <a:buAutoNum type="arabicPeriod"/>
            </a:pPr>
            <a:r>
              <a:rPr lang="en-US" sz="3300" dirty="0"/>
              <a:t>Whole Group Discussion</a:t>
            </a:r>
          </a:p>
          <a:p>
            <a:pPr lvl="1">
              <a:lnSpc>
                <a:spcPct val="120000"/>
              </a:lnSpc>
              <a:spcBef>
                <a:spcPts val="0"/>
              </a:spcBef>
              <a:spcAft>
                <a:spcPts val="0"/>
              </a:spcAft>
            </a:pPr>
            <a:r>
              <a:rPr lang="en-US" sz="3300" i="1" dirty="0">
                <a:effectLst/>
                <a:latin typeface="Calibri" panose="020F0502020204030204" pitchFamily="34" charset="0"/>
                <a:ea typeface="Calibri" panose="020F0502020204030204" pitchFamily="34" charset="0"/>
                <a:cs typeface="Times New Roman" panose="02020603050405020304" pitchFamily="18" charset="0"/>
              </a:rPr>
              <a:t>What is the CTC doing well in relation to ed code and current mission?</a:t>
            </a:r>
          </a:p>
          <a:p>
            <a:pPr lvl="1">
              <a:lnSpc>
                <a:spcPct val="120000"/>
              </a:lnSpc>
              <a:spcBef>
                <a:spcPts val="0"/>
              </a:spcBef>
              <a:spcAft>
                <a:spcPts val="800"/>
              </a:spcAft>
            </a:pPr>
            <a:r>
              <a:rPr lang="en-US" sz="3300" i="1" dirty="0">
                <a:effectLst/>
                <a:latin typeface="Calibri" panose="020F0502020204030204" pitchFamily="34" charset="0"/>
                <a:ea typeface="Calibri" panose="020F0502020204030204" pitchFamily="34" charset="0"/>
                <a:cs typeface="Times New Roman" panose="02020603050405020304" pitchFamily="18" charset="0"/>
              </a:rPr>
              <a:t>What is the CTC doing well in the eyes of stakeholders given their own needs or wants?</a:t>
            </a:r>
            <a:endParaRPr lang="en-US" sz="3300" dirty="0"/>
          </a:p>
          <a:p>
            <a:pPr marL="91440" indent="0">
              <a:lnSpc>
                <a:spcPct val="120000"/>
              </a:lnSpc>
              <a:buNone/>
            </a:pPr>
            <a:r>
              <a:rPr lang="en-US" sz="3300" b="1" dirty="0"/>
              <a:t>Summary Questions: </a:t>
            </a:r>
            <a:endParaRPr lang="en-US" sz="3300" dirty="0"/>
          </a:p>
          <a:p>
            <a:pPr marL="658368" lvl="2" indent="-457200">
              <a:lnSpc>
                <a:spcPct val="120000"/>
              </a:lnSpc>
              <a:spcBef>
                <a:spcPts val="0"/>
              </a:spcBef>
              <a:spcAft>
                <a:spcPts val="800"/>
              </a:spcAft>
            </a:pPr>
            <a:r>
              <a:rPr lang="en-US" sz="3300" i="1" dirty="0">
                <a:effectLst/>
                <a:latin typeface="Calibri" panose="020F0502020204030204" pitchFamily="34" charset="0"/>
                <a:ea typeface="Calibri" panose="020F0502020204030204" pitchFamily="34" charset="0"/>
                <a:cs typeface="Times New Roman" panose="02020603050405020304" pitchFamily="18" charset="0"/>
              </a:rPr>
              <a:t>Insights? (what might this feedback be telling us?)</a:t>
            </a:r>
          </a:p>
          <a:p>
            <a:pPr marL="658368" lvl="2" indent="-457200">
              <a:lnSpc>
                <a:spcPct val="120000"/>
              </a:lnSpc>
              <a:spcBef>
                <a:spcPts val="0"/>
              </a:spcBef>
              <a:spcAft>
                <a:spcPts val="800"/>
              </a:spcAft>
            </a:pPr>
            <a:r>
              <a:rPr lang="en-US" sz="3300" i="1" dirty="0">
                <a:effectLst/>
                <a:latin typeface="Calibri" panose="020F0502020204030204" pitchFamily="34" charset="0"/>
                <a:ea typeface="Calibri" panose="020F0502020204030204" pitchFamily="34" charset="0"/>
                <a:cs typeface="Times New Roman" panose="02020603050405020304" pitchFamily="18" charset="0"/>
              </a:rPr>
              <a:t>Questions? (what additional questions do you have?)</a:t>
            </a:r>
          </a:p>
          <a:p>
            <a:pPr marL="201168" lvl="2" indent="0">
              <a:lnSpc>
                <a:spcPct val="120000"/>
              </a:lnSpc>
              <a:spcBef>
                <a:spcPts val="0"/>
              </a:spcBef>
              <a:spcAft>
                <a:spcPts val="800"/>
              </a:spcAft>
              <a:buNone/>
            </a:pPr>
            <a:r>
              <a:rPr lang="en-US" sz="3300" dirty="0"/>
              <a:t>4. Producer will record discussion highlights in OneDrive Document</a:t>
            </a:r>
          </a:p>
          <a:p>
            <a:pPr marL="201168" lvl="2" indent="0">
              <a:lnSpc>
                <a:spcPct val="107000"/>
              </a:lnSpc>
              <a:spcBef>
                <a:spcPts val="0"/>
              </a:spcBef>
              <a:spcAft>
                <a:spcPts val="800"/>
              </a:spcAft>
              <a:buNone/>
            </a:pP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p>
            <a:pPr marL="91440" indent="0">
              <a:buNone/>
            </a:pPr>
            <a:endParaRPr lang="en-US" sz="2800" dirty="0"/>
          </a:p>
        </p:txBody>
      </p:sp>
    </p:spTree>
    <p:extLst>
      <p:ext uri="{BB962C8B-B14F-4D97-AF65-F5344CB8AC3E}">
        <p14:creationId xmlns:p14="http://schemas.microsoft.com/office/powerpoint/2010/main" val="3431888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A6436-C0D4-486E-9D0E-32F0A9944D0B}"/>
              </a:ext>
            </a:extLst>
          </p:cNvPr>
          <p:cNvSpPr>
            <a:spLocks noGrp="1"/>
          </p:cNvSpPr>
          <p:nvPr>
            <p:ph type="title"/>
          </p:nvPr>
        </p:nvSpPr>
        <p:spPr>
          <a:xfrm>
            <a:off x="1161288" y="-98378"/>
            <a:ext cx="10058400" cy="1429786"/>
          </a:xfrm>
        </p:spPr>
        <p:txBody>
          <a:bodyPr>
            <a:normAutofit/>
          </a:bodyPr>
          <a:lstStyle/>
          <a:p>
            <a:r>
              <a:rPr lang="en-US" sz="4400" dirty="0"/>
              <a:t>Q4: What is the Commission Doing Well?</a:t>
            </a:r>
          </a:p>
        </p:txBody>
      </p:sp>
      <p:sp>
        <p:nvSpPr>
          <p:cNvPr id="3" name="Slide Number Placeholder 2">
            <a:extLst>
              <a:ext uri="{FF2B5EF4-FFF2-40B4-BE49-F238E27FC236}">
                <a16:creationId xmlns:a16="http://schemas.microsoft.com/office/drawing/2014/main" id="{878EBE5E-25BE-4BEA-8621-BED892D97ECC}"/>
              </a:ext>
            </a:extLst>
          </p:cNvPr>
          <p:cNvSpPr>
            <a:spLocks noGrp="1"/>
          </p:cNvSpPr>
          <p:nvPr>
            <p:ph type="sldNum" sz="quarter" idx="12"/>
          </p:nvPr>
        </p:nvSpPr>
        <p:spPr/>
        <p:txBody>
          <a:bodyPr/>
          <a:lstStyle/>
          <a:p>
            <a:fld id="{8CF074CD-934D-404A-ACFA-C89B8DACAFC4}" type="slidenum">
              <a:rPr lang="en-US" smtClean="0"/>
              <a:pPr/>
              <a:t>25</a:t>
            </a:fld>
            <a:endParaRPr lang="en-US" sz="2400" dirty="0"/>
          </a:p>
        </p:txBody>
      </p:sp>
      <p:graphicFrame>
        <p:nvGraphicFramePr>
          <p:cNvPr id="9" name="Chart 8" descr="80 total responses.  &#10;Communication: 62%.&#10;Stakeholder Engagement: 27%.&#10;Preparation: 21%.&#10;Accreditation: 21%.&#10;Credentialing and Technology: 11%&#10;Data: 9%&#10;DEI: 5%&#10;ECE: 8%&#10;Recruitment and Grants: 5%&#10;Performance Assessment: 4%&#10;Funding: 1%&#10;Testing: 1%&#10;Educator Misconduct: 0%&#10;Research: 0%&#10;">
            <a:extLst>
              <a:ext uri="{FF2B5EF4-FFF2-40B4-BE49-F238E27FC236}">
                <a16:creationId xmlns:a16="http://schemas.microsoft.com/office/drawing/2014/main" id="{E1FD94A4-78A1-4391-B4AB-7B6A0AFD04E0}"/>
              </a:ext>
            </a:extLst>
          </p:cNvPr>
          <p:cNvGraphicFramePr/>
          <p:nvPr>
            <p:extLst>
              <p:ext uri="{D42A27DB-BD31-4B8C-83A1-F6EECF244321}">
                <p14:modId xmlns:p14="http://schemas.microsoft.com/office/powerpoint/2010/main" val="1078535038"/>
              </p:ext>
            </p:extLst>
          </p:nvPr>
        </p:nvGraphicFramePr>
        <p:xfrm>
          <a:off x="1709927" y="1331408"/>
          <a:ext cx="8467027" cy="46739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4840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678EB-C15D-440C-86BF-58A47F8D26F2}"/>
              </a:ext>
            </a:extLst>
          </p:cNvPr>
          <p:cNvSpPr>
            <a:spLocks noGrp="1"/>
          </p:cNvSpPr>
          <p:nvPr>
            <p:ph type="title"/>
          </p:nvPr>
        </p:nvSpPr>
        <p:spPr>
          <a:xfrm>
            <a:off x="1535875" y="33090"/>
            <a:ext cx="10058400" cy="1450757"/>
          </a:xfrm>
        </p:spPr>
        <p:txBody>
          <a:bodyPr>
            <a:normAutofit/>
          </a:bodyPr>
          <a:lstStyle/>
          <a:p>
            <a:r>
              <a:rPr lang="en-US" sz="4400" dirty="0"/>
              <a:t>Q4: Organization and EPP’s Top 5 Areas</a:t>
            </a:r>
          </a:p>
        </p:txBody>
      </p:sp>
      <p:sp>
        <p:nvSpPr>
          <p:cNvPr id="5" name="Slide Number Placeholder 4">
            <a:extLst>
              <a:ext uri="{FF2B5EF4-FFF2-40B4-BE49-F238E27FC236}">
                <a16:creationId xmlns:a16="http://schemas.microsoft.com/office/drawing/2014/main" id="{73BBD02F-9B24-4A49-A43D-113B939E873F}"/>
              </a:ext>
            </a:extLst>
          </p:cNvPr>
          <p:cNvSpPr>
            <a:spLocks noGrp="1"/>
          </p:cNvSpPr>
          <p:nvPr>
            <p:ph type="sldNum" sz="quarter" idx="12"/>
          </p:nvPr>
        </p:nvSpPr>
        <p:spPr/>
        <p:txBody>
          <a:bodyPr/>
          <a:lstStyle/>
          <a:p>
            <a:fld id="{8CF074CD-934D-404A-ACFA-C89B8DACAFC4}" type="slidenum">
              <a:rPr lang="en-US" smtClean="0"/>
              <a:pPr/>
              <a:t>26</a:t>
            </a:fld>
            <a:endParaRPr lang="en-US" sz="2400" dirty="0"/>
          </a:p>
        </p:txBody>
      </p:sp>
      <p:graphicFrame>
        <p:nvGraphicFramePr>
          <p:cNvPr id="9" name="Chart 8" descr="Top 5 Areas of Work Identified by Organizations&#10;21 total responses&#10;Communication: 62%&#10;Preparation: 52%&#10;Stakeholder Engagement: 52%&#10;General: 33%&#10;ECE: 25%&#10;">
            <a:extLst>
              <a:ext uri="{FF2B5EF4-FFF2-40B4-BE49-F238E27FC236}">
                <a16:creationId xmlns:a16="http://schemas.microsoft.com/office/drawing/2014/main" id="{9B3CA86B-24F7-444D-8A0C-3E9A98213B1C}"/>
              </a:ext>
            </a:extLst>
          </p:cNvPr>
          <p:cNvGraphicFramePr/>
          <p:nvPr>
            <p:extLst>
              <p:ext uri="{D42A27DB-BD31-4B8C-83A1-F6EECF244321}">
                <p14:modId xmlns:p14="http://schemas.microsoft.com/office/powerpoint/2010/main" val="4159736768"/>
              </p:ext>
            </p:extLst>
          </p:nvPr>
        </p:nvGraphicFramePr>
        <p:xfrm>
          <a:off x="1452372" y="2057400"/>
          <a:ext cx="4215702" cy="3811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descr="Top 5 Areas of Commission Work Identified by EPPs&#10;59 total responses.&#10;Communication: 61%.&#10;Accreditation: 25%.&#10;Preparation: 19%.&#10;Credentialing and technology: 8%.&#10;Stakeholder engagement: 17%.">
            <a:extLst>
              <a:ext uri="{FF2B5EF4-FFF2-40B4-BE49-F238E27FC236}">
                <a16:creationId xmlns:a16="http://schemas.microsoft.com/office/drawing/2014/main" id="{29DC03AB-24D4-4C8A-A838-317912F08C43}"/>
              </a:ext>
            </a:extLst>
          </p:cNvPr>
          <p:cNvGraphicFramePr/>
          <p:nvPr>
            <p:extLst>
              <p:ext uri="{D42A27DB-BD31-4B8C-83A1-F6EECF244321}">
                <p14:modId xmlns:p14="http://schemas.microsoft.com/office/powerpoint/2010/main" val="3430566235"/>
              </p:ext>
            </p:extLst>
          </p:nvPr>
        </p:nvGraphicFramePr>
        <p:xfrm>
          <a:off x="5816918" y="1943163"/>
          <a:ext cx="6193587" cy="3688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9085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1BE48-D5D1-44D5-AB38-5BE45569BD1E}"/>
              </a:ext>
            </a:extLst>
          </p:cNvPr>
          <p:cNvSpPr>
            <a:spLocks noGrp="1"/>
          </p:cNvSpPr>
          <p:nvPr>
            <p:ph type="title"/>
          </p:nvPr>
        </p:nvSpPr>
        <p:spPr/>
        <p:txBody>
          <a:bodyPr>
            <a:normAutofit/>
          </a:bodyPr>
          <a:lstStyle/>
          <a:p>
            <a:r>
              <a:rPr lang="en-US" sz="4400" dirty="0"/>
              <a:t>Q4: Organizations and EPPs: What is the CTC Doing Well?</a:t>
            </a:r>
          </a:p>
        </p:txBody>
      </p:sp>
      <p:sp>
        <p:nvSpPr>
          <p:cNvPr id="3" name="Slide Number Placeholder 2">
            <a:extLst>
              <a:ext uri="{FF2B5EF4-FFF2-40B4-BE49-F238E27FC236}">
                <a16:creationId xmlns:a16="http://schemas.microsoft.com/office/drawing/2014/main" id="{B5A97C9D-4F74-4E72-ABC4-BD8FA1B576BF}"/>
              </a:ext>
            </a:extLst>
          </p:cNvPr>
          <p:cNvSpPr>
            <a:spLocks noGrp="1"/>
          </p:cNvSpPr>
          <p:nvPr>
            <p:ph type="sldNum" sz="quarter" idx="12"/>
          </p:nvPr>
        </p:nvSpPr>
        <p:spPr/>
        <p:txBody>
          <a:bodyPr/>
          <a:lstStyle/>
          <a:p>
            <a:fld id="{8CF074CD-934D-404A-ACFA-C89B8DACAFC4}" type="slidenum">
              <a:rPr lang="en-US" smtClean="0"/>
              <a:pPr/>
              <a:t>27</a:t>
            </a:fld>
            <a:endParaRPr lang="en-US" sz="2400" dirty="0"/>
          </a:p>
        </p:txBody>
      </p:sp>
      <p:sp>
        <p:nvSpPr>
          <p:cNvPr id="4" name="Content Placeholder 3">
            <a:extLst>
              <a:ext uri="{FF2B5EF4-FFF2-40B4-BE49-F238E27FC236}">
                <a16:creationId xmlns:a16="http://schemas.microsoft.com/office/drawing/2014/main" id="{15D1BAAE-A863-4CBA-8DB5-6A97C7D48186}"/>
              </a:ext>
            </a:extLst>
          </p:cNvPr>
          <p:cNvSpPr>
            <a:spLocks noGrp="1"/>
          </p:cNvSpPr>
          <p:nvPr>
            <p:ph sz="half" idx="1"/>
          </p:nvPr>
        </p:nvSpPr>
        <p:spPr>
          <a:xfrm>
            <a:off x="1097280" y="1853756"/>
            <a:ext cx="10058400" cy="4023360"/>
          </a:xfrm>
        </p:spPr>
        <p:txBody>
          <a:bodyPr/>
          <a:lstStyle/>
          <a:p>
            <a:pPr marL="91440" indent="0">
              <a:buNone/>
            </a:pPr>
            <a:endParaRPr lang="en-US" dirty="0"/>
          </a:p>
        </p:txBody>
      </p:sp>
      <p:pic>
        <p:nvPicPr>
          <p:cNvPr id="2050" name="Chart 2" descr="Orgs and EPPs: What is the Commission doing well?  ORG (n=21), EPP (n=59). Bar chart.  Detailed data for this chart are unavailable, so data points are approximate. &#10;Communication: Org: 62%, EPP: 61%.&#10;Stakeholder engagement: Org: 52%, EPP: 17%.&#10;Accreditation: Org: 9%, EPP: 25%.&#10;Preparation: Org: 52%, EPP: 19%.&#10;Credentialing and technology: Org: 19%, EPP: 8%.&#10;Data: Org: 19%, EPP: 4%.&#10;ECE: Org: 25%, EPP: 0%.&#10;DEI: Org 10%, EPP: 3%.&#10;Recruitment and Grants: Org: 14%, EPP: 2%.&#10;Performance Assessment: Org: 4%, EPP: 3%.&#10;Funding: Org: 0%, EPP: 2%.&#10;Testing: Org: 4%, EPP: 0%.&#10;Educator misconduct: Org: 0%, EPP: 0%.&#10;Research: Org: 0%, EPP: 0%.">
            <a:extLst>
              <a:ext uri="{FF2B5EF4-FFF2-40B4-BE49-F238E27FC236}">
                <a16:creationId xmlns:a16="http://schemas.microsoft.com/office/drawing/2014/main" id="{ABCB219F-AA43-4FA5-8E9A-EB9EDCC5B3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320" y="1629291"/>
            <a:ext cx="10119360" cy="4634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92568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6D737-4788-42E5-8BEB-31395F8053B8}"/>
              </a:ext>
            </a:extLst>
          </p:cNvPr>
          <p:cNvSpPr>
            <a:spLocks noGrp="1"/>
          </p:cNvSpPr>
          <p:nvPr>
            <p:ph type="title"/>
          </p:nvPr>
        </p:nvSpPr>
        <p:spPr>
          <a:xfrm>
            <a:off x="961414" y="124530"/>
            <a:ext cx="10882046" cy="2164419"/>
          </a:xfrm>
        </p:spPr>
        <p:txBody>
          <a:bodyPr>
            <a:normAutofit fontScale="90000"/>
          </a:bodyPr>
          <a:lstStyle/>
          <a:p>
            <a:br>
              <a:rPr lang="en-US" sz="3600" b="1" dirty="0">
                <a:effectLst/>
                <a:latin typeface="Calibri" panose="020F0502020204030204" pitchFamily="34" charset="0"/>
                <a:ea typeface="Calibri" panose="020F0502020204030204" pitchFamily="34" charset="0"/>
                <a:cs typeface="Times New Roman" panose="02020603050405020304" pitchFamily="18" charset="0"/>
              </a:rPr>
            </a:br>
            <a:r>
              <a:rPr lang="en-US" sz="4900" dirty="0">
                <a:effectLst/>
                <a:ea typeface="Calibri" panose="020F0502020204030204" pitchFamily="34" charset="0"/>
              </a:rPr>
              <a:t>Q4: What is the Commission doing well?  What services or supports should we continue? </a:t>
            </a:r>
            <a:br>
              <a:rPr lang="en-US" sz="4900" dirty="0">
                <a:effectLst/>
                <a:ea typeface="Calibri" panose="020F0502020204030204" pitchFamily="34" charset="0"/>
              </a:rPr>
            </a:br>
            <a:endParaRPr lang="en-US" sz="4900" dirty="0"/>
          </a:p>
        </p:txBody>
      </p:sp>
      <p:sp>
        <p:nvSpPr>
          <p:cNvPr id="3" name="Slide Number Placeholder 2">
            <a:extLst>
              <a:ext uri="{FF2B5EF4-FFF2-40B4-BE49-F238E27FC236}">
                <a16:creationId xmlns:a16="http://schemas.microsoft.com/office/drawing/2014/main" id="{333513A0-4D5C-4090-B18C-37B3D0FF8FAE}"/>
              </a:ext>
            </a:extLst>
          </p:cNvPr>
          <p:cNvSpPr>
            <a:spLocks noGrp="1"/>
          </p:cNvSpPr>
          <p:nvPr>
            <p:ph type="sldNum" sz="quarter" idx="12"/>
          </p:nvPr>
        </p:nvSpPr>
        <p:spPr/>
        <p:txBody>
          <a:bodyPr/>
          <a:lstStyle/>
          <a:p>
            <a:fld id="{8CF074CD-934D-404A-ACFA-C89B8DACAFC4}" type="slidenum">
              <a:rPr lang="en-US" smtClean="0"/>
              <a:pPr/>
              <a:t>28</a:t>
            </a:fld>
            <a:endParaRPr lang="en-US" sz="2400" dirty="0"/>
          </a:p>
        </p:txBody>
      </p:sp>
      <p:sp>
        <p:nvSpPr>
          <p:cNvPr id="5" name="Rectangle 1">
            <a:extLst>
              <a:ext uri="{FF2B5EF4-FFF2-40B4-BE49-F238E27FC236}">
                <a16:creationId xmlns:a16="http://schemas.microsoft.com/office/drawing/2014/main" id="{CBD6F86E-574A-49AB-88B9-0CBC29955744}"/>
              </a:ext>
            </a:extLst>
          </p:cNvPr>
          <p:cNvSpPr>
            <a:spLocks noGrp="1" noChangeArrowheads="1"/>
          </p:cNvSpPr>
          <p:nvPr>
            <p:ph sz="half" idx="1"/>
          </p:nvPr>
        </p:nvSpPr>
        <p:spPr bwMode="auto">
          <a:xfrm>
            <a:off x="1450389" y="2029073"/>
            <a:ext cx="9904097" cy="4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is the CTC doing well in relation to ed code and current mission?</a:t>
            </a: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is the CTC doing well in the eyes of stakeholders given their own needs or wants?</a:t>
            </a:r>
          </a:p>
          <a:p>
            <a:pPr marL="0" marR="0" lvl="0" indent="0">
              <a:lnSpc>
                <a:spcPct val="107000"/>
              </a:lnSpc>
              <a:spcBef>
                <a:spcPts val="0"/>
              </a:spcBef>
              <a:spcAft>
                <a:spcPts val="800"/>
              </a:spcAft>
              <a:buNone/>
            </a:pPr>
            <a:r>
              <a:rPr lang="en-US" sz="2800" b="1" dirty="0">
                <a:latin typeface="Calibri" panose="020F0502020204030204" pitchFamily="34" charset="0"/>
                <a:ea typeface="Calibri" panose="020F0502020204030204" pitchFamily="34" charset="0"/>
                <a:cs typeface="Times New Roman" panose="02020603050405020304" pitchFamily="18" charset="0"/>
              </a:rPr>
              <a:t>Summary Questions: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Insights? (what might this feedback be telling us?)</a:t>
            </a:r>
          </a:p>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Questions? (what additional questions do you have?)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5786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B5A75-11D9-4386-B294-C5B0AB19DBC0}"/>
              </a:ext>
            </a:extLst>
          </p:cNvPr>
          <p:cNvSpPr>
            <a:spLocks noGrp="1"/>
          </p:cNvSpPr>
          <p:nvPr>
            <p:ph type="title"/>
          </p:nvPr>
        </p:nvSpPr>
        <p:spPr>
          <a:xfrm>
            <a:off x="1097278" y="0"/>
            <a:ext cx="10552176" cy="1429786"/>
          </a:xfrm>
        </p:spPr>
        <p:txBody>
          <a:bodyPr>
            <a:normAutofit/>
          </a:bodyPr>
          <a:lstStyle/>
          <a:p>
            <a:r>
              <a:rPr lang="en-US" sz="4400" dirty="0"/>
              <a:t>Break Out Groups for Data Review and Analysis </a:t>
            </a:r>
          </a:p>
        </p:txBody>
      </p:sp>
      <p:sp>
        <p:nvSpPr>
          <p:cNvPr id="3" name="Slide Number Placeholder 2">
            <a:extLst>
              <a:ext uri="{FF2B5EF4-FFF2-40B4-BE49-F238E27FC236}">
                <a16:creationId xmlns:a16="http://schemas.microsoft.com/office/drawing/2014/main" id="{1B603BED-DCAE-4BF5-A104-F53D89033CFA}"/>
              </a:ext>
            </a:extLst>
          </p:cNvPr>
          <p:cNvSpPr>
            <a:spLocks noGrp="1"/>
          </p:cNvSpPr>
          <p:nvPr>
            <p:ph type="sldNum" sz="quarter" idx="12"/>
          </p:nvPr>
        </p:nvSpPr>
        <p:spPr/>
        <p:txBody>
          <a:bodyPr/>
          <a:lstStyle/>
          <a:p>
            <a:fld id="{8CF074CD-934D-404A-ACFA-C89B8DACAFC4}" type="slidenum">
              <a:rPr lang="en-US" smtClean="0"/>
              <a:pPr/>
              <a:t>29</a:t>
            </a:fld>
            <a:endParaRPr lang="en-US" sz="2400" dirty="0"/>
          </a:p>
        </p:txBody>
      </p:sp>
      <p:sp>
        <p:nvSpPr>
          <p:cNvPr id="4" name="Content Placeholder 3">
            <a:extLst>
              <a:ext uri="{FF2B5EF4-FFF2-40B4-BE49-F238E27FC236}">
                <a16:creationId xmlns:a16="http://schemas.microsoft.com/office/drawing/2014/main" id="{359BC828-EAB8-4CF3-B0B7-FDD8273C65AA}"/>
              </a:ext>
            </a:extLst>
          </p:cNvPr>
          <p:cNvSpPr>
            <a:spLocks noGrp="1"/>
          </p:cNvSpPr>
          <p:nvPr>
            <p:ph sz="half" idx="1"/>
          </p:nvPr>
        </p:nvSpPr>
        <p:spPr>
          <a:xfrm>
            <a:off x="1097278" y="1845734"/>
            <a:ext cx="10186418" cy="4023360"/>
          </a:xfrm>
        </p:spPr>
        <p:txBody>
          <a:bodyPr>
            <a:normAutofit fontScale="92500" lnSpcReduction="20000"/>
          </a:bodyPr>
          <a:lstStyle/>
          <a:p>
            <a:pPr marL="605790" indent="-514350">
              <a:lnSpc>
                <a:spcPct val="110000"/>
              </a:lnSpc>
              <a:buFont typeface="+mj-lt"/>
              <a:buAutoNum type="arabicPeriod"/>
            </a:pPr>
            <a:r>
              <a:rPr lang="en-US" sz="2800" dirty="0"/>
              <a:t>Producer places each participant in a breakout room group to review and discuss Q5 and Q6 (and then Q7 and Q8)</a:t>
            </a:r>
          </a:p>
          <a:p>
            <a:pPr marL="605790" indent="-514350">
              <a:lnSpc>
                <a:spcPct val="110000"/>
              </a:lnSpc>
              <a:buFont typeface="+mj-lt"/>
              <a:buAutoNum type="arabicPeriod"/>
            </a:pPr>
            <a:r>
              <a:rPr lang="en-US" sz="2800" dirty="0"/>
              <a:t>Each group includes Commissioners, a Lead CTC Facilitator, CTC Recorder, staff experts, Members of the Public</a:t>
            </a:r>
          </a:p>
          <a:p>
            <a:pPr marL="605790" indent="-514350">
              <a:lnSpc>
                <a:spcPct val="110000"/>
              </a:lnSpc>
              <a:buFont typeface="+mj-lt"/>
              <a:buAutoNum type="arabicPeriod"/>
            </a:pPr>
            <a:r>
              <a:rPr lang="en-US" sz="2800" dirty="0"/>
              <a:t>Materials: Item 1A Insert: </a:t>
            </a:r>
            <a:r>
              <a:rPr lang="en-US" sz="2800" kern="0" dirty="0">
                <a:effectLst/>
                <a:latin typeface="Calibri" panose="020F0502020204030204" pitchFamily="34" charset="0"/>
                <a:ea typeface="Times New Roman" panose="02020603050405020304" pitchFamily="18" charset="0"/>
                <a:cs typeface="Times New Roman" panose="02020603050405020304" pitchFamily="18" charset="0"/>
              </a:rPr>
              <a:t>Strategic Planning Working Session – Agenda &amp; Summary Findings (paper copy or pull up on screen)</a:t>
            </a:r>
            <a:endParaRPr lang="en-US" sz="2800" dirty="0"/>
          </a:p>
          <a:p>
            <a:pPr marL="605790" indent="-514350">
              <a:lnSpc>
                <a:spcPct val="110000"/>
              </a:lnSpc>
              <a:buFont typeface="+mj-lt"/>
              <a:buAutoNum type="arabicPeriod"/>
            </a:pPr>
            <a:r>
              <a:rPr lang="en-US" sz="2800" dirty="0"/>
              <a:t>At close of small group discussion, participants return to Main Room for report of data analysis highlights (presented by a Commissioner) of Q5 and Q6</a:t>
            </a:r>
          </a:p>
          <a:p>
            <a:pPr marL="605790" indent="-514350">
              <a:buFont typeface="+mj-lt"/>
              <a:buAutoNum type="arabicPeriod"/>
            </a:pPr>
            <a:endParaRPr lang="en-US" sz="2400" dirty="0"/>
          </a:p>
        </p:txBody>
      </p:sp>
    </p:spTree>
    <p:extLst>
      <p:ext uri="{BB962C8B-B14F-4D97-AF65-F5344CB8AC3E}">
        <p14:creationId xmlns:p14="http://schemas.microsoft.com/office/powerpoint/2010/main" val="2280016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D0A25-3FA0-4578-9CD7-37E5199B8622}"/>
              </a:ext>
            </a:extLst>
          </p:cNvPr>
          <p:cNvSpPr>
            <a:spLocks noGrp="1"/>
          </p:cNvSpPr>
          <p:nvPr>
            <p:ph type="title"/>
          </p:nvPr>
        </p:nvSpPr>
        <p:spPr>
          <a:xfrm>
            <a:off x="457200" y="552796"/>
            <a:ext cx="3200400" cy="2286000"/>
          </a:xfrm>
        </p:spPr>
        <p:txBody>
          <a:bodyPr>
            <a:normAutofit/>
          </a:bodyPr>
          <a:lstStyle/>
          <a:p>
            <a:pPr algn="ctr"/>
            <a:r>
              <a:rPr lang="en-US" sz="5400" b="1" dirty="0"/>
              <a:t>Agenda</a:t>
            </a:r>
          </a:p>
        </p:txBody>
      </p:sp>
      <p:sp>
        <p:nvSpPr>
          <p:cNvPr id="3" name="Text Placeholder 2">
            <a:extLst>
              <a:ext uri="{FF2B5EF4-FFF2-40B4-BE49-F238E27FC236}">
                <a16:creationId xmlns:a16="http://schemas.microsoft.com/office/drawing/2014/main" id="{5FF083C0-B885-45F1-81B6-EE686ED06893}"/>
              </a:ext>
            </a:extLst>
          </p:cNvPr>
          <p:cNvSpPr>
            <a:spLocks noGrp="1"/>
          </p:cNvSpPr>
          <p:nvPr>
            <p:ph type="body" sz="half" idx="2"/>
          </p:nvPr>
        </p:nvSpPr>
        <p:spPr/>
        <p:txBody>
          <a:bodyPr/>
          <a:lstStyle/>
          <a:p>
            <a:endParaRPr lang="en-US" dirty="0"/>
          </a:p>
        </p:txBody>
      </p:sp>
      <p:sp>
        <p:nvSpPr>
          <p:cNvPr id="5" name="Content Placeholder 4">
            <a:extLst>
              <a:ext uri="{FF2B5EF4-FFF2-40B4-BE49-F238E27FC236}">
                <a16:creationId xmlns:a16="http://schemas.microsoft.com/office/drawing/2014/main" id="{957A1687-D1C9-4DB5-A555-BD2BA109094B}"/>
              </a:ext>
            </a:extLst>
          </p:cNvPr>
          <p:cNvSpPr>
            <a:spLocks noGrp="1"/>
          </p:cNvSpPr>
          <p:nvPr>
            <p:ph idx="1"/>
          </p:nvPr>
        </p:nvSpPr>
        <p:spPr>
          <a:xfrm>
            <a:off x="4800600" y="466344"/>
            <a:ext cx="6492240" cy="6263640"/>
          </a:xfrm>
        </p:spPr>
        <p:txBody>
          <a:bodyPr>
            <a:normAutofit fontScale="92500" lnSpcReduction="10000"/>
          </a:bodyPr>
          <a:lstStyle/>
          <a:p>
            <a:pPr marL="285750" indent="-285750">
              <a:buFont typeface="Wingdings" panose="05000000000000000000" pitchFamily="2" charset="2"/>
              <a:buChar char="§"/>
            </a:pPr>
            <a:r>
              <a:rPr lang="en-US" dirty="0"/>
              <a:t>Welcome and Introductions</a:t>
            </a:r>
          </a:p>
          <a:p>
            <a:pPr marL="285750" indent="-285750">
              <a:buFont typeface="Wingdings" panose="05000000000000000000" pitchFamily="2" charset="2"/>
              <a:buChar char="§"/>
            </a:pPr>
            <a:r>
              <a:rPr lang="en-US" dirty="0"/>
              <a:t>Goals and Outcome</a:t>
            </a:r>
          </a:p>
          <a:p>
            <a:pPr marL="285750" indent="-285750">
              <a:buFont typeface="Wingdings" panose="05000000000000000000" pitchFamily="2" charset="2"/>
              <a:buChar char="§"/>
            </a:pPr>
            <a:r>
              <a:rPr lang="en-US" dirty="0"/>
              <a:t>Working Session Norms and Roles</a:t>
            </a:r>
          </a:p>
          <a:p>
            <a:pPr marL="285750" indent="-285750">
              <a:buFont typeface="Wingdings" panose="05000000000000000000" pitchFamily="2" charset="2"/>
              <a:buChar char="§"/>
            </a:pPr>
            <a:r>
              <a:rPr lang="en-US" dirty="0"/>
              <a:t>Materials</a:t>
            </a:r>
          </a:p>
          <a:p>
            <a:pPr marL="285750" indent="-285750">
              <a:buFont typeface="Wingdings" panose="05000000000000000000" pitchFamily="2" charset="2"/>
              <a:buChar char="§"/>
            </a:pPr>
            <a:r>
              <a:rPr lang="en-US" dirty="0"/>
              <a:t>Review of Item 1A: Strategic Planning Working Session CTC Vision, Mission, Values, and Goals</a:t>
            </a:r>
          </a:p>
          <a:p>
            <a:pPr marL="285750" indent="-285750">
              <a:buFont typeface="Wingdings" panose="05000000000000000000" pitchFamily="2" charset="2"/>
              <a:buChar char="§"/>
            </a:pPr>
            <a:r>
              <a:rPr lang="en-US" dirty="0"/>
              <a:t>Whole Group Review and Discussion: Q3 and Q4</a:t>
            </a:r>
          </a:p>
          <a:p>
            <a:pPr marL="285750" indent="-285750">
              <a:buFont typeface="Wingdings" panose="05000000000000000000" pitchFamily="2" charset="2"/>
              <a:buChar char="§"/>
            </a:pPr>
            <a:r>
              <a:rPr lang="en-US" dirty="0"/>
              <a:t>Small Group Review and Discussion with Summary Reports: Q5 and Q6</a:t>
            </a:r>
          </a:p>
          <a:p>
            <a:pPr marL="285750" indent="-285750">
              <a:buFont typeface="Wingdings" panose="05000000000000000000" pitchFamily="2" charset="2"/>
              <a:buChar char="§"/>
            </a:pPr>
            <a:r>
              <a:rPr lang="en-US" dirty="0"/>
              <a:t>Lunch</a:t>
            </a:r>
          </a:p>
          <a:p>
            <a:pPr marL="285750" indent="-285750">
              <a:buFont typeface="Wingdings" panose="05000000000000000000" pitchFamily="2" charset="2"/>
              <a:buChar char="§"/>
            </a:pPr>
            <a:r>
              <a:rPr lang="en-US" dirty="0"/>
              <a:t>Small Group Review and Discussion with Summary Reports: Q7 and Q8</a:t>
            </a:r>
          </a:p>
          <a:p>
            <a:pPr marL="285750" indent="-285750">
              <a:buFont typeface="Wingdings" panose="05000000000000000000" pitchFamily="2" charset="2"/>
              <a:buChar char="§"/>
            </a:pPr>
            <a:r>
              <a:rPr lang="en-US" dirty="0"/>
              <a:t>Preview of Friday Strategic Planning Session: Q9 and Initial Priorities based on Data Findings for February 2021 Session</a:t>
            </a:r>
          </a:p>
          <a:p>
            <a:pPr marL="285750" indent="-285750">
              <a:buFont typeface="Wingdings" panose="05000000000000000000" pitchFamily="2" charset="2"/>
              <a:buChar char="§"/>
            </a:pPr>
            <a:r>
              <a:rPr lang="en-US" dirty="0"/>
              <a:t>Public Comment</a:t>
            </a:r>
          </a:p>
          <a:p>
            <a:endParaRPr lang="en-US" dirty="0"/>
          </a:p>
        </p:txBody>
      </p:sp>
      <p:sp>
        <p:nvSpPr>
          <p:cNvPr id="4" name="Slide Number Placeholder 3">
            <a:extLst>
              <a:ext uri="{FF2B5EF4-FFF2-40B4-BE49-F238E27FC236}">
                <a16:creationId xmlns:a16="http://schemas.microsoft.com/office/drawing/2014/main" id="{86D237D2-B9E3-4906-85A8-6FB2818846BA}"/>
              </a:ext>
            </a:extLst>
          </p:cNvPr>
          <p:cNvSpPr>
            <a:spLocks noGrp="1"/>
          </p:cNvSpPr>
          <p:nvPr>
            <p:ph type="sldNum" sz="quarter" idx="12"/>
          </p:nvPr>
        </p:nvSpPr>
        <p:spPr/>
        <p:txBody>
          <a:bodyPr/>
          <a:lstStyle/>
          <a:p>
            <a:fld id="{8CF074CD-934D-404A-ACFA-C89B8DACAFC4}" type="slidenum">
              <a:rPr lang="en-US" smtClean="0"/>
              <a:pPr/>
              <a:t>3</a:t>
            </a:fld>
            <a:endParaRPr lang="en-US" dirty="0">
              <a:solidFill>
                <a:srgbClr val="1A3763"/>
              </a:solidFill>
            </a:endParaRPr>
          </a:p>
        </p:txBody>
      </p:sp>
    </p:spTree>
    <p:extLst>
      <p:ext uri="{BB962C8B-B14F-4D97-AF65-F5344CB8AC3E}">
        <p14:creationId xmlns:p14="http://schemas.microsoft.com/office/powerpoint/2010/main" val="1201537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3C4AB-87D8-41C2-AF72-93DB08A937D0}"/>
              </a:ext>
            </a:extLst>
          </p:cNvPr>
          <p:cNvSpPr>
            <a:spLocks noGrp="1"/>
          </p:cNvSpPr>
          <p:nvPr>
            <p:ph type="title"/>
          </p:nvPr>
        </p:nvSpPr>
        <p:spPr/>
        <p:txBody>
          <a:bodyPr/>
          <a:lstStyle/>
          <a:p>
            <a:r>
              <a:rPr lang="en-US" dirty="0"/>
              <a:t>Participant Roles</a:t>
            </a:r>
          </a:p>
        </p:txBody>
      </p:sp>
      <p:sp>
        <p:nvSpPr>
          <p:cNvPr id="3" name="Slide Number Placeholder 2">
            <a:extLst>
              <a:ext uri="{FF2B5EF4-FFF2-40B4-BE49-F238E27FC236}">
                <a16:creationId xmlns:a16="http://schemas.microsoft.com/office/drawing/2014/main" id="{B969D9E1-D68C-447F-AAE5-157A7709DA43}"/>
              </a:ext>
            </a:extLst>
          </p:cNvPr>
          <p:cNvSpPr>
            <a:spLocks noGrp="1"/>
          </p:cNvSpPr>
          <p:nvPr>
            <p:ph type="sldNum" sz="quarter" idx="12"/>
          </p:nvPr>
        </p:nvSpPr>
        <p:spPr/>
        <p:txBody>
          <a:bodyPr/>
          <a:lstStyle/>
          <a:p>
            <a:fld id="{8CF074CD-934D-404A-ACFA-C89B8DACAFC4}" type="slidenum">
              <a:rPr lang="en-US" smtClean="0"/>
              <a:pPr/>
              <a:t>30</a:t>
            </a:fld>
            <a:endParaRPr lang="en-US" sz="2400" dirty="0"/>
          </a:p>
        </p:txBody>
      </p:sp>
      <p:sp>
        <p:nvSpPr>
          <p:cNvPr id="4" name="Content Placeholder 3">
            <a:extLst>
              <a:ext uri="{FF2B5EF4-FFF2-40B4-BE49-F238E27FC236}">
                <a16:creationId xmlns:a16="http://schemas.microsoft.com/office/drawing/2014/main" id="{6DC0E250-8795-4F95-B11E-0EC316717E4D}"/>
              </a:ext>
            </a:extLst>
          </p:cNvPr>
          <p:cNvSpPr>
            <a:spLocks noGrp="1"/>
          </p:cNvSpPr>
          <p:nvPr>
            <p:ph sz="half" idx="1"/>
          </p:nvPr>
        </p:nvSpPr>
        <p:spPr/>
        <p:txBody>
          <a:bodyPr>
            <a:normAutofit fontScale="92500"/>
          </a:bodyPr>
          <a:lstStyle/>
          <a:p>
            <a:pPr marL="91440" indent="0">
              <a:buNone/>
            </a:pPr>
            <a:r>
              <a:rPr lang="en-US" sz="2800" b="1" dirty="0"/>
              <a:t>Roles:</a:t>
            </a:r>
          </a:p>
          <a:p>
            <a:pPr lvl="1"/>
            <a:r>
              <a:rPr lang="en-US" sz="2800" dirty="0"/>
              <a:t>Commissioners: 	Participate in conversations, ask questions; one 				Commissioner agrees to be reporter for whole group 				discussion</a:t>
            </a:r>
          </a:p>
          <a:p>
            <a:pPr lvl="1"/>
            <a:r>
              <a:rPr lang="en-US" sz="2800" dirty="0"/>
              <a:t>Lead Facilitator: 	CTC Lead facilitates small group conversation</a:t>
            </a:r>
          </a:p>
          <a:p>
            <a:pPr lvl="1"/>
            <a:r>
              <a:rPr lang="en-US" sz="2800" dirty="0"/>
              <a:t>Recorder: 		CTC staff records highlights of data analysis on 					OneDrive document</a:t>
            </a:r>
          </a:p>
          <a:p>
            <a:pPr lvl="1"/>
            <a:r>
              <a:rPr lang="en-US" sz="2800" dirty="0"/>
              <a:t>CTC Staff:		Participate in conversations, answer 						questions</a:t>
            </a:r>
          </a:p>
          <a:p>
            <a:pPr lvl="1"/>
            <a:r>
              <a:rPr lang="en-US" sz="2800" dirty="0"/>
              <a:t>Members of Public: Observe (opportunity for public comment at 2:50)</a:t>
            </a:r>
          </a:p>
        </p:txBody>
      </p:sp>
    </p:spTree>
    <p:extLst>
      <p:ext uri="{BB962C8B-B14F-4D97-AF65-F5344CB8AC3E}">
        <p14:creationId xmlns:p14="http://schemas.microsoft.com/office/powerpoint/2010/main" val="8943627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6B148-BD5C-4997-9F96-04E9B4D2D3E2}"/>
              </a:ext>
            </a:extLst>
          </p:cNvPr>
          <p:cNvSpPr>
            <a:spLocks noGrp="1"/>
          </p:cNvSpPr>
          <p:nvPr>
            <p:ph type="title"/>
          </p:nvPr>
        </p:nvSpPr>
        <p:spPr/>
        <p:txBody>
          <a:bodyPr>
            <a:normAutofit/>
          </a:bodyPr>
          <a:lstStyle/>
          <a:p>
            <a:r>
              <a:rPr lang="en-US" sz="4400" dirty="0"/>
              <a:t>Breakout Room Groups</a:t>
            </a:r>
          </a:p>
        </p:txBody>
      </p:sp>
      <p:sp>
        <p:nvSpPr>
          <p:cNvPr id="3" name="Slide Number Placeholder 2">
            <a:extLst>
              <a:ext uri="{FF2B5EF4-FFF2-40B4-BE49-F238E27FC236}">
                <a16:creationId xmlns:a16="http://schemas.microsoft.com/office/drawing/2014/main" id="{0C4046FD-5EE1-444B-9583-CE8B80506F50}"/>
              </a:ext>
            </a:extLst>
          </p:cNvPr>
          <p:cNvSpPr>
            <a:spLocks noGrp="1"/>
          </p:cNvSpPr>
          <p:nvPr>
            <p:ph type="sldNum" sz="quarter" idx="12"/>
          </p:nvPr>
        </p:nvSpPr>
        <p:spPr/>
        <p:txBody>
          <a:bodyPr/>
          <a:lstStyle/>
          <a:p>
            <a:fld id="{8CF074CD-934D-404A-ACFA-C89B8DACAFC4}" type="slidenum">
              <a:rPr lang="en-US" smtClean="0"/>
              <a:pPr/>
              <a:t>31</a:t>
            </a:fld>
            <a:endParaRPr lang="en-US" sz="2400" dirty="0"/>
          </a:p>
        </p:txBody>
      </p:sp>
      <p:sp>
        <p:nvSpPr>
          <p:cNvPr id="4" name="Content Placeholder 3">
            <a:extLst>
              <a:ext uri="{FF2B5EF4-FFF2-40B4-BE49-F238E27FC236}">
                <a16:creationId xmlns:a16="http://schemas.microsoft.com/office/drawing/2014/main" id="{A9B46532-464F-4265-A4A3-7F0C74FE4BC2}"/>
              </a:ext>
            </a:extLst>
          </p:cNvPr>
          <p:cNvSpPr>
            <a:spLocks noGrp="1"/>
          </p:cNvSpPr>
          <p:nvPr>
            <p:ph sz="half" idx="1"/>
          </p:nvPr>
        </p:nvSpPr>
        <p:spPr/>
        <p:txBody>
          <a:bodyPr>
            <a:normAutofit fontScale="85000" lnSpcReduction="20000"/>
          </a:bodyPr>
          <a:lstStyle/>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1: 	Tine Sloan, Kirsten Barnes, Kevin Kung, Terri Jackson, 				Cindy Marten</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2: 	Marquita Grenot-Scheyer, Kori Jones, Johanna Hartwig, </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Alicia Hinde, Jane Marks</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3: 	Monica Martinez, Kathryn Browne, </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Marysol</a:t>
            </a:r>
            <a:r>
              <a:rPr lang="en-US" sz="2800" dirty="0">
                <a:effectLst/>
                <a:latin typeface="Calibri" panose="020F0502020204030204" pitchFamily="34" charset="0"/>
                <a:ea typeface="Calibri" panose="020F0502020204030204" pitchFamily="34" charset="0"/>
                <a:cs typeface="Times New Roman" panose="02020603050405020304" pitchFamily="18" charset="0"/>
              </a:rPr>
              <a:t> Del La Torre-Escobedo, Bonnie Klatt, Annamarie Francois, 			Haydee Rodriguez</a:t>
            </a:r>
          </a:p>
          <a:p>
            <a:pPr marL="0" marR="0" lvl="0" indent="0">
              <a:lnSpc>
                <a:spcPct val="107000"/>
              </a:lnSpc>
              <a:spcBef>
                <a:spcPts val="0"/>
              </a:spcBef>
              <a:spcAft>
                <a:spcPts val="0"/>
              </a:spcAft>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Members of the Public will be randomly assigned to breakout groups</a:t>
            </a:r>
          </a:p>
          <a:p>
            <a:endParaRPr lang="en-US" dirty="0"/>
          </a:p>
        </p:txBody>
      </p:sp>
    </p:spTree>
    <p:extLst>
      <p:ext uri="{BB962C8B-B14F-4D97-AF65-F5344CB8AC3E}">
        <p14:creationId xmlns:p14="http://schemas.microsoft.com/office/powerpoint/2010/main" val="1278220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AE59-FE8E-4398-8F52-C7363021A258}"/>
              </a:ext>
            </a:extLst>
          </p:cNvPr>
          <p:cNvSpPr>
            <a:spLocks noGrp="1"/>
          </p:cNvSpPr>
          <p:nvPr>
            <p:ph type="title"/>
          </p:nvPr>
        </p:nvSpPr>
        <p:spPr/>
        <p:txBody>
          <a:bodyPr/>
          <a:lstStyle/>
          <a:p>
            <a:r>
              <a:rPr lang="en-US" dirty="0"/>
              <a:t>Moving to Break Out Rooms</a:t>
            </a:r>
          </a:p>
        </p:txBody>
      </p:sp>
      <p:sp>
        <p:nvSpPr>
          <p:cNvPr id="3" name="Slide Number Placeholder 2">
            <a:extLst>
              <a:ext uri="{FF2B5EF4-FFF2-40B4-BE49-F238E27FC236}">
                <a16:creationId xmlns:a16="http://schemas.microsoft.com/office/drawing/2014/main" id="{4E24D8B7-B68B-4835-B670-A435CC435434}"/>
              </a:ext>
            </a:extLst>
          </p:cNvPr>
          <p:cNvSpPr>
            <a:spLocks noGrp="1"/>
          </p:cNvSpPr>
          <p:nvPr>
            <p:ph type="sldNum" sz="quarter" idx="12"/>
          </p:nvPr>
        </p:nvSpPr>
        <p:spPr/>
        <p:txBody>
          <a:bodyPr/>
          <a:lstStyle/>
          <a:p>
            <a:fld id="{8CF074CD-934D-404A-ACFA-C89B8DACAFC4}" type="slidenum">
              <a:rPr lang="en-US" smtClean="0"/>
              <a:pPr/>
              <a:t>32</a:t>
            </a:fld>
            <a:endParaRPr lang="en-US" sz="2400" dirty="0"/>
          </a:p>
        </p:txBody>
      </p:sp>
      <p:sp>
        <p:nvSpPr>
          <p:cNvPr id="4" name="Content Placeholder 3">
            <a:extLst>
              <a:ext uri="{FF2B5EF4-FFF2-40B4-BE49-F238E27FC236}">
                <a16:creationId xmlns:a16="http://schemas.microsoft.com/office/drawing/2014/main" id="{799C1879-FFDE-4FF7-8818-1667262FEA5C}"/>
              </a:ext>
            </a:extLst>
          </p:cNvPr>
          <p:cNvSpPr>
            <a:spLocks noGrp="1"/>
          </p:cNvSpPr>
          <p:nvPr>
            <p:ph sz="half" idx="1"/>
          </p:nvPr>
        </p:nvSpPr>
        <p:spPr/>
        <p:txBody>
          <a:bodyPr>
            <a:normAutofit fontScale="85000" lnSpcReduction="20000"/>
          </a:bodyPr>
          <a:lstStyle/>
          <a:p>
            <a:pPr lvl="1">
              <a:lnSpc>
                <a:spcPct val="110000"/>
              </a:lnSpc>
            </a:pPr>
            <a:r>
              <a:rPr lang="en-US" sz="2800" dirty="0"/>
              <a:t>Producer sends participants to 3 breakout rooms</a:t>
            </a:r>
          </a:p>
          <a:p>
            <a:pPr marL="201168" lvl="1" indent="0">
              <a:lnSpc>
                <a:spcPct val="110000"/>
              </a:lnSpc>
              <a:buNone/>
            </a:pPr>
            <a:endParaRPr lang="en-US" sz="2800" dirty="0"/>
          </a:p>
          <a:p>
            <a:pPr lvl="1">
              <a:lnSpc>
                <a:spcPct val="110000"/>
              </a:lnSpc>
            </a:pPr>
            <a:r>
              <a:rPr lang="en-US" sz="2800" dirty="0"/>
              <a:t>For technology problems or questions: Hai-Jue Theriault (</a:t>
            </a:r>
            <a:r>
              <a:rPr lang="en-US" sz="2800" dirty="0">
                <a:hlinkClick r:id="rId2"/>
              </a:rPr>
              <a:t>htheriault@ctc.ca.gov</a:t>
            </a:r>
            <a:r>
              <a:rPr lang="en-US" sz="2800" dirty="0"/>
              <a:t> ), Rhonda Brown (</a:t>
            </a:r>
            <a:r>
              <a:rPr lang="en-US" sz="2800" dirty="0">
                <a:hlinkClick r:id="rId3"/>
              </a:rPr>
              <a:t>rbrown@ctc.ca.gov</a:t>
            </a:r>
            <a:r>
              <a:rPr lang="en-US" sz="2800" dirty="0"/>
              <a:t>), James Webb (</a:t>
            </a:r>
            <a:r>
              <a:rPr lang="en-US" sz="2800" dirty="0">
                <a:hlinkClick r:id="rId4"/>
              </a:rPr>
              <a:t>jwebb@ctc.ca.gov</a:t>
            </a:r>
            <a:r>
              <a:rPr lang="en-US" sz="2800" dirty="0"/>
              <a:t> )</a:t>
            </a:r>
          </a:p>
          <a:p>
            <a:pPr marL="201168" lvl="1" indent="0">
              <a:lnSpc>
                <a:spcPct val="110000"/>
              </a:lnSpc>
              <a:buNone/>
            </a:pPr>
            <a:endParaRPr lang="en-US" sz="2800" dirty="0"/>
          </a:p>
          <a:p>
            <a:pPr lvl="1">
              <a:lnSpc>
                <a:spcPct val="110000"/>
              </a:lnSpc>
            </a:pPr>
            <a:r>
              <a:rPr lang="en-US" sz="2800" dirty="0"/>
              <a:t>Producer messages groups at 3 minutes out to wrap up discussions</a:t>
            </a:r>
          </a:p>
          <a:p>
            <a:pPr marL="201168" lvl="1" indent="0">
              <a:lnSpc>
                <a:spcPct val="110000"/>
              </a:lnSpc>
              <a:buNone/>
            </a:pPr>
            <a:endParaRPr lang="en-US" sz="2800" dirty="0"/>
          </a:p>
          <a:p>
            <a:pPr lvl="1">
              <a:lnSpc>
                <a:spcPct val="110000"/>
              </a:lnSpc>
            </a:pPr>
            <a:r>
              <a:rPr lang="en-US" sz="2800" dirty="0"/>
              <a:t>Participants return to Main Room for reporter presentations of data analysis highlights</a:t>
            </a:r>
          </a:p>
          <a:p>
            <a:pPr marL="91440" indent="0">
              <a:buNone/>
            </a:pPr>
            <a:endParaRPr lang="en-US" dirty="0"/>
          </a:p>
        </p:txBody>
      </p:sp>
    </p:spTree>
    <p:extLst>
      <p:ext uri="{BB962C8B-B14F-4D97-AF65-F5344CB8AC3E}">
        <p14:creationId xmlns:p14="http://schemas.microsoft.com/office/powerpoint/2010/main" val="339318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AFFDE-C28E-43AC-BCD3-3011285EDEC4}"/>
              </a:ext>
            </a:extLst>
          </p:cNvPr>
          <p:cNvSpPr>
            <a:spLocks noGrp="1"/>
          </p:cNvSpPr>
          <p:nvPr>
            <p:ph type="title"/>
          </p:nvPr>
        </p:nvSpPr>
        <p:spPr>
          <a:xfrm>
            <a:off x="1066800" y="13446"/>
            <a:ext cx="10058400" cy="1429786"/>
          </a:xfrm>
        </p:spPr>
        <p:txBody>
          <a:bodyPr/>
          <a:lstStyle/>
          <a:p>
            <a:r>
              <a:rPr lang="en-US" dirty="0"/>
              <a:t>Summary Presentations of Q5 and Q 6</a:t>
            </a:r>
          </a:p>
        </p:txBody>
      </p:sp>
      <p:sp>
        <p:nvSpPr>
          <p:cNvPr id="3" name="Slide Number Placeholder 2">
            <a:extLst>
              <a:ext uri="{FF2B5EF4-FFF2-40B4-BE49-F238E27FC236}">
                <a16:creationId xmlns:a16="http://schemas.microsoft.com/office/drawing/2014/main" id="{C7E224C8-517C-4708-A7D6-DED1845E10F1}"/>
              </a:ext>
            </a:extLst>
          </p:cNvPr>
          <p:cNvSpPr>
            <a:spLocks noGrp="1"/>
          </p:cNvSpPr>
          <p:nvPr>
            <p:ph type="sldNum" sz="quarter" idx="12"/>
          </p:nvPr>
        </p:nvSpPr>
        <p:spPr/>
        <p:txBody>
          <a:bodyPr/>
          <a:lstStyle/>
          <a:p>
            <a:fld id="{8CF074CD-934D-404A-ACFA-C89B8DACAFC4}" type="slidenum">
              <a:rPr lang="en-US" smtClean="0"/>
              <a:pPr/>
              <a:t>33</a:t>
            </a:fld>
            <a:endParaRPr lang="en-US" sz="2400" dirty="0"/>
          </a:p>
        </p:txBody>
      </p:sp>
      <p:sp>
        <p:nvSpPr>
          <p:cNvPr id="4" name="Content Placeholder 3">
            <a:extLst>
              <a:ext uri="{FF2B5EF4-FFF2-40B4-BE49-F238E27FC236}">
                <a16:creationId xmlns:a16="http://schemas.microsoft.com/office/drawing/2014/main" id="{3E44E4C5-67C4-4AED-843B-6F5B2C8DB360}"/>
              </a:ext>
            </a:extLst>
          </p:cNvPr>
          <p:cNvSpPr>
            <a:spLocks noGrp="1"/>
          </p:cNvSpPr>
          <p:nvPr>
            <p:ph sz="half" idx="1"/>
          </p:nvPr>
        </p:nvSpPr>
        <p:spPr>
          <a:xfrm>
            <a:off x="882964" y="1774296"/>
            <a:ext cx="10601899" cy="4023360"/>
          </a:xfrm>
        </p:spPr>
        <p:txBody>
          <a:bodyPr>
            <a:normAutofit fontScale="55000" lnSpcReduction="20000"/>
          </a:bodyPr>
          <a:lstStyle/>
          <a:p>
            <a:pPr marL="91440" indent="0">
              <a:lnSpc>
                <a:spcPct val="120000"/>
              </a:lnSpc>
              <a:buNone/>
            </a:pPr>
            <a:r>
              <a:rPr lang="en-US" sz="3200" b="1" dirty="0"/>
              <a:t>Presentation Directions:</a:t>
            </a:r>
          </a:p>
          <a:p>
            <a:pPr>
              <a:lnSpc>
                <a:spcPct val="120000"/>
              </a:lnSpc>
            </a:pPr>
            <a:r>
              <a:rPr lang="en-US" sz="3200" dirty="0"/>
              <a:t>Participants return to Main Room for whole group debrief</a:t>
            </a:r>
          </a:p>
          <a:p>
            <a:pPr>
              <a:lnSpc>
                <a:spcPct val="120000"/>
              </a:lnSpc>
            </a:pPr>
            <a:r>
              <a:rPr lang="en-US" sz="3200" dirty="0"/>
              <a:t>Each group reporter has 5 minutes to share data analysis highlights for Q5 and Q6. Group 1 begins.</a:t>
            </a:r>
          </a:p>
          <a:p>
            <a:pPr>
              <a:lnSpc>
                <a:spcPct val="120000"/>
              </a:lnSpc>
            </a:pPr>
            <a:r>
              <a:rPr lang="en-US" sz="3200" dirty="0"/>
              <a:t>Group 1 reporter shares highlights from OneDrive Document. Reporters for groups 2 and 3 add new thoughts to what has been shared and/or confirm prior highlights</a:t>
            </a:r>
          </a:p>
          <a:p>
            <a:pPr marL="91440" indent="0">
              <a:lnSpc>
                <a:spcPct val="120000"/>
              </a:lnSpc>
              <a:buNone/>
            </a:pPr>
            <a:r>
              <a:rPr lang="en-US" sz="3200" b="1" dirty="0"/>
              <a:t>Summary Questions:</a:t>
            </a:r>
          </a:p>
          <a:p>
            <a:pPr marL="91440" indent="0">
              <a:lnSpc>
                <a:spcPct val="120000"/>
              </a:lnSpc>
              <a:buNone/>
            </a:pPr>
            <a:r>
              <a:rPr lang="en-US" sz="3200" dirty="0"/>
              <a:t>Insights? </a:t>
            </a:r>
          </a:p>
          <a:p>
            <a:pPr marL="91440" indent="0">
              <a:lnSpc>
                <a:spcPct val="120000"/>
              </a:lnSpc>
              <a:buNone/>
            </a:pPr>
            <a:r>
              <a:rPr lang="en-US" sz="3200" dirty="0"/>
              <a:t>Questions?</a:t>
            </a:r>
            <a:endParaRPr lang="en-US" sz="2800" dirty="0"/>
          </a:p>
          <a:p>
            <a:pPr>
              <a:lnSpc>
                <a:spcPct val="120000"/>
              </a:lnSpc>
            </a:pPr>
            <a:r>
              <a:rPr lang="en-US" sz="3200" dirty="0"/>
              <a:t>Recorder notes highlights shared in OneDrive document</a:t>
            </a:r>
          </a:p>
          <a:p>
            <a:endParaRPr lang="en-US" dirty="0"/>
          </a:p>
        </p:txBody>
      </p:sp>
    </p:spTree>
    <p:extLst>
      <p:ext uri="{BB962C8B-B14F-4D97-AF65-F5344CB8AC3E}">
        <p14:creationId xmlns:p14="http://schemas.microsoft.com/office/powerpoint/2010/main" val="77155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F54D1-1680-456B-8376-45AC9234C836}"/>
              </a:ext>
            </a:extLst>
          </p:cNvPr>
          <p:cNvSpPr>
            <a:spLocks noGrp="1"/>
          </p:cNvSpPr>
          <p:nvPr>
            <p:ph type="title"/>
          </p:nvPr>
        </p:nvSpPr>
        <p:spPr/>
        <p:txBody>
          <a:bodyPr/>
          <a:lstStyle/>
          <a:p>
            <a:r>
              <a:rPr lang="en-US" b="1" dirty="0"/>
              <a:t>LUNCH BREAK</a:t>
            </a:r>
          </a:p>
        </p:txBody>
      </p:sp>
      <p:sp>
        <p:nvSpPr>
          <p:cNvPr id="3" name="Slide Number Placeholder 2">
            <a:extLst>
              <a:ext uri="{FF2B5EF4-FFF2-40B4-BE49-F238E27FC236}">
                <a16:creationId xmlns:a16="http://schemas.microsoft.com/office/drawing/2014/main" id="{F0194D09-DB15-4CCF-AA6E-D2C8DE9C59AA}"/>
              </a:ext>
            </a:extLst>
          </p:cNvPr>
          <p:cNvSpPr>
            <a:spLocks noGrp="1"/>
          </p:cNvSpPr>
          <p:nvPr>
            <p:ph type="sldNum" sz="quarter" idx="12"/>
          </p:nvPr>
        </p:nvSpPr>
        <p:spPr/>
        <p:txBody>
          <a:bodyPr/>
          <a:lstStyle/>
          <a:p>
            <a:fld id="{8CF074CD-934D-404A-ACFA-C89B8DACAFC4}" type="slidenum">
              <a:rPr lang="en-US" smtClean="0"/>
              <a:pPr/>
              <a:t>34</a:t>
            </a:fld>
            <a:endParaRPr lang="en-US" sz="2400" dirty="0"/>
          </a:p>
        </p:txBody>
      </p:sp>
      <p:sp>
        <p:nvSpPr>
          <p:cNvPr id="4" name="Content Placeholder 3">
            <a:extLst>
              <a:ext uri="{FF2B5EF4-FFF2-40B4-BE49-F238E27FC236}">
                <a16:creationId xmlns:a16="http://schemas.microsoft.com/office/drawing/2014/main" id="{647FB0D0-D546-4E69-A40F-5B6324634DE3}"/>
              </a:ext>
            </a:extLst>
          </p:cNvPr>
          <p:cNvSpPr>
            <a:spLocks noGrp="1"/>
          </p:cNvSpPr>
          <p:nvPr>
            <p:ph sz="half" idx="1"/>
          </p:nvPr>
        </p:nvSpPr>
        <p:spPr/>
        <p:txBody>
          <a:bodyPr>
            <a:normAutofit fontScale="92500" lnSpcReduction="20000"/>
          </a:bodyPr>
          <a:lstStyle/>
          <a:p>
            <a:pPr marL="461963" indent="-369888">
              <a:lnSpc>
                <a:spcPct val="110000"/>
              </a:lnSpc>
              <a:buFont typeface="Wingdings" panose="05000000000000000000" pitchFamily="2" charset="2"/>
              <a:buChar char="v"/>
            </a:pPr>
            <a:r>
              <a:rPr lang="en-US" sz="3200" dirty="0"/>
              <a:t> 30 minute Lunch Break</a:t>
            </a:r>
          </a:p>
          <a:p>
            <a:pPr marL="461963" indent="-369888">
              <a:lnSpc>
                <a:spcPct val="110000"/>
              </a:lnSpc>
              <a:buFont typeface="Wingdings" panose="05000000000000000000" pitchFamily="2" charset="2"/>
              <a:buChar char="v"/>
            </a:pPr>
            <a:r>
              <a:rPr lang="en-US" sz="3200" dirty="0"/>
              <a:t> </a:t>
            </a:r>
            <a:r>
              <a:rPr lang="en-US" sz="3200" b="1" dirty="0"/>
              <a:t>Do not leave Zoom call; watch the Jelly Fish!</a:t>
            </a:r>
          </a:p>
          <a:p>
            <a:pPr marL="461963" indent="-369888">
              <a:lnSpc>
                <a:spcPct val="110000"/>
              </a:lnSpc>
              <a:buFont typeface="Wingdings" panose="05000000000000000000" pitchFamily="2" charset="2"/>
              <a:buChar char="v"/>
            </a:pPr>
            <a:r>
              <a:rPr lang="en-US" sz="3200" dirty="0"/>
              <a:t> Do get up and walk around, stretch, go outside!</a:t>
            </a:r>
          </a:p>
          <a:p>
            <a:pPr marL="461963" indent="-369888">
              <a:lnSpc>
                <a:spcPct val="110000"/>
              </a:lnSpc>
              <a:buFont typeface="Wingdings" panose="05000000000000000000" pitchFamily="2" charset="2"/>
              <a:buChar char="v"/>
            </a:pPr>
            <a:r>
              <a:rPr lang="en-US" sz="3200" dirty="0"/>
              <a:t> Session restarts in Main Room (Feel free to bring your lunch back to meeting)</a:t>
            </a:r>
          </a:p>
          <a:p>
            <a:pPr marL="461963" indent="-369888">
              <a:lnSpc>
                <a:spcPct val="110000"/>
              </a:lnSpc>
              <a:buFont typeface="Wingdings" panose="05000000000000000000" pitchFamily="2" charset="2"/>
              <a:buChar char="v"/>
            </a:pPr>
            <a:r>
              <a:rPr lang="en-US" sz="3200" dirty="0"/>
              <a:t> After break, Producer moves participants to same breakout groups for Q7 and Q8 review of data and discussion</a:t>
            </a:r>
          </a:p>
          <a:p>
            <a:endParaRPr lang="en-US" dirty="0"/>
          </a:p>
        </p:txBody>
      </p:sp>
    </p:spTree>
    <p:extLst>
      <p:ext uri="{BB962C8B-B14F-4D97-AF65-F5344CB8AC3E}">
        <p14:creationId xmlns:p14="http://schemas.microsoft.com/office/powerpoint/2010/main" val="1868395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D068DB-E7E7-4102-9402-EAA049E13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96C8906C-CCD9-4F71-B3DD-BC1331E1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CA0D6F13-628B-4FC4-AD48-A2B64677D0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15746F23-6A4C-4A1F-A0CE-A0C8537D5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42167-7D31-433D-90F6-2B113608BF4D}"/>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5600" dirty="0">
                <a:solidFill>
                  <a:schemeClr val="tx1">
                    <a:lumMod val="85000"/>
                    <a:lumOff val="15000"/>
                  </a:schemeClr>
                </a:solidFill>
                <a:latin typeface="+mj-lt"/>
                <a:cs typeface="+mj-cs"/>
              </a:rPr>
              <a:t>Monterey Bay Aquarium: Jelly Fish</a:t>
            </a:r>
          </a:p>
        </p:txBody>
      </p:sp>
      <p:pic>
        <p:nvPicPr>
          <p:cNvPr id="5" name="Online Media 4" descr="Video: Moon Jelly Camera - Monterey Bay Aquarium.  No text or dialog.">
            <a:hlinkClick r:id="" action="ppaction://media"/>
            <a:extLst>
              <a:ext uri="{FF2B5EF4-FFF2-40B4-BE49-F238E27FC236}">
                <a16:creationId xmlns:a16="http://schemas.microsoft.com/office/drawing/2014/main" id="{445133E4-66C8-4ED1-B1AE-29D8B6388DC1}"/>
              </a:ext>
            </a:extLst>
          </p:cNvPr>
          <p:cNvPicPr>
            <a:picLocks noGrp="1" noRot="1" noChangeAspect="1"/>
          </p:cNvPicPr>
          <p:nvPr>
            <p:ph sz="half" idx="1"/>
            <a:videoFile r:link="rId1"/>
          </p:nvPr>
        </p:nvPicPr>
        <p:blipFill>
          <a:blip r:embed="rId4"/>
          <a:stretch>
            <a:fillRect/>
          </a:stretch>
        </p:blipFill>
        <p:spPr>
          <a:xfrm>
            <a:off x="720670" y="640081"/>
            <a:ext cx="6738874" cy="5054156"/>
          </a:xfrm>
          <a:prstGeom prst="rect">
            <a:avLst/>
          </a:prstGeom>
        </p:spPr>
      </p:pic>
      <p:cxnSp>
        <p:nvCxnSpPr>
          <p:cNvPr id="18" name="Straight Connector 17">
            <a:extLst>
              <a:ext uri="{FF2B5EF4-FFF2-40B4-BE49-F238E27FC236}">
                <a16:creationId xmlns:a16="http://schemas.microsoft.com/office/drawing/2014/main" id="{D9BFE64E-CCE4-4F62-BB14-C7028756C8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87CC7517-DC26-4B88-BF95-5D09F3E93E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D87C466A-2605-4E25-9E19-8E277E2EA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lide Number Placeholder 2">
            <a:extLst>
              <a:ext uri="{FF2B5EF4-FFF2-40B4-BE49-F238E27FC236}">
                <a16:creationId xmlns:a16="http://schemas.microsoft.com/office/drawing/2014/main" id="{CB77AA6A-F907-4739-B07B-00E53B1FDC49}"/>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defTabSz="914400">
              <a:spcAft>
                <a:spcPts val="600"/>
              </a:spcAft>
            </a:pPr>
            <a:fld id="{8CF074CD-934D-404A-ACFA-C89B8DACAFC4}" type="slidenum">
              <a:rPr lang="en-US" sz="1050" smtClean="0">
                <a:solidFill>
                  <a:srgbClr val="FFFFFF"/>
                </a:solidFill>
              </a:rPr>
              <a:pPr defTabSz="914400">
                <a:spcAft>
                  <a:spcPts val="600"/>
                </a:spcAft>
              </a:pPr>
              <a:t>35</a:t>
            </a:fld>
            <a:endParaRPr lang="en-US" sz="1050">
              <a:solidFill>
                <a:srgbClr val="FFFFFF"/>
              </a:solidFill>
            </a:endParaRPr>
          </a:p>
        </p:txBody>
      </p:sp>
    </p:spTree>
    <p:extLst>
      <p:ext uri="{BB962C8B-B14F-4D97-AF65-F5344CB8AC3E}">
        <p14:creationId xmlns:p14="http://schemas.microsoft.com/office/powerpoint/2010/main" val="22828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6B148-BD5C-4997-9F96-04E9B4D2D3E2}"/>
              </a:ext>
            </a:extLst>
          </p:cNvPr>
          <p:cNvSpPr>
            <a:spLocks noGrp="1"/>
          </p:cNvSpPr>
          <p:nvPr>
            <p:ph type="title"/>
          </p:nvPr>
        </p:nvSpPr>
        <p:spPr/>
        <p:txBody>
          <a:bodyPr>
            <a:normAutofit/>
          </a:bodyPr>
          <a:lstStyle/>
          <a:p>
            <a:r>
              <a:rPr lang="en-US" sz="4400" dirty="0"/>
              <a:t>Breakout Room Groups</a:t>
            </a:r>
          </a:p>
        </p:txBody>
      </p:sp>
      <p:sp>
        <p:nvSpPr>
          <p:cNvPr id="3" name="Slide Number Placeholder 2">
            <a:extLst>
              <a:ext uri="{FF2B5EF4-FFF2-40B4-BE49-F238E27FC236}">
                <a16:creationId xmlns:a16="http://schemas.microsoft.com/office/drawing/2014/main" id="{0C4046FD-5EE1-444B-9583-CE8B80506F50}"/>
              </a:ext>
            </a:extLst>
          </p:cNvPr>
          <p:cNvSpPr>
            <a:spLocks noGrp="1"/>
          </p:cNvSpPr>
          <p:nvPr>
            <p:ph type="sldNum" sz="quarter" idx="12"/>
          </p:nvPr>
        </p:nvSpPr>
        <p:spPr/>
        <p:txBody>
          <a:bodyPr/>
          <a:lstStyle/>
          <a:p>
            <a:fld id="{8CF074CD-934D-404A-ACFA-C89B8DACAFC4}" type="slidenum">
              <a:rPr lang="en-US" smtClean="0"/>
              <a:pPr/>
              <a:t>36</a:t>
            </a:fld>
            <a:endParaRPr lang="en-US" sz="2400" dirty="0"/>
          </a:p>
        </p:txBody>
      </p:sp>
      <p:sp>
        <p:nvSpPr>
          <p:cNvPr id="4" name="Content Placeholder 3">
            <a:extLst>
              <a:ext uri="{FF2B5EF4-FFF2-40B4-BE49-F238E27FC236}">
                <a16:creationId xmlns:a16="http://schemas.microsoft.com/office/drawing/2014/main" id="{A9B46532-464F-4265-A4A3-7F0C74FE4BC2}"/>
              </a:ext>
            </a:extLst>
          </p:cNvPr>
          <p:cNvSpPr>
            <a:spLocks noGrp="1"/>
          </p:cNvSpPr>
          <p:nvPr>
            <p:ph sz="half" idx="1"/>
          </p:nvPr>
        </p:nvSpPr>
        <p:spPr/>
        <p:txBody>
          <a:bodyPr>
            <a:normAutofit fontScale="92500" lnSpcReduction="20000"/>
          </a:bodyPr>
          <a:lstStyle/>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1: 	Tine Sloan, Kirsten Barnes, Kevin Kung, Terri Jackson, 				Cindy Marten</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2: 	Marquita Grenot-Scheyer, Kori Jones, Johanna Hartwig, </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Alicia Hinde, Jane Marks</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Group 3: 	Monica Martinez, Kathryn Browne, </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Marysol</a:t>
            </a:r>
            <a:r>
              <a:rPr lang="en-US" sz="2800" dirty="0">
                <a:effectLst/>
                <a:latin typeface="Calibri" panose="020F0502020204030204" pitchFamily="34" charset="0"/>
                <a:ea typeface="Calibri" panose="020F0502020204030204" pitchFamily="34" charset="0"/>
                <a:cs typeface="Times New Roman" panose="02020603050405020304" pitchFamily="18" charset="0"/>
              </a:rPr>
              <a:t> Del La Torre-Escobedo, Bonnie Klatt, </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Haydee Rodriquez, Annamarie Francois</a:t>
            </a:r>
          </a:p>
          <a:p>
            <a:pPr marL="0" marR="0" lvl="0" indent="0">
              <a:lnSpc>
                <a:spcPct val="107000"/>
              </a:lnSpc>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Members of the Public will be randomly assigned to breakout groups</a:t>
            </a:r>
          </a:p>
          <a:p>
            <a:endParaRPr lang="en-US" dirty="0"/>
          </a:p>
        </p:txBody>
      </p:sp>
    </p:spTree>
    <p:extLst>
      <p:ext uri="{BB962C8B-B14F-4D97-AF65-F5344CB8AC3E}">
        <p14:creationId xmlns:p14="http://schemas.microsoft.com/office/powerpoint/2010/main" val="3012836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AFFDE-C28E-43AC-BCD3-3011285EDEC4}"/>
              </a:ext>
            </a:extLst>
          </p:cNvPr>
          <p:cNvSpPr>
            <a:spLocks noGrp="1"/>
          </p:cNvSpPr>
          <p:nvPr>
            <p:ph type="title"/>
          </p:nvPr>
        </p:nvSpPr>
        <p:spPr>
          <a:xfrm>
            <a:off x="1066800" y="13446"/>
            <a:ext cx="10058400" cy="1429786"/>
          </a:xfrm>
        </p:spPr>
        <p:txBody>
          <a:bodyPr/>
          <a:lstStyle/>
          <a:p>
            <a:r>
              <a:rPr lang="en-US" dirty="0"/>
              <a:t>Summary Presentations of Q7 and Q 8</a:t>
            </a:r>
          </a:p>
        </p:txBody>
      </p:sp>
      <p:sp>
        <p:nvSpPr>
          <p:cNvPr id="3" name="Slide Number Placeholder 2">
            <a:extLst>
              <a:ext uri="{FF2B5EF4-FFF2-40B4-BE49-F238E27FC236}">
                <a16:creationId xmlns:a16="http://schemas.microsoft.com/office/drawing/2014/main" id="{C7E224C8-517C-4708-A7D6-DED1845E10F1}"/>
              </a:ext>
            </a:extLst>
          </p:cNvPr>
          <p:cNvSpPr>
            <a:spLocks noGrp="1"/>
          </p:cNvSpPr>
          <p:nvPr>
            <p:ph type="sldNum" sz="quarter" idx="12"/>
          </p:nvPr>
        </p:nvSpPr>
        <p:spPr/>
        <p:txBody>
          <a:bodyPr/>
          <a:lstStyle/>
          <a:p>
            <a:fld id="{8CF074CD-934D-404A-ACFA-C89B8DACAFC4}" type="slidenum">
              <a:rPr lang="en-US" smtClean="0"/>
              <a:pPr/>
              <a:t>37</a:t>
            </a:fld>
            <a:endParaRPr lang="en-US" sz="2400" dirty="0"/>
          </a:p>
        </p:txBody>
      </p:sp>
      <p:sp>
        <p:nvSpPr>
          <p:cNvPr id="4" name="Content Placeholder 3">
            <a:extLst>
              <a:ext uri="{FF2B5EF4-FFF2-40B4-BE49-F238E27FC236}">
                <a16:creationId xmlns:a16="http://schemas.microsoft.com/office/drawing/2014/main" id="{3E44E4C5-67C4-4AED-843B-6F5B2C8DB360}"/>
              </a:ext>
            </a:extLst>
          </p:cNvPr>
          <p:cNvSpPr>
            <a:spLocks noGrp="1"/>
          </p:cNvSpPr>
          <p:nvPr>
            <p:ph sz="half" idx="1"/>
          </p:nvPr>
        </p:nvSpPr>
        <p:spPr>
          <a:xfrm>
            <a:off x="882964" y="1774296"/>
            <a:ext cx="10601899" cy="4023360"/>
          </a:xfrm>
        </p:spPr>
        <p:txBody>
          <a:bodyPr>
            <a:normAutofit fontScale="70000" lnSpcReduction="20000"/>
          </a:bodyPr>
          <a:lstStyle/>
          <a:p>
            <a:pPr marL="91440" indent="0">
              <a:buNone/>
            </a:pPr>
            <a:r>
              <a:rPr lang="en-US" sz="3200" b="1" dirty="0"/>
              <a:t>Presentation Directions:</a:t>
            </a:r>
          </a:p>
          <a:p>
            <a:r>
              <a:rPr lang="en-US" sz="3200" dirty="0"/>
              <a:t>Participants return to Main Room for whole group debrief</a:t>
            </a:r>
          </a:p>
          <a:p>
            <a:r>
              <a:rPr lang="en-US" sz="3200" dirty="0"/>
              <a:t>Each group reporter has 5 minutes to share data analysis highlights for Q7 and Q8. Group 1 begins.</a:t>
            </a:r>
          </a:p>
          <a:p>
            <a:r>
              <a:rPr lang="en-US" sz="3200" dirty="0"/>
              <a:t>Group 1 reporter shares highlights from OneDrive Document. Reporters for groups 2 and 3 add new thoughts to what has been shared and/or confirm prior highlights</a:t>
            </a:r>
          </a:p>
          <a:p>
            <a:pPr marL="91440" indent="0">
              <a:buNone/>
            </a:pPr>
            <a:r>
              <a:rPr lang="en-US" sz="3200" b="1" dirty="0"/>
              <a:t>Summary Questions:</a:t>
            </a:r>
          </a:p>
          <a:p>
            <a:pPr marL="91440" indent="0">
              <a:buNone/>
            </a:pPr>
            <a:r>
              <a:rPr lang="en-US" sz="3200" dirty="0"/>
              <a:t>Insights? </a:t>
            </a:r>
          </a:p>
          <a:p>
            <a:pPr marL="91440" indent="0">
              <a:buNone/>
            </a:pPr>
            <a:r>
              <a:rPr lang="en-US" sz="3200" dirty="0"/>
              <a:t>Questions?</a:t>
            </a:r>
            <a:endParaRPr lang="en-US" sz="2800" dirty="0"/>
          </a:p>
          <a:p>
            <a:r>
              <a:rPr lang="en-US" sz="3200" dirty="0"/>
              <a:t>Recorder notes highlights shared in OneDrive document</a:t>
            </a:r>
          </a:p>
          <a:p>
            <a:endParaRPr lang="en-US" dirty="0"/>
          </a:p>
        </p:txBody>
      </p:sp>
    </p:spTree>
    <p:extLst>
      <p:ext uri="{BB962C8B-B14F-4D97-AF65-F5344CB8AC3E}">
        <p14:creationId xmlns:p14="http://schemas.microsoft.com/office/powerpoint/2010/main" val="8944681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BB3AB-3163-4629-80CE-A5FE5DA3403A}"/>
              </a:ext>
            </a:extLst>
          </p:cNvPr>
          <p:cNvSpPr>
            <a:spLocks noGrp="1"/>
          </p:cNvSpPr>
          <p:nvPr>
            <p:ph type="title"/>
          </p:nvPr>
        </p:nvSpPr>
        <p:spPr/>
        <p:txBody>
          <a:bodyPr/>
          <a:lstStyle/>
          <a:p>
            <a:r>
              <a:rPr lang="en-US" dirty="0"/>
              <a:t>Friday Strategic Planning Session</a:t>
            </a:r>
          </a:p>
        </p:txBody>
      </p:sp>
      <p:sp>
        <p:nvSpPr>
          <p:cNvPr id="3" name="Slide Number Placeholder 2">
            <a:extLst>
              <a:ext uri="{FF2B5EF4-FFF2-40B4-BE49-F238E27FC236}">
                <a16:creationId xmlns:a16="http://schemas.microsoft.com/office/drawing/2014/main" id="{2D1170FB-DA5A-456C-9041-6220CE36A3F4}"/>
              </a:ext>
            </a:extLst>
          </p:cNvPr>
          <p:cNvSpPr>
            <a:spLocks noGrp="1"/>
          </p:cNvSpPr>
          <p:nvPr>
            <p:ph type="sldNum" sz="quarter" idx="12"/>
          </p:nvPr>
        </p:nvSpPr>
        <p:spPr/>
        <p:txBody>
          <a:bodyPr/>
          <a:lstStyle/>
          <a:p>
            <a:fld id="{8CF074CD-934D-404A-ACFA-C89B8DACAFC4}" type="slidenum">
              <a:rPr lang="en-US" smtClean="0"/>
              <a:pPr/>
              <a:t>38</a:t>
            </a:fld>
            <a:endParaRPr lang="en-US" sz="2400" dirty="0"/>
          </a:p>
        </p:txBody>
      </p:sp>
      <p:sp>
        <p:nvSpPr>
          <p:cNvPr id="4" name="Content Placeholder 3">
            <a:extLst>
              <a:ext uri="{FF2B5EF4-FFF2-40B4-BE49-F238E27FC236}">
                <a16:creationId xmlns:a16="http://schemas.microsoft.com/office/drawing/2014/main" id="{EC3A7F80-F0A6-46EF-A729-6116B5C4758B}"/>
              </a:ext>
            </a:extLst>
          </p:cNvPr>
          <p:cNvSpPr>
            <a:spLocks noGrp="1"/>
          </p:cNvSpPr>
          <p:nvPr>
            <p:ph sz="half" idx="1"/>
          </p:nvPr>
        </p:nvSpPr>
        <p:spPr/>
        <p:txBody>
          <a:bodyPr>
            <a:normAutofit/>
          </a:bodyPr>
          <a:lstStyle/>
          <a:p>
            <a:pPr marL="0" marR="0" indent="0">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Fri</a:t>
            </a:r>
            <a:r>
              <a:rPr lang="en-US" sz="2000" b="1" dirty="0">
                <a:effectLst/>
                <a:latin typeface="Calibri" panose="020F0502020204030204" pitchFamily="34" charset="0"/>
                <a:ea typeface="Calibri" panose="020F0502020204030204" pitchFamily="34" charset="0"/>
                <a:cs typeface="Times New Roman" panose="02020603050405020304" pitchFamily="18" charset="0"/>
              </a:rPr>
              <a:t>day Session: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Revisit small and whole group data analysis findings and highlights from Wednesday Session</a:t>
            </a:r>
          </a:p>
          <a:p>
            <a:pPr marL="0" marR="0" lvl="0" indent="0">
              <a:lnSpc>
                <a:spcPct val="107000"/>
              </a:lnSpc>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b="1" dirty="0">
                <a:latin typeface="Calibri" panose="020F0502020204030204" pitchFamily="34" charset="0"/>
                <a:ea typeface="Calibri" panose="020F0502020204030204" pitchFamily="34" charset="0"/>
                <a:cs typeface="Times New Roman" panose="02020603050405020304" pitchFamily="18" charset="0"/>
              </a:rPr>
              <a:t>Whole Group Discussion Questions:</a:t>
            </a:r>
            <a:endParaRPr lang="en-US"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priority areas for CTC short term goals (2021-2023) are emerging?</a:t>
            </a:r>
          </a:p>
          <a:p>
            <a:pPr marL="342900" marR="0" lvl="0" indent="-34290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priority areas for CTC long term goals (5 years+) are emerging based on the discussion this morning?</a:t>
            </a:r>
          </a:p>
          <a:p>
            <a:pPr marL="342900" marR="0" lvl="0" indent="-342900">
              <a:lnSpc>
                <a:spcPct val="107000"/>
              </a:lnSpc>
              <a:spcBef>
                <a:spcPts val="0"/>
              </a:spcBef>
              <a:spcAft>
                <a:spcPts val="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new questions/ideas do you have now about the mission and vision for the CTC that you would like to further discuss at the next meeting?</a:t>
            </a:r>
          </a:p>
          <a:p>
            <a:pPr marL="342900" marR="0" lvl="0" indent="-342900">
              <a:lnSpc>
                <a:spcPct val="107000"/>
              </a:lnSpc>
              <a:spcBef>
                <a:spcPts val="0"/>
              </a:spcBef>
              <a:spcAft>
                <a:spcPts val="80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What issues or topics would you like considered for deeper informational study sessions in the coming year?</a:t>
            </a:r>
          </a:p>
          <a:p>
            <a:endParaRPr lang="en-US" dirty="0"/>
          </a:p>
        </p:txBody>
      </p:sp>
    </p:spTree>
    <p:extLst>
      <p:ext uri="{BB962C8B-B14F-4D97-AF65-F5344CB8AC3E}">
        <p14:creationId xmlns:p14="http://schemas.microsoft.com/office/powerpoint/2010/main" val="11852649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B9FD-CDEA-4111-BAD7-D9342D18E7D7}"/>
              </a:ext>
            </a:extLst>
          </p:cNvPr>
          <p:cNvSpPr>
            <a:spLocks noGrp="1"/>
          </p:cNvSpPr>
          <p:nvPr>
            <p:ph type="title"/>
          </p:nvPr>
        </p:nvSpPr>
        <p:spPr/>
        <p:txBody>
          <a:bodyPr/>
          <a:lstStyle/>
          <a:p>
            <a:r>
              <a:rPr lang="en-US" dirty="0"/>
              <a:t>Public Comment</a:t>
            </a:r>
          </a:p>
        </p:txBody>
      </p:sp>
      <p:sp>
        <p:nvSpPr>
          <p:cNvPr id="3" name="Slide Number Placeholder 2">
            <a:extLst>
              <a:ext uri="{FF2B5EF4-FFF2-40B4-BE49-F238E27FC236}">
                <a16:creationId xmlns:a16="http://schemas.microsoft.com/office/drawing/2014/main" id="{EF2DC9F9-D630-4172-B0E6-18255C98991E}"/>
              </a:ext>
            </a:extLst>
          </p:cNvPr>
          <p:cNvSpPr>
            <a:spLocks noGrp="1"/>
          </p:cNvSpPr>
          <p:nvPr>
            <p:ph type="sldNum" sz="quarter" idx="12"/>
          </p:nvPr>
        </p:nvSpPr>
        <p:spPr/>
        <p:txBody>
          <a:bodyPr/>
          <a:lstStyle/>
          <a:p>
            <a:fld id="{8CF074CD-934D-404A-ACFA-C89B8DACAFC4}" type="slidenum">
              <a:rPr lang="en-US" smtClean="0"/>
              <a:pPr/>
              <a:t>39</a:t>
            </a:fld>
            <a:endParaRPr lang="en-US" sz="2400" dirty="0"/>
          </a:p>
        </p:txBody>
      </p:sp>
      <p:sp>
        <p:nvSpPr>
          <p:cNvPr id="4" name="Content Placeholder 3">
            <a:extLst>
              <a:ext uri="{FF2B5EF4-FFF2-40B4-BE49-F238E27FC236}">
                <a16:creationId xmlns:a16="http://schemas.microsoft.com/office/drawing/2014/main" id="{F301F1E6-B4D1-4917-8B7B-25D8E21CB7A5}"/>
              </a:ext>
            </a:extLst>
          </p:cNvPr>
          <p:cNvSpPr>
            <a:spLocks noGrp="1"/>
          </p:cNvSpPr>
          <p:nvPr>
            <p:ph sz="half" idx="1"/>
          </p:nvPr>
        </p:nvSpPr>
        <p:spPr/>
        <p:txBody>
          <a:bodyPr/>
          <a:lstStyle/>
          <a:p>
            <a:pPr marL="91440" indent="0">
              <a:lnSpc>
                <a:spcPct val="100000"/>
              </a:lnSpc>
              <a:buNone/>
            </a:pPr>
            <a:r>
              <a:rPr lang="en-US" sz="3200" dirty="0">
                <a:effectLst/>
                <a:latin typeface="Calibri" panose="020F0502020204030204" pitchFamily="34" charset="0"/>
                <a:ea typeface="Calibri" panose="020F0502020204030204" pitchFamily="34" charset="0"/>
              </a:rPr>
              <a:t>Please email your request to </a:t>
            </a:r>
            <a:r>
              <a:rPr lang="en-US" sz="3200" u="sng" dirty="0">
                <a:solidFill>
                  <a:srgbClr val="0563C1"/>
                </a:solidFill>
                <a:effectLst/>
                <a:latin typeface="Calibri" panose="020F0502020204030204" pitchFamily="34" charset="0"/>
                <a:ea typeface="Calibri" panose="020F0502020204030204" pitchFamily="34" charset="0"/>
                <a:hlinkClick r:id="rId3"/>
              </a:rPr>
              <a:t>comments@ctc.ca.gov</a:t>
            </a:r>
            <a:r>
              <a:rPr lang="en-US" sz="3200" dirty="0">
                <a:effectLst/>
                <a:latin typeface="Calibri" panose="020F0502020204030204" pitchFamily="34" charset="0"/>
                <a:ea typeface="Calibri" panose="020F0502020204030204" pitchFamily="34" charset="0"/>
              </a:rPr>
              <a:t> or call 916-322-6253 and indicate that you wish to speak on this item. Please make sure the request includes your full name, phone number if participating through the phone only, and your affiliation. Make sure the name you provide matches the name used to join the meeting.</a:t>
            </a:r>
          </a:p>
          <a:p>
            <a:pPr marL="91440" indent="0">
              <a:buNone/>
            </a:pPr>
            <a:endParaRPr lang="en-US" dirty="0"/>
          </a:p>
        </p:txBody>
      </p:sp>
    </p:spTree>
    <p:extLst>
      <p:ext uri="{BB962C8B-B14F-4D97-AF65-F5344CB8AC3E}">
        <p14:creationId xmlns:p14="http://schemas.microsoft.com/office/powerpoint/2010/main" val="2965152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DD015-9837-4735-8817-8CBD8722399F}"/>
              </a:ext>
            </a:extLst>
          </p:cNvPr>
          <p:cNvSpPr>
            <a:spLocks noGrp="1"/>
          </p:cNvSpPr>
          <p:nvPr>
            <p:ph type="title"/>
          </p:nvPr>
        </p:nvSpPr>
        <p:spPr/>
        <p:txBody>
          <a:bodyPr/>
          <a:lstStyle/>
          <a:p>
            <a:r>
              <a:rPr lang="en-US" dirty="0"/>
              <a:t>Introductions </a:t>
            </a:r>
          </a:p>
        </p:txBody>
      </p:sp>
      <p:sp>
        <p:nvSpPr>
          <p:cNvPr id="3" name="Slide Number Placeholder 2">
            <a:extLst>
              <a:ext uri="{FF2B5EF4-FFF2-40B4-BE49-F238E27FC236}">
                <a16:creationId xmlns:a16="http://schemas.microsoft.com/office/drawing/2014/main" id="{5C6E0FEB-13C8-4CC6-B5FB-5B822A0B3D2F}"/>
              </a:ext>
            </a:extLst>
          </p:cNvPr>
          <p:cNvSpPr>
            <a:spLocks noGrp="1"/>
          </p:cNvSpPr>
          <p:nvPr>
            <p:ph type="sldNum" sz="quarter" idx="12"/>
          </p:nvPr>
        </p:nvSpPr>
        <p:spPr/>
        <p:txBody>
          <a:bodyPr/>
          <a:lstStyle/>
          <a:p>
            <a:fld id="{8CF074CD-934D-404A-ACFA-C89B8DACAFC4}" type="slidenum">
              <a:rPr lang="en-US" smtClean="0"/>
              <a:pPr/>
              <a:t>4</a:t>
            </a:fld>
            <a:endParaRPr lang="en-US" sz="2400" dirty="0"/>
          </a:p>
        </p:txBody>
      </p:sp>
      <p:sp>
        <p:nvSpPr>
          <p:cNvPr id="4" name="Content Placeholder 3">
            <a:extLst>
              <a:ext uri="{FF2B5EF4-FFF2-40B4-BE49-F238E27FC236}">
                <a16:creationId xmlns:a16="http://schemas.microsoft.com/office/drawing/2014/main" id="{2A575807-7FED-43AF-8E8C-8B7F485BE4E9}"/>
              </a:ext>
            </a:extLst>
          </p:cNvPr>
          <p:cNvSpPr>
            <a:spLocks noGrp="1"/>
          </p:cNvSpPr>
          <p:nvPr>
            <p:ph sz="half" idx="1"/>
          </p:nvPr>
        </p:nvSpPr>
        <p:spPr/>
        <p:txBody>
          <a:bodyPr>
            <a:normAutofit lnSpcReduction="10000"/>
          </a:bodyPr>
          <a:lstStyle/>
          <a:p>
            <a:pPr marL="341313" indent="-249238"/>
            <a:r>
              <a:rPr lang="en-US" dirty="0"/>
              <a:t>General Session Facilitators: Amy Reising, Mary Vixie Sandy</a:t>
            </a:r>
          </a:p>
          <a:p>
            <a:pPr marL="341313" indent="-249238"/>
            <a:r>
              <a:rPr lang="en-US" dirty="0"/>
              <a:t>Technical Assistance: Hai-Jue </a:t>
            </a:r>
            <a:r>
              <a:rPr lang="en-US" dirty="0" err="1"/>
              <a:t>Therault</a:t>
            </a:r>
            <a:r>
              <a:rPr lang="en-US" dirty="0"/>
              <a:t> (htheriault@ctc.ca.gov), Rhonda Brown (rbrown@ctc.ca.gov)</a:t>
            </a:r>
          </a:p>
          <a:p>
            <a:pPr marL="341313" indent="-249238"/>
            <a:r>
              <a:rPr lang="en-US" dirty="0"/>
              <a:t>Producer: James Webb (jwebb@ctc.ca.gov)</a:t>
            </a:r>
          </a:p>
          <a:p>
            <a:pPr marL="341313" indent="-249238"/>
            <a:r>
              <a:rPr lang="en-US" dirty="0"/>
              <a:t>CTC Lead Facilitators for Breakout Groups: Teri Clark, Cheryl Hickey, Amy Reising</a:t>
            </a:r>
          </a:p>
          <a:p>
            <a:pPr marL="341313" indent="-249238"/>
            <a:r>
              <a:rPr lang="en-US" dirty="0"/>
              <a:t>CTC Recorders: Phyllis Jacobson, Cara Mendoza, Angel Lopez</a:t>
            </a:r>
          </a:p>
          <a:p>
            <a:pPr marL="341313" indent="-249238"/>
            <a:r>
              <a:rPr lang="en-US" dirty="0"/>
              <a:t>Welcome to Commissioners!</a:t>
            </a:r>
          </a:p>
          <a:p>
            <a:pPr marL="341313" indent="-249238"/>
            <a:r>
              <a:rPr lang="en-US" dirty="0"/>
              <a:t>Welcome to Members of the Public!</a:t>
            </a:r>
          </a:p>
          <a:p>
            <a:endParaRPr lang="en-US" dirty="0"/>
          </a:p>
        </p:txBody>
      </p:sp>
    </p:spTree>
    <p:extLst>
      <p:ext uri="{BB962C8B-B14F-4D97-AF65-F5344CB8AC3E}">
        <p14:creationId xmlns:p14="http://schemas.microsoft.com/office/powerpoint/2010/main" val="3599038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C19A-98C0-4D00-A61B-259DB96B0707}"/>
              </a:ext>
            </a:extLst>
          </p:cNvPr>
          <p:cNvSpPr>
            <a:spLocks noGrp="1"/>
          </p:cNvSpPr>
          <p:nvPr>
            <p:ph type="title"/>
          </p:nvPr>
        </p:nvSpPr>
        <p:spPr/>
        <p:txBody>
          <a:bodyPr/>
          <a:lstStyle/>
          <a:p>
            <a:r>
              <a:rPr lang="en-US" dirty="0"/>
              <a:t>Closing Comments</a:t>
            </a:r>
          </a:p>
        </p:txBody>
      </p:sp>
      <p:sp>
        <p:nvSpPr>
          <p:cNvPr id="3" name="Slide Number Placeholder 2">
            <a:extLst>
              <a:ext uri="{FF2B5EF4-FFF2-40B4-BE49-F238E27FC236}">
                <a16:creationId xmlns:a16="http://schemas.microsoft.com/office/drawing/2014/main" id="{634EE1F6-EB6E-46BF-865B-388BBB2C67F6}"/>
              </a:ext>
            </a:extLst>
          </p:cNvPr>
          <p:cNvSpPr>
            <a:spLocks noGrp="1"/>
          </p:cNvSpPr>
          <p:nvPr>
            <p:ph type="sldNum" sz="quarter" idx="12"/>
          </p:nvPr>
        </p:nvSpPr>
        <p:spPr/>
        <p:txBody>
          <a:bodyPr/>
          <a:lstStyle/>
          <a:p>
            <a:fld id="{8CF074CD-934D-404A-ACFA-C89B8DACAFC4}" type="slidenum">
              <a:rPr lang="en-US" smtClean="0"/>
              <a:pPr/>
              <a:t>40</a:t>
            </a:fld>
            <a:endParaRPr lang="en-US" sz="2400" dirty="0"/>
          </a:p>
        </p:txBody>
      </p:sp>
      <p:sp>
        <p:nvSpPr>
          <p:cNvPr id="4" name="Content Placeholder 3">
            <a:extLst>
              <a:ext uri="{FF2B5EF4-FFF2-40B4-BE49-F238E27FC236}">
                <a16:creationId xmlns:a16="http://schemas.microsoft.com/office/drawing/2014/main" id="{071BDE94-5DEF-4236-AE5D-E2A2222ABDD1}"/>
              </a:ext>
            </a:extLst>
          </p:cNvPr>
          <p:cNvSpPr>
            <a:spLocks noGrp="1"/>
          </p:cNvSpPr>
          <p:nvPr>
            <p:ph sz="half" idx="1"/>
          </p:nvPr>
        </p:nvSpPr>
        <p:spPr>
          <a:xfrm>
            <a:off x="996694" y="2257214"/>
            <a:ext cx="10058400" cy="4023360"/>
          </a:xfrm>
        </p:spPr>
        <p:txBody>
          <a:bodyPr>
            <a:normAutofit/>
          </a:bodyPr>
          <a:lstStyle/>
          <a:p>
            <a:pPr marL="91440" indent="0" algn="ctr">
              <a:buNone/>
            </a:pPr>
            <a:r>
              <a:rPr lang="en-US" sz="6600" dirty="0">
                <a:latin typeface="Freestyle Script" panose="030804020302050B0404" pitchFamily="66" charset="0"/>
              </a:rPr>
              <a:t>Thank you for Participating</a:t>
            </a:r>
          </a:p>
          <a:p>
            <a:pPr marL="91440" indent="0" algn="ctr">
              <a:buNone/>
            </a:pPr>
            <a:endParaRPr lang="en-US" sz="3600" dirty="0"/>
          </a:p>
          <a:p>
            <a:pPr marL="91440" indent="0" algn="ctr">
              <a:buNone/>
            </a:pPr>
            <a:r>
              <a:rPr lang="en-US" sz="3600" dirty="0"/>
              <a:t>Please complete the Evaluation:</a:t>
            </a:r>
          </a:p>
          <a:p>
            <a:pPr marL="91440" indent="0" algn="ctr">
              <a:buNone/>
            </a:pPr>
            <a:r>
              <a:rPr lang="en-US" sz="3600" dirty="0"/>
              <a:t>https://bit.ly/2JyUG7g</a:t>
            </a:r>
          </a:p>
        </p:txBody>
      </p:sp>
    </p:spTree>
    <p:extLst>
      <p:ext uri="{BB962C8B-B14F-4D97-AF65-F5344CB8AC3E}">
        <p14:creationId xmlns:p14="http://schemas.microsoft.com/office/powerpoint/2010/main" val="286231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DD015-9837-4735-8817-8CBD8722399F}"/>
              </a:ext>
            </a:extLst>
          </p:cNvPr>
          <p:cNvSpPr>
            <a:spLocks noGrp="1"/>
          </p:cNvSpPr>
          <p:nvPr>
            <p:ph type="title"/>
          </p:nvPr>
        </p:nvSpPr>
        <p:spPr/>
        <p:txBody>
          <a:bodyPr/>
          <a:lstStyle/>
          <a:p>
            <a:r>
              <a:rPr lang="en-US" dirty="0"/>
              <a:t>Working Session Norms</a:t>
            </a:r>
            <a:br>
              <a:rPr lang="en-US" dirty="0"/>
            </a:br>
            <a:r>
              <a:rPr lang="en-US" sz="2800" i="1" dirty="0"/>
              <a:t>This meeting will be recorded.</a:t>
            </a:r>
          </a:p>
        </p:txBody>
      </p:sp>
      <p:sp>
        <p:nvSpPr>
          <p:cNvPr id="3" name="Slide Number Placeholder 2">
            <a:extLst>
              <a:ext uri="{FF2B5EF4-FFF2-40B4-BE49-F238E27FC236}">
                <a16:creationId xmlns:a16="http://schemas.microsoft.com/office/drawing/2014/main" id="{5C6E0FEB-13C8-4CC6-B5FB-5B822A0B3D2F}"/>
              </a:ext>
            </a:extLst>
          </p:cNvPr>
          <p:cNvSpPr>
            <a:spLocks noGrp="1"/>
          </p:cNvSpPr>
          <p:nvPr>
            <p:ph type="sldNum" sz="quarter" idx="12"/>
          </p:nvPr>
        </p:nvSpPr>
        <p:spPr/>
        <p:txBody>
          <a:bodyPr/>
          <a:lstStyle/>
          <a:p>
            <a:fld id="{8CF074CD-934D-404A-ACFA-C89B8DACAFC4}" type="slidenum">
              <a:rPr lang="en-US" smtClean="0"/>
              <a:pPr/>
              <a:t>5</a:t>
            </a:fld>
            <a:endParaRPr lang="en-US" sz="2400" dirty="0"/>
          </a:p>
        </p:txBody>
      </p:sp>
      <p:sp>
        <p:nvSpPr>
          <p:cNvPr id="4" name="Content Placeholder 3">
            <a:extLst>
              <a:ext uri="{FF2B5EF4-FFF2-40B4-BE49-F238E27FC236}">
                <a16:creationId xmlns:a16="http://schemas.microsoft.com/office/drawing/2014/main" id="{2A575807-7FED-43AF-8E8C-8B7F485BE4E9}"/>
              </a:ext>
            </a:extLst>
          </p:cNvPr>
          <p:cNvSpPr>
            <a:spLocks noGrp="1"/>
          </p:cNvSpPr>
          <p:nvPr>
            <p:ph sz="half" idx="1"/>
          </p:nvPr>
        </p:nvSpPr>
        <p:spPr/>
        <p:txBody>
          <a:bodyPr>
            <a:normAutofit fontScale="77500" lnSpcReduction="20000"/>
          </a:bodyPr>
          <a:lstStyle/>
          <a:p>
            <a:pPr marL="51435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Your microphone has been muted upon arrival. Chat function will not be used.</a:t>
            </a:r>
          </a:p>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Avoid multi-tasking during the webinar to ensure that</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you hear all information that is presented.</a:t>
            </a:r>
          </a:p>
          <a:p>
            <a:pPr marL="514350" indent="-514350">
              <a:lnSpc>
                <a:spcPct val="120000"/>
              </a:lnSpc>
              <a:buClr>
                <a:srgbClr val="000000"/>
              </a:buClr>
              <a:buFont typeface="+mj-lt"/>
              <a:buAutoNum type="arabicPeriod"/>
            </a:pPr>
            <a:r>
              <a:rPr lang="en-US" altLang="en-US" sz="2400" dirty="0"/>
              <a:t>Adjust your view to “Speaker View” instead of “Gallery View” for presentations.</a:t>
            </a:r>
          </a:p>
          <a:p>
            <a:pPr marL="514350" lvl="0" indent="-514350">
              <a:lnSpc>
                <a:spcPct val="120000"/>
              </a:lnSpc>
              <a:buClr>
                <a:srgbClr val="000000"/>
              </a:buClr>
              <a:buFont typeface="+mj-lt"/>
              <a:buAutoNum type="arabicPeriod"/>
            </a:pPr>
            <a:r>
              <a:rPr lang="en-US" sz="2400" dirty="0">
                <a:latin typeface="Calibri" panose="020F0502020204030204" pitchFamily="34" charset="0"/>
                <a:cs typeface="Calibri" panose="020F0502020204030204" pitchFamily="34" charset="0"/>
              </a:rPr>
              <a:t>Honor time for all participants by moderating your participation</a:t>
            </a:r>
            <a:r>
              <a:rPr lang="en-US" sz="2400" dirty="0"/>
              <a:t>. </a:t>
            </a:r>
          </a:p>
          <a:p>
            <a:pPr marL="514350" lvl="0" indent="-514350">
              <a:lnSpc>
                <a:spcPct val="120000"/>
              </a:lnSpc>
              <a:buClr>
                <a:srgbClr val="000000"/>
              </a:buClr>
              <a:buFont typeface="+mj-lt"/>
              <a:buAutoNum type="arabicPeriod"/>
            </a:pPr>
            <a:r>
              <a:rPr lang="en-US" sz="2400" dirty="0"/>
              <a:t>Appreciate all perspectives shared </a:t>
            </a:r>
            <a:r>
              <a:rPr lang="en-US" dirty="0"/>
              <a:t>d</a:t>
            </a:r>
            <a:r>
              <a:rPr lang="en-US" sz="2400" dirty="0"/>
              <a:t>uring brainstorming discussions.</a:t>
            </a:r>
          </a:p>
          <a:p>
            <a:pPr marL="514350" indent="-514350">
              <a:lnSpc>
                <a:spcPct val="120000"/>
              </a:lnSpc>
              <a:buClr>
                <a:srgbClr val="000000"/>
              </a:buClr>
              <a:buFont typeface="+mj-lt"/>
              <a:buAutoNum type="arabicPeriod"/>
            </a:pPr>
            <a:r>
              <a:rPr lang="en-US" altLang="en-US" sz="2400" dirty="0"/>
              <a:t>For technical assistance reach out to Hai-Jue </a:t>
            </a:r>
            <a:r>
              <a:rPr lang="en-US" altLang="en-US" sz="2400" dirty="0" err="1"/>
              <a:t>Theirault</a:t>
            </a:r>
            <a:r>
              <a:rPr lang="en-US" altLang="en-US" sz="2400" dirty="0"/>
              <a:t> or Rhonda Brown</a:t>
            </a:r>
          </a:p>
          <a:p>
            <a:pPr marL="514350" indent="-514350">
              <a:lnSpc>
                <a:spcPct val="120000"/>
              </a:lnSpc>
              <a:buClr>
                <a:srgbClr val="000000"/>
              </a:buClr>
              <a:buFont typeface="+mj-lt"/>
              <a:buAutoNum type="arabicPeriod"/>
            </a:pPr>
            <a:r>
              <a:rPr lang="en-US" altLang="en-US" sz="2400" dirty="0"/>
              <a:t>Commissioners and CTC staff: Enable video camera during small group discussions</a:t>
            </a:r>
          </a:p>
          <a:p>
            <a:pPr marL="514350" indent="-514350">
              <a:lnSpc>
                <a:spcPct val="120000"/>
              </a:lnSpc>
              <a:buClr>
                <a:srgbClr val="000000"/>
              </a:buClr>
              <a:buFont typeface="+mj-lt"/>
              <a:buAutoNum type="arabicPeriod"/>
            </a:pPr>
            <a:r>
              <a:rPr lang="en-US" altLang="en-US" dirty="0"/>
              <a:t>Members of the Public: Please turn off video cameras</a:t>
            </a:r>
            <a:endParaRPr lang="en-US" altLang="en-US" sz="2400" dirty="0"/>
          </a:p>
          <a:p>
            <a:pPr marL="0" indent="0">
              <a:lnSpc>
                <a:spcPct val="120000"/>
              </a:lnSpc>
              <a:buClr>
                <a:srgbClr val="000000"/>
              </a:buClr>
              <a:buNone/>
            </a:pPr>
            <a:endParaRPr lang="en-US" sz="2400" dirty="0"/>
          </a:p>
          <a:p>
            <a:pPr marL="91440" indent="0">
              <a:buNone/>
            </a:pPr>
            <a:endParaRPr lang="en-US" dirty="0"/>
          </a:p>
        </p:txBody>
      </p:sp>
      <p:pic>
        <p:nvPicPr>
          <p:cNvPr id="5" name="Picture 4" descr="Screenshot of Zoom window with an arrow pointing to &quot;Speaker View&quot; with the label &quot;Adjust Your View Here.&quot;">
            <a:extLst>
              <a:ext uri="{FF2B5EF4-FFF2-40B4-BE49-F238E27FC236}">
                <a16:creationId xmlns:a16="http://schemas.microsoft.com/office/drawing/2014/main" id="{4743BCE5-86A1-412E-8149-D961265560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6921" y="210239"/>
            <a:ext cx="2564653" cy="1340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29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3C4AB-87D8-41C2-AF72-93DB08A937D0}"/>
              </a:ext>
            </a:extLst>
          </p:cNvPr>
          <p:cNvSpPr>
            <a:spLocks noGrp="1"/>
          </p:cNvSpPr>
          <p:nvPr>
            <p:ph type="title"/>
          </p:nvPr>
        </p:nvSpPr>
        <p:spPr/>
        <p:txBody>
          <a:bodyPr/>
          <a:lstStyle/>
          <a:p>
            <a:r>
              <a:rPr lang="en-US" dirty="0"/>
              <a:t>Participant Roles</a:t>
            </a:r>
          </a:p>
        </p:txBody>
      </p:sp>
      <p:sp>
        <p:nvSpPr>
          <p:cNvPr id="3" name="Slide Number Placeholder 2">
            <a:extLst>
              <a:ext uri="{FF2B5EF4-FFF2-40B4-BE49-F238E27FC236}">
                <a16:creationId xmlns:a16="http://schemas.microsoft.com/office/drawing/2014/main" id="{B969D9E1-D68C-447F-AAE5-157A7709DA43}"/>
              </a:ext>
            </a:extLst>
          </p:cNvPr>
          <p:cNvSpPr>
            <a:spLocks noGrp="1"/>
          </p:cNvSpPr>
          <p:nvPr>
            <p:ph type="sldNum" sz="quarter" idx="12"/>
          </p:nvPr>
        </p:nvSpPr>
        <p:spPr/>
        <p:txBody>
          <a:bodyPr/>
          <a:lstStyle/>
          <a:p>
            <a:fld id="{8CF074CD-934D-404A-ACFA-C89B8DACAFC4}" type="slidenum">
              <a:rPr lang="en-US" smtClean="0"/>
              <a:pPr/>
              <a:t>6</a:t>
            </a:fld>
            <a:endParaRPr lang="en-US" sz="2400" dirty="0"/>
          </a:p>
        </p:txBody>
      </p:sp>
      <p:sp>
        <p:nvSpPr>
          <p:cNvPr id="4" name="Content Placeholder 3">
            <a:extLst>
              <a:ext uri="{FF2B5EF4-FFF2-40B4-BE49-F238E27FC236}">
                <a16:creationId xmlns:a16="http://schemas.microsoft.com/office/drawing/2014/main" id="{6DC0E250-8795-4F95-B11E-0EC316717E4D}"/>
              </a:ext>
            </a:extLst>
          </p:cNvPr>
          <p:cNvSpPr>
            <a:spLocks noGrp="1"/>
          </p:cNvSpPr>
          <p:nvPr>
            <p:ph sz="half" idx="1"/>
          </p:nvPr>
        </p:nvSpPr>
        <p:spPr/>
        <p:txBody>
          <a:bodyPr>
            <a:normAutofit fontScale="92500"/>
          </a:bodyPr>
          <a:lstStyle/>
          <a:p>
            <a:pPr marL="91440" indent="0">
              <a:buNone/>
            </a:pPr>
            <a:r>
              <a:rPr lang="en-US" sz="2800" b="1" dirty="0"/>
              <a:t>Roles:</a:t>
            </a:r>
          </a:p>
          <a:p>
            <a:pPr lvl="1"/>
            <a:r>
              <a:rPr lang="en-US" sz="2800" dirty="0"/>
              <a:t>Commissioners: 	Participate in conversations, ask questions; one 				Commissioner agrees to be reporter for whole group 				discussion</a:t>
            </a:r>
          </a:p>
          <a:p>
            <a:pPr lvl="1"/>
            <a:r>
              <a:rPr lang="en-US" sz="2800" dirty="0"/>
              <a:t>Lead Facilitator: 	CTC Lead facilitates small group conversation</a:t>
            </a:r>
          </a:p>
          <a:p>
            <a:pPr lvl="1"/>
            <a:r>
              <a:rPr lang="en-US" sz="2800" dirty="0"/>
              <a:t>Recorder: 		CTC staff records highlights of data analysis on 					OneDrive document</a:t>
            </a:r>
          </a:p>
          <a:p>
            <a:pPr lvl="1"/>
            <a:r>
              <a:rPr lang="en-US" sz="2800" dirty="0"/>
              <a:t>CTC Staff:		Participate in conversations, answer 						questions</a:t>
            </a:r>
          </a:p>
          <a:p>
            <a:pPr lvl="1"/>
            <a:r>
              <a:rPr lang="en-US" sz="2800" dirty="0"/>
              <a:t>Members of Public: Observe (opportunity for public comment at 2:50)</a:t>
            </a:r>
          </a:p>
        </p:txBody>
      </p:sp>
    </p:spTree>
    <p:extLst>
      <p:ext uri="{BB962C8B-B14F-4D97-AF65-F5344CB8AC3E}">
        <p14:creationId xmlns:p14="http://schemas.microsoft.com/office/powerpoint/2010/main" val="266657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DDDCA-258E-4BDA-B644-7A43FA4AE58B}"/>
              </a:ext>
            </a:extLst>
          </p:cNvPr>
          <p:cNvSpPr>
            <a:spLocks noGrp="1"/>
          </p:cNvSpPr>
          <p:nvPr>
            <p:ph type="title"/>
          </p:nvPr>
        </p:nvSpPr>
        <p:spPr/>
        <p:txBody>
          <a:bodyPr>
            <a:normAutofit/>
          </a:bodyPr>
          <a:lstStyle/>
          <a:p>
            <a:r>
              <a:rPr lang="en-US" sz="4400" dirty="0"/>
              <a:t>Strategic Planning Working Session Materials</a:t>
            </a:r>
          </a:p>
        </p:txBody>
      </p:sp>
      <p:sp>
        <p:nvSpPr>
          <p:cNvPr id="3" name="Slide Number Placeholder 2">
            <a:extLst>
              <a:ext uri="{FF2B5EF4-FFF2-40B4-BE49-F238E27FC236}">
                <a16:creationId xmlns:a16="http://schemas.microsoft.com/office/drawing/2014/main" id="{2B5C25AE-259B-4B05-B1B9-AC93FEE8E79C}"/>
              </a:ext>
            </a:extLst>
          </p:cNvPr>
          <p:cNvSpPr>
            <a:spLocks noGrp="1"/>
          </p:cNvSpPr>
          <p:nvPr>
            <p:ph type="sldNum" sz="quarter" idx="12"/>
          </p:nvPr>
        </p:nvSpPr>
        <p:spPr/>
        <p:txBody>
          <a:bodyPr/>
          <a:lstStyle/>
          <a:p>
            <a:fld id="{8CF074CD-934D-404A-ACFA-C89B8DACAFC4}" type="slidenum">
              <a:rPr lang="en-US" smtClean="0"/>
              <a:pPr/>
              <a:t>7</a:t>
            </a:fld>
            <a:endParaRPr lang="en-US" sz="2400" dirty="0"/>
          </a:p>
        </p:txBody>
      </p:sp>
      <p:sp>
        <p:nvSpPr>
          <p:cNvPr id="4" name="Content Placeholder 3">
            <a:extLst>
              <a:ext uri="{FF2B5EF4-FFF2-40B4-BE49-F238E27FC236}">
                <a16:creationId xmlns:a16="http://schemas.microsoft.com/office/drawing/2014/main" id="{348E554A-529F-4E40-ACC0-6BD245804571}"/>
              </a:ext>
            </a:extLst>
          </p:cNvPr>
          <p:cNvSpPr>
            <a:spLocks noGrp="1"/>
          </p:cNvSpPr>
          <p:nvPr>
            <p:ph sz="half" idx="1"/>
          </p:nvPr>
        </p:nvSpPr>
        <p:spPr>
          <a:xfrm>
            <a:off x="1097280" y="2160059"/>
            <a:ext cx="10058400" cy="4023360"/>
          </a:xfrm>
        </p:spPr>
        <p:txBody>
          <a:bodyPr/>
          <a:lstStyle/>
          <a:p>
            <a:pPr marL="834390" indent="-742950">
              <a:buFont typeface="+mj-lt"/>
              <a:buAutoNum type="arabicPeriod"/>
            </a:pPr>
            <a:r>
              <a:rPr lang="en-US" sz="3600" dirty="0"/>
              <a:t>Item 1A: Strategic Planning Working Session</a:t>
            </a:r>
          </a:p>
          <a:p>
            <a:pPr marL="834390" indent="-742950">
              <a:buFont typeface="+mj-lt"/>
              <a:buAutoNum type="arabicPeriod"/>
            </a:pPr>
            <a:r>
              <a:rPr lang="en-US" sz="3600" dirty="0"/>
              <a:t>Item 1A Insert: </a:t>
            </a:r>
            <a:r>
              <a:rPr lang="en-US" sz="3600" kern="0" dirty="0">
                <a:effectLst/>
                <a:latin typeface="Calibri" panose="020F0502020204030204" pitchFamily="34" charset="0"/>
                <a:ea typeface="Times New Roman" panose="02020603050405020304" pitchFamily="18" charset="0"/>
                <a:cs typeface="Times New Roman" panose="02020603050405020304" pitchFamily="18" charset="0"/>
              </a:rPr>
              <a:t>Strategic Planning Working Session – Agenda &amp; Summary Findings</a:t>
            </a:r>
            <a:endParaRPr lang="en-US" sz="3600" dirty="0"/>
          </a:p>
          <a:p>
            <a:pPr marL="834390" indent="-742950">
              <a:buFont typeface="+mj-lt"/>
              <a:buAutoNum type="arabicPeriod"/>
            </a:pPr>
            <a:r>
              <a:rPr lang="en-US" sz="3600" dirty="0"/>
              <a:t>Excel Spreadsheet of Stakeholder Feedback (link provided in the Item 1A Insert)</a:t>
            </a:r>
          </a:p>
          <a:p>
            <a:pPr marL="91440" indent="0">
              <a:buNone/>
            </a:pPr>
            <a:endParaRPr lang="en-US" dirty="0"/>
          </a:p>
        </p:txBody>
      </p:sp>
    </p:spTree>
    <p:extLst>
      <p:ext uri="{BB962C8B-B14F-4D97-AF65-F5344CB8AC3E}">
        <p14:creationId xmlns:p14="http://schemas.microsoft.com/office/powerpoint/2010/main" val="108936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C9B21-EE95-45C2-AD75-22427FA25B79}"/>
              </a:ext>
            </a:extLst>
          </p:cNvPr>
          <p:cNvSpPr>
            <a:spLocks noGrp="1"/>
          </p:cNvSpPr>
          <p:nvPr>
            <p:ph type="title"/>
          </p:nvPr>
        </p:nvSpPr>
        <p:spPr>
          <a:xfrm>
            <a:off x="958135" y="1490871"/>
            <a:ext cx="10254555" cy="2260390"/>
          </a:xfrm>
        </p:spPr>
        <p:txBody>
          <a:bodyPr>
            <a:noAutofit/>
          </a:bodyPr>
          <a:lstStyle/>
          <a:p>
            <a:pPr marL="91440" marR="0" lvl="0" algn="ctr" fontAlgn="auto">
              <a:lnSpc>
                <a:spcPct val="90000"/>
              </a:lnSpc>
              <a:spcBef>
                <a:spcPts val="1200"/>
              </a:spcBef>
              <a:spcAft>
                <a:spcPts val="200"/>
              </a:spcAft>
              <a:buClr>
                <a:schemeClr val="tx1"/>
              </a:buClr>
              <a:buSzPct val="100000"/>
              <a:tabLst/>
              <a:defRPr/>
            </a:pPr>
            <a:r>
              <a:rPr lang="en-US" sz="6600" dirty="0">
                <a:solidFill>
                  <a:schemeClr val="tx1"/>
                </a:solidFill>
                <a:latin typeface="+mn-lt"/>
                <a:ea typeface="+mn-ea"/>
                <a:cs typeface="+mn-cs"/>
              </a:rPr>
              <a:t>Item 1A: Strategic Planning Working Session</a:t>
            </a:r>
          </a:p>
        </p:txBody>
      </p:sp>
      <p:sp>
        <p:nvSpPr>
          <p:cNvPr id="3" name="Slide Number Placeholder 2">
            <a:extLst>
              <a:ext uri="{FF2B5EF4-FFF2-40B4-BE49-F238E27FC236}">
                <a16:creationId xmlns:a16="http://schemas.microsoft.com/office/drawing/2014/main" id="{F9DD99FD-343B-4B11-85A5-7B07BBF2C4AA}"/>
              </a:ext>
            </a:extLst>
          </p:cNvPr>
          <p:cNvSpPr>
            <a:spLocks noGrp="1"/>
          </p:cNvSpPr>
          <p:nvPr>
            <p:ph type="sldNum" sz="quarter" idx="12"/>
          </p:nvPr>
        </p:nvSpPr>
        <p:spPr/>
        <p:txBody>
          <a:bodyPr/>
          <a:lstStyle/>
          <a:p>
            <a:fld id="{8CF074CD-934D-404A-ACFA-C89B8DACAFC4}" type="slidenum">
              <a:rPr lang="en-US" smtClean="0"/>
              <a:pPr/>
              <a:t>8</a:t>
            </a:fld>
            <a:endParaRPr lang="en-US" sz="2400" dirty="0"/>
          </a:p>
        </p:txBody>
      </p:sp>
    </p:spTree>
    <p:extLst>
      <p:ext uri="{BB962C8B-B14F-4D97-AF65-F5344CB8AC3E}">
        <p14:creationId xmlns:p14="http://schemas.microsoft.com/office/powerpoint/2010/main" val="2780813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FF05D-03E0-4DF5-9712-C2E63510DAE1}"/>
              </a:ext>
            </a:extLst>
          </p:cNvPr>
          <p:cNvSpPr>
            <a:spLocks noGrp="1"/>
          </p:cNvSpPr>
          <p:nvPr>
            <p:ph type="title"/>
          </p:nvPr>
        </p:nvSpPr>
        <p:spPr/>
        <p:txBody>
          <a:bodyPr/>
          <a:lstStyle/>
          <a:p>
            <a:r>
              <a:rPr lang="en-US" dirty="0"/>
              <a:t>Strategic Planning Timeline</a:t>
            </a:r>
          </a:p>
        </p:txBody>
      </p:sp>
      <p:sp>
        <p:nvSpPr>
          <p:cNvPr id="3" name="Slide Number Placeholder 2">
            <a:extLst>
              <a:ext uri="{FF2B5EF4-FFF2-40B4-BE49-F238E27FC236}">
                <a16:creationId xmlns:a16="http://schemas.microsoft.com/office/drawing/2014/main" id="{D48BFFC7-04A7-407C-9365-185CF77CA144}"/>
              </a:ext>
            </a:extLst>
          </p:cNvPr>
          <p:cNvSpPr>
            <a:spLocks noGrp="1"/>
          </p:cNvSpPr>
          <p:nvPr>
            <p:ph type="sldNum" sz="quarter" idx="12"/>
          </p:nvPr>
        </p:nvSpPr>
        <p:spPr/>
        <p:txBody>
          <a:bodyPr/>
          <a:lstStyle/>
          <a:p>
            <a:fld id="{8CF074CD-934D-404A-ACFA-C89B8DACAFC4}" type="slidenum">
              <a:rPr lang="en-US" smtClean="0"/>
              <a:pPr/>
              <a:t>9</a:t>
            </a:fld>
            <a:endParaRPr lang="en-US" sz="2400" dirty="0"/>
          </a:p>
        </p:txBody>
      </p:sp>
      <p:sp>
        <p:nvSpPr>
          <p:cNvPr id="4" name="Content Placeholder 3">
            <a:extLst>
              <a:ext uri="{FF2B5EF4-FFF2-40B4-BE49-F238E27FC236}">
                <a16:creationId xmlns:a16="http://schemas.microsoft.com/office/drawing/2014/main" id="{8A269971-5EF8-4530-BFEA-074F4B0EF504}"/>
              </a:ext>
            </a:extLst>
          </p:cNvPr>
          <p:cNvSpPr>
            <a:spLocks noGrp="1"/>
          </p:cNvSpPr>
          <p:nvPr>
            <p:ph sz="half" idx="1"/>
          </p:nvPr>
        </p:nvSpPr>
        <p:spPr>
          <a:xfrm>
            <a:off x="831273" y="1845734"/>
            <a:ext cx="10935853" cy="4023360"/>
          </a:xfrm>
        </p:spPr>
        <p:txBody>
          <a:bodyPr>
            <a:normAutofit/>
          </a:bodyPr>
          <a:lstStyle/>
          <a:p>
            <a:pPr marL="0" marR="0">
              <a:spcBef>
                <a:spcPts val="0"/>
              </a:spcBef>
              <a:spcAft>
                <a:spcPts val="1200"/>
              </a:spcAft>
              <a:tabLst>
                <a:tab pos="2170113"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December 2014:	Commission adopted current strategic plan</a:t>
            </a:r>
          </a:p>
          <a:p>
            <a:pPr marL="0" marR="0">
              <a:spcBef>
                <a:spcPts val="0"/>
              </a:spcBef>
              <a:spcAft>
                <a:spcPts val="1200"/>
              </a:spcAft>
              <a:tabLst>
                <a:tab pos="2170113"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January 2020:</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Commission discussed priorities that included updating its current strategic plan</a:t>
            </a:r>
          </a:p>
          <a:p>
            <a:pPr marL="0" marR="0">
              <a:spcBef>
                <a:spcPts val="0"/>
              </a:spcBef>
              <a:spcAft>
                <a:spcPts val="1200"/>
              </a:spcAft>
              <a:tabLst>
                <a:tab pos="2170113" algn="l"/>
              </a:tabLst>
            </a:pPr>
            <a:r>
              <a:rPr lang="en-US" sz="2000" dirty="0">
                <a:latin typeface="Calibri" panose="020F0502020204030204" pitchFamily="34" charset="0"/>
                <a:ea typeface="Calibri" panose="020F0502020204030204" pitchFamily="34" charset="0"/>
                <a:cs typeface="Times New Roman" panose="02020603050405020304" pitchFamily="18" charset="0"/>
              </a:rPr>
              <a:t>Spring 2020: 	Survey sent to stakeholders</a:t>
            </a:r>
          </a:p>
          <a:p>
            <a:pPr marL="0">
              <a:spcBef>
                <a:spcPts val="0"/>
              </a:spcBef>
              <a:spcAft>
                <a:spcPts val="1200"/>
              </a:spcAft>
              <a:tabLst>
                <a:tab pos="2170113"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Summer 2020:	Data received</a:t>
            </a:r>
          </a:p>
          <a:p>
            <a:pPr marL="0" marR="0">
              <a:spcBef>
                <a:spcPts val="0"/>
              </a:spcBef>
              <a:spcAft>
                <a:spcPts val="1200"/>
              </a:spcAft>
              <a:tabLst>
                <a:tab pos="2170113"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Fall 2020: 	Staff analysis of data and preparation of findings</a:t>
            </a:r>
          </a:p>
          <a:p>
            <a:pPr marL="0" marR="0">
              <a:spcBef>
                <a:spcPts val="0"/>
              </a:spcBef>
              <a:spcAft>
                <a:spcPts val="1200"/>
              </a:spcAft>
              <a:tabLst>
                <a:tab pos="2170113" algn="l"/>
              </a:tabLst>
            </a:pPr>
            <a:r>
              <a:rPr lang="en-US" sz="2000" dirty="0">
                <a:latin typeface="Calibri" panose="020F0502020204030204" pitchFamily="34" charset="0"/>
                <a:ea typeface="Calibri" panose="020F0502020204030204" pitchFamily="34" charset="0"/>
                <a:cs typeface="Times New Roman" panose="02020603050405020304" pitchFamily="18" charset="0"/>
              </a:rPr>
              <a:t>December 2020:	Strategic Data Review and Analysis</a:t>
            </a:r>
          </a:p>
          <a:p>
            <a:pPr marL="0" marR="0">
              <a:spcBef>
                <a:spcPts val="0"/>
              </a:spcBef>
              <a:spcAft>
                <a:spcPts val="1200"/>
              </a:spcAft>
              <a:tabLst>
                <a:tab pos="2170113" algn="l"/>
              </a:tabLst>
            </a:pPr>
            <a:r>
              <a:rPr lang="en-US" sz="2000" dirty="0">
                <a:effectLst/>
                <a:latin typeface="Calibri" panose="020F0502020204030204" pitchFamily="34" charset="0"/>
                <a:ea typeface="Calibri" panose="020F0502020204030204" pitchFamily="34" charset="0"/>
                <a:cs typeface="Times New Roman" panose="02020603050405020304" pitchFamily="18" charset="0"/>
              </a:rPr>
              <a:t>February 2021:</a:t>
            </a:r>
            <a:r>
              <a:rPr lang="en-US" sz="2000" dirty="0">
                <a:latin typeface="Calibri" panose="020F0502020204030204" pitchFamily="34" charset="0"/>
                <a:ea typeface="Calibri" panose="020F0502020204030204" pitchFamily="34" charset="0"/>
                <a:cs typeface="Times New Roman" panose="02020603050405020304" pitchFamily="18" charset="0"/>
              </a:rPr>
              <a:t> 	Follow up and prioritize policy and goals to determine study sessions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1200"/>
              </a:spcAft>
              <a:tabLst>
                <a:tab pos="2170113" algn="l"/>
              </a:tabLst>
            </a:pPr>
            <a:r>
              <a:rPr lang="en-US" sz="2000" dirty="0">
                <a:latin typeface="Calibri" panose="020F0502020204030204" pitchFamily="34" charset="0"/>
                <a:ea typeface="Calibri" panose="020F0502020204030204" pitchFamily="34" charset="0"/>
                <a:cs typeface="Times New Roman" panose="02020603050405020304" pitchFamily="18" charset="0"/>
              </a:rPr>
              <a:t>December 2021: 	Commission adopts final Strategic Plan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598884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75&quot;/&gt;&lt;/object&gt;&lt;/object&gt;&lt;object type=&quot;8&quot; unique_id=&quot;10006&quot;&gt;&lt;/object&gt;&lt;/object&gt;&lt;/database&gt;"/>
  <p:tag name="MMPROD_NEXTUNIQUEID" val="10009"/>
  <p:tag name="SECTOMILLISECCONVERTED" val="1"/>
</p:tagLst>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617BC262157747938E17868A3CDBAD" ma:contentTypeVersion="14" ma:contentTypeDescription="Create a new document." ma:contentTypeScope="" ma:versionID="0931bdcbff5fc035b9c61825e6fefe41">
  <xsd:schema xmlns:xsd="http://www.w3.org/2001/XMLSchema" xmlns:xs="http://www.w3.org/2001/XMLSchema" xmlns:p="http://schemas.microsoft.com/office/2006/metadata/properties" xmlns:ns2="578bbcf2-522a-4cc8-bbf0-991319812d5c" xmlns:ns3="50100aeb-1716-4f9b-8c19-4b31a6cfadcb" targetNamespace="http://schemas.microsoft.com/office/2006/metadata/properties" ma:root="true" ma:fieldsID="5e910fe4f29b663cc61b71656c86b9d0" ns2:_="" ns3:_="">
    <xsd:import namespace="578bbcf2-522a-4cc8-bbf0-991319812d5c"/>
    <xsd:import namespace="50100aeb-1716-4f9b-8c19-4b31a6cfadc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8bbcf2-522a-4cc8-bbf0-991319812d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0184ffdf-fc1b-4c9a-9cb0-b65f1b3232d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100aeb-1716-4f9b-8c19-4b31a6cfadcb"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8bf1be47-33db-42e2-a680-12d85a00ca9e}" ma:internalName="TaxCatchAll" ma:showField="CatchAllData" ma:web="50100aeb-1716-4f9b-8c19-4b31a6cfad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50100aeb-1716-4f9b-8c19-4b31a6cfadcb">
      <UserInfo>
        <DisplayName/>
        <AccountId xsi:nil="true"/>
        <AccountType/>
      </UserInfo>
    </SharedWithUsers>
    <lcf76f155ced4ddcb4097134ff3c332f xmlns="578bbcf2-522a-4cc8-bbf0-991319812d5c">
      <Terms xmlns="http://schemas.microsoft.com/office/infopath/2007/PartnerControls"/>
    </lcf76f155ced4ddcb4097134ff3c332f>
    <TaxCatchAll xmlns="50100aeb-1716-4f9b-8c19-4b31a6cfadcb" xsi:nil="true"/>
  </documentManagement>
</p:properties>
</file>

<file path=customXml/itemProps1.xml><?xml version="1.0" encoding="utf-8"?>
<ds:datastoreItem xmlns:ds="http://schemas.openxmlformats.org/officeDocument/2006/customXml" ds:itemID="{111685B6-9844-49E6-B3D6-E35F1D2A8E0C}"/>
</file>

<file path=customXml/itemProps2.xml><?xml version="1.0" encoding="utf-8"?>
<ds:datastoreItem xmlns:ds="http://schemas.openxmlformats.org/officeDocument/2006/customXml" ds:itemID="{77A03996-61AB-468F-A864-88660AC7E818}"/>
</file>

<file path=customXml/itemProps3.xml><?xml version="1.0" encoding="utf-8"?>
<ds:datastoreItem xmlns:ds="http://schemas.openxmlformats.org/officeDocument/2006/customXml" ds:itemID="{7D030BFE-EC0E-473C-81CE-F16838C5F064}"/>
</file>

<file path=docProps/app.xml><?xml version="1.0" encoding="utf-8"?>
<Properties xmlns="http://schemas.openxmlformats.org/officeDocument/2006/extended-properties" xmlns:vt="http://schemas.openxmlformats.org/officeDocument/2006/docPropsVTypes">
  <TotalTime>0</TotalTime>
  <Words>2638</Words>
  <Application>Microsoft Office PowerPoint</Application>
  <PresentationFormat>Widescreen</PresentationFormat>
  <Paragraphs>340</Paragraphs>
  <Slides>40</Slides>
  <Notes>8</Notes>
  <HiddenSlides>0</HiddenSlides>
  <MMClips>1</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40</vt:i4>
      </vt:variant>
    </vt:vector>
  </HeadingPairs>
  <TitlesOfParts>
    <vt:vector size="49" baseType="lpstr">
      <vt:lpstr>Arial</vt:lpstr>
      <vt:lpstr>Calibri</vt:lpstr>
      <vt:lpstr>Calibri Light</vt:lpstr>
      <vt:lpstr>Courier New</vt:lpstr>
      <vt:lpstr>Freestyle Script</vt:lpstr>
      <vt:lpstr>Symbol</vt:lpstr>
      <vt:lpstr>Wingdings</vt:lpstr>
      <vt:lpstr>Retrospect</vt:lpstr>
      <vt:lpstr>Custom Design</vt:lpstr>
      <vt:lpstr>CTC Strategic Data Review and Analysis 2020</vt:lpstr>
      <vt:lpstr>Goals and Outcome</vt:lpstr>
      <vt:lpstr>Agenda</vt:lpstr>
      <vt:lpstr>Introductions </vt:lpstr>
      <vt:lpstr>Working Session Norms This meeting will be recorded.</vt:lpstr>
      <vt:lpstr>Participant Roles</vt:lpstr>
      <vt:lpstr>Strategic Planning Working Session Materials</vt:lpstr>
      <vt:lpstr>Item 1A: Strategic Planning Working Session</vt:lpstr>
      <vt:lpstr>Strategic Planning Timeline</vt:lpstr>
      <vt:lpstr>CTC’s Primary Mission by Ed Code</vt:lpstr>
      <vt:lpstr>CTC’s Vison and Mission</vt:lpstr>
      <vt:lpstr>Values</vt:lpstr>
      <vt:lpstr>4 Broad Goal Areas</vt:lpstr>
      <vt:lpstr>Next Steps</vt:lpstr>
      <vt:lpstr>Strategic Planning  Working Session </vt:lpstr>
      <vt:lpstr>7 Strategic Planning Survey Questions</vt:lpstr>
      <vt:lpstr>Analysis of Stakeholder Feedback</vt:lpstr>
      <vt:lpstr>15 CTC Activity Categories </vt:lpstr>
      <vt:lpstr>Q3: Summary and Analysis </vt:lpstr>
      <vt:lpstr>Q3: Stakeholder Perceptions of CTC’s Role </vt:lpstr>
      <vt:lpstr>  Q3: Organization and EPP’s Top 5 Roles for CTC</vt:lpstr>
      <vt:lpstr>Q3: Organization and EPP’s Views of CTC’s Purpose</vt:lpstr>
      <vt:lpstr>Q3: Whole Group Discussion</vt:lpstr>
      <vt:lpstr>Q4: Summary and Analysis </vt:lpstr>
      <vt:lpstr>Q4: What is the Commission Doing Well?</vt:lpstr>
      <vt:lpstr>Q4: Organization and EPP’s Top 5 Areas</vt:lpstr>
      <vt:lpstr>Q4: Organizations and EPPs: What is the CTC Doing Well?</vt:lpstr>
      <vt:lpstr> Q4: What is the Commission doing well?  What services or supports should we continue?  </vt:lpstr>
      <vt:lpstr>Break Out Groups for Data Review and Analysis </vt:lpstr>
      <vt:lpstr>Participant Roles</vt:lpstr>
      <vt:lpstr>Breakout Room Groups</vt:lpstr>
      <vt:lpstr>Moving to Break Out Rooms</vt:lpstr>
      <vt:lpstr>Summary Presentations of Q5 and Q 6</vt:lpstr>
      <vt:lpstr>LUNCH BREAK</vt:lpstr>
      <vt:lpstr>Monterey Bay Aquarium: Jelly Fish</vt:lpstr>
      <vt:lpstr>Breakout Room Groups</vt:lpstr>
      <vt:lpstr>Summary Presentations of Q7 and Q 8</vt:lpstr>
      <vt:lpstr>Friday Strategic Planning Session</vt:lpstr>
      <vt:lpstr>Public Comment</vt:lpstr>
      <vt:lpstr>Closing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2023-04-13T00:15:46Z</dcterms:created>
  <dcterms:modified xsi:type="dcterms:W3CDTF">2023-04-13T00:15:56Z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1203300</vt:r8>
  </property>
  <property fmtid="{D5CDD505-2E9C-101B-9397-08002B2CF9AE}" pid="3" name="MediaServiceImageTags">
    <vt:lpwstr/>
  </property>
  <property fmtid="{D5CDD505-2E9C-101B-9397-08002B2CF9AE}" pid="4" name="ContentTypeId">
    <vt:lpwstr>0x01010087617BC262157747938E17868A3CDBAD</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